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Helvetica Neue"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uxepNGouhWBLmR2YI+Wd+iPqw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Greha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720" y="3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27T16:56:52.225" idx="1">
    <p:pos x="394" y="1190"/>
    <p:text>specialised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Iw"/>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6-27T16:57:18.635" idx="2">
    <p:pos x="288" y="1008"/>
    <p:text>delete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I4"/>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2-06-27T16:57:44" idx="3">
    <p:pos x="3297" y="2629"/>
    <p:text>specialised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I8"/>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2-06-27T16:58:22.784" idx="5">
    <p:pos x="288" y="1108"/>
    <p:text>localised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JA"/>
      </p:ext>
    </p:extLst>
  </p:cm>
  <p:cm authorId="0" dt="2022-06-27T16:58:31.095" idx="4">
    <p:pos x="288" y="1008"/>
    <p:text>specialised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JE"/>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2-06-27T16:58:53.742" idx="6">
    <p:pos x="288" y="1008"/>
    <p:text>tumours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JI"/>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2-06-27T17:00:26.279" idx="7">
    <p:pos x="288" y="173"/>
    <p:text>laterialisation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BXudJ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IP8hkopObv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Receptive language skills: understanding language (listening and reading)</a:t>
            </a:r>
            <a:endParaRPr/>
          </a:p>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Expressive language skills: producing language (talking and writing)</a:t>
            </a:r>
            <a:endParaRPr/>
          </a:p>
          <a:p>
            <a:pPr marL="0" lvl="0" indent="0" algn="l" rtl="0">
              <a:lnSpc>
                <a:spcPct val="100000"/>
              </a:lnSpc>
              <a:spcBef>
                <a:spcPts val="0"/>
              </a:spcBef>
              <a:spcAft>
                <a:spcPts val="0"/>
              </a:spcAft>
              <a:buSzPts val="1400"/>
              <a:buNone/>
            </a:pPr>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Examples from Bishop (1994)</a:t>
            </a:r>
            <a:endParaRPr/>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https://www.youtube.com/watch?v=M6n4z0XjPh4</a:t>
            </a:r>
            <a:endParaRPr/>
          </a:p>
        </p:txBody>
      </p:sp>
      <p:sp>
        <p:nvSpPr>
          <p:cNvPr id="181" name="Google Shape;18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of Figure: Bellugi, Wang, Jernigan (1994) https://www.researchgate.net/publication/243647513_Williams_syndrome_An_unusual_neuropsychological_profile</a:t>
            </a:r>
            <a:endParaRPr/>
          </a:p>
        </p:txBody>
      </p:sp>
      <p:sp>
        <p:nvSpPr>
          <p:cNvPr id="215" name="Google Shape;2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a86b955fd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g13a86b955fd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https://www.youtube.com/watch?v=yXbAMHzYGJ0</a:t>
            </a:r>
            <a:endParaRPr/>
          </a:p>
          <a:p>
            <a:pPr marL="0" lvl="0" indent="0" algn="l" rtl="0">
              <a:lnSpc>
                <a:spcPct val="100000"/>
              </a:lnSpc>
              <a:spcBef>
                <a:spcPts val="0"/>
              </a:spcBef>
              <a:spcAft>
                <a:spcPts val="0"/>
              </a:spcAft>
              <a:buSzPts val="1400"/>
              <a:buNone/>
            </a:pPr>
            <a:endParaRPr/>
          </a:p>
        </p:txBody>
      </p:sp>
      <p:sp>
        <p:nvSpPr>
          <p:cNvPr id="266" name="Google Shape;2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of picture: https://commons.wikimedia.org/wiki/File:PhineasGage_IronPaths_BigelowVanHornCombined.jpg</a:t>
            </a:r>
            <a:endParaRPr/>
          </a:p>
          <a:p>
            <a:pPr marL="0" lvl="0" indent="0" algn="l" rtl="0">
              <a:lnSpc>
                <a:spcPct val="100000"/>
              </a:lnSpc>
              <a:spcBef>
                <a:spcPts val="0"/>
              </a:spcBef>
              <a:spcAft>
                <a:spcPts val="0"/>
              </a:spcAft>
              <a:buSzPts val="1400"/>
              <a:buNone/>
            </a:pPr>
            <a:endParaRPr/>
          </a:p>
        </p:txBody>
      </p:sp>
      <p:sp>
        <p:nvSpPr>
          <p:cNvPr id="275" name="Google Shape;2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With Phineas Gage’s story in mind, students might make suggestions along the following lines: </a:t>
            </a:r>
            <a:endParaRPr/>
          </a:p>
          <a:p>
            <a:pPr marL="0" lvl="0" indent="0" algn="l" rtl="0">
              <a:lnSpc>
                <a:spcPct val="100000"/>
              </a:lnSpc>
              <a:spcBef>
                <a:spcPts val="0"/>
              </a:spcBef>
              <a:spcAft>
                <a:spcPts val="0"/>
              </a:spcAft>
              <a:buSzPts val="1400"/>
              <a:buNone/>
            </a:pPr>
            <a:r>
              <a:rPr lang="en-US"/>
              <a:t>People with injuries to specific parts of the brain might show specific identifiable language disabilities.</a:t>
            </a:r>
            <a:endParaRPr/>
          </a:p>
          <a:p>
            <a:pPr marL="0" lvl="0" indent="0" algn="l" rtl="0">
              <a:lnSpc>
                <a:spcPct val="100000"/>
              </a:lnSpc>
              <a:spcBef>
                <a:spcPts val="0"/>
              </a:spcBef>
              <a:spcAft>
                <a:spcPts val="0"/>
              </a:spcAft>
              <a:buSzPts val="1400"/>
              <a:buNone/>
            </a:pPr>
            <a:endParaRPr/>
          </a:p>
        </p:txBody>
      </p:sp>
      <p:sp>
        <p:nvSpPr>
          <p:cNvPr id="284" name="Google Shape;28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of the picture: https://commons.wikimedia.org/wiki/File:Blausen_0215_CerebralHemispheres.png</a:t>
            </a:r>
            <a:endParaRPr/>
          </a:p>
        </p:txBody>
      </p:sp>
      <p:sp>
        <p:nvSpPr>
          <p:cNvPr id="314" name="Google Shape;31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the ability to produce language is located in the left side of the brain, we expect damage to the language areas in the left hemisphere to cause specific language problems (e.g. damage to left hemisphere results in speech difficulties). On the other hand, if the right hemisphere was damaged, we would not necessarily expect language to be affected.</a:t>
            </a:r>
            <a:endParaRPr/>
          </a:p>
          <a:p>
            <a:pPr marL="0" lvl="0" indent="0" algn="l" rtl="0">
              <a:lnSpc>
                <a:spcPct val="100000"/>
              </a:lnSpc>
              <a:spcBef>
                <a:spcPts val="0"/>
              </a:spcBef>
              <a:spcAft>
                <a:spcPts val="0"/>
              </a:spcAft>
              <a:buSzPts val="1400"/>
              <a:buNone/>
            </a:pPr>
            <a:endParaRPr/>
          </a:p>
        </p:txBody>
      </p:sp>
      <p:sp>
        <p:nvSpPr>
          <p:cNvPr id="323" name="Google Shape;32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of picture: https://upload.wikimedia.org/wikipedia/commons/4/4a/Broca%27s_area_animation.gif</a:t>
            </a:r>
            <a:endParaRPr/>
          </a:p>
          <a:p>
            <a:pPr marL="0" lvl="0" indent="0" algn="l" rtl="0">
              <a:lnSpc>
                <a:spcPct val="100000"/>
              </a:lnSpc>
              <a:spcBef>
                <a:spcPts val="0"/>
              </a:spcBef>
              <a:spcAft>
                <a:spcPts val="0"/>
              </a:spcAft>
              <a:buSzPts val="1400"/>
              <a:buNone/>
            </a:pPr>
            <a:endParaRPr/>
          </a:p>
        </p:txBody>
      </p:sp>
      <p:sp>
        <p:nvSpPr>
          <p:cNvPr id="333" name="Google Shape;33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https://www.youtube.com/watch?v=IP8hkopObvs</a:t>
            </a:r>
            <a:r>
              <a:rPr lang="en-US"/>
              <a:t> Watch the video and do worksheet 9.3</a:t>
            </a:r>
            <a:endParaRPr/>
          </a:p>
        </p:txBody>
      </p:sp>
      <p:sp>
        <p:nvSpPr>
          <p:cNvPr id="350" name="Google Shape;3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https://www.youtube.com/watch?v=3oef68YabD0</a:t>
            </a:r>
            <a:endParaRPr/>
          </a:p>
        </p:txBody>
      </p:sp>
      <p:sp>
        <p:nvSpPr>
          <p:cNvPr id="382" name="Google Shape;38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Cognition refers to the mental processes involved in gaining knowledge and comprehension. These include (among many others) thinking, knowledge, memory, evaluation, judgement, and problem-solving, language, imagination, perception and planning. </a:t>
            </a:r>
            <a:endParaRPr/>
          </a:p>
        </p:txBody>
      </p:sp>
      <p:sp>
        <p:nvSpPr>
          <p:cNvPr id="104" name="Google Shape;1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3ad5127fc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13ad5127fcd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https://www.youtube.com/watch?v=8gHoyoM5wC8</a:t>
            </a:r>
            <a:endParaRPr/>
          </a:p>
          <a:p>
            <a:pPr marL="0" lvl="0" indent="0" algn="l" rtl="0">
              <a:lnSpc>
                <a:spcPct val="100000"/>
              </a:lnSpc>
              <a:spcBef>
                <a:spcPts val="0"/>
              </a:spcBef>
              <a:spcAft>
                <a:spcPts val="0"/>
              </a:spcAft>
              <a:buSzPts val="1400"/>
              <a:buNone/>
            </a:pP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4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49"/>
          <p:cNvSpPr txBox="1">
            <a:spLocks noGrp="1"/>
          </p:cNvSpPr>
          <p:nvPr>
            <p:ph type="ctrTitle"/>
          </p:nvPr>
        </p:nvSpPr>
        <p:spPr>
          <a:xfrm>
            <a:off x="685800" y="684000"/>
            <a:ext cx="7772400" cy="187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4000"/>
              <a:buFont typeface="Helvetica Neue"/>
              <a:buNone/>
              <a:defRPr sz="4000" b="0" i="0">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subTitle" idx="1"/>
          </p:nvPr>
        </p:nvSpPr>
        <p:spPr>
          <a:xfrm>
            <a:off x="685800" y="2725200"/>
            <a:ext cx="7789460" cy="1752600"/>
          </a:xfrm>
          <a:prstGeom prst="rect">
            <a:avLst/>
          </a:prstGeom>
          <a:noFill/>
          <a:ln>
            <a:noFill/>
          </a:ln>
        </p:spPr>
        <p:txBody>
          <a:bodyPr spcFirstLastPara="1" wrap="square" lIns="0" tIns="0" rIns="0" bIns="0" anchor="t" anchorCtr="0">
            <a:normAutofit/>
          </a:bodyPr>
          <a:lstStyle>
            <a:lvl1pPr lvl="0" algn="l">
              <a:lnSpc>
                <a:spcPct val="100000"/>
              </a:lnSpc>
              <a:spcBef>
                <a:spcPts val="400"/>
              </a:spcBef>
              <a:spcAft>
                <a:spcPts val="0"/>
              </a:spcAft>
              <a:buSzPts val="2000"/>
              <a:buNone/>
              <a:defRPr>
                <a:solidFill>
                  <a:schemeClr val="lt1"/>
                </a:solidFill>
                <a:latin typeface="Helvetica Neue"/>
                <a:ea typeface="Helvetica Neue"/>
                <a:cs typeface="Helvetica Neue"/>
                <a:sym typeface="Helvetica Neue"/>
              </a:defRPr>
            </a:lvl1pPr>
            <a:lvl2pPr lvl="1" algn="ctr">
              <a:lnSpc>
                <a:spcPct val="100000"/>
              </a:lnSpc>
              <a:spcBef>
                <a:spcPts val="320"/>
              </a:spcBef>
              <a:spcAft>
                <a:spcPts val="0"/>
              </a:spcAft>
              <a:buSzPts val="1600"/>
              <a:buNone/>
              <a:defRPr>
                <a:solidFill>
                  <a:srgbClr val="888888"/>
                </a:solidFill>
              </a:defRPr>
            </a:lvl2pPr>
            <a:lvl3pPr lvl="2" algn="ctr">
              <a:lnSpc>
                <a:spcPct val="100000"/>
              </a:lnSpc>
              <a:spcBef>
                <a:spcPts val="320"/>
              </a:spcBef>
              <a:spcAft>
                <a:spcPts val="0"/>
              </a:spcAft>
              <a:buSzPts val="16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49" descr="A picture containing company name&#10;&#10;Description automatically generated"/>
          <p:cNvPicPr preferRelativeResize="0"/>
          <p:nvPr/>
        </p:nvPicPr>
        <p:blipFill rotWithShape="1">
          <a:blip r:embed="rId3">
            <a:alphaModFix/>
          </a:blip>
          <a:srcRect/>
          <a:stretch/>
        </p:blipFill>
        <p:spPr>
          <a:xfrm>
            <a:off x="3680873" y="6030390"/>
            <a:ext cx="808861" cy="489079"/>
          </a:xfrm>
          <a:prstGeom prst="rect">
            <a:avLst/>
          </a:prstGeom>
          <a:noFill/>
          <a:ln>
            <a:noFill/>
          </a:ln>
        </p:spPr>
      </p:pic>
      <p:pic>
        <p:nvPicPr>
          <p:cNvPr id="22" name="Google Shape;22;p49"/>
          <p:cNvPicPr preferRelativeResize="0"/>
          <p:nvPr/>
        </p:nvPicPr>
        <p:blipFill rotWithShape="1">
          <a:blip r:embed="rId4">
            <a:alphaModFix/>
          </a:blip>
          <a:srcRect/>
          <a:stretch/>
        </p:blipFill>
        <p:spPr>
          <a:xfrm>
            <a:off x="4780723" y="6003235"/>
            <a:ext cx="609730" cy="5230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Divider With Icon">
  <p:cSld name="1_Divider With Icon">
    <p:spTree>
      <p:nvGrpSpPr>
        <p:cNvPr id="1" name="Shape 68"/>
        <p:cNvGrpSpPr/>
        <p:nvPr/>
      </p:nvGrpSpPr>
      <p:grpSpPr>
        <a:xfrm>
          <a:off x="0" y="0"/>
          <a:ext cx="0" cy="0"/>
          <a:chOff x="0" y="0"/>
          <a:chExt cx="0" cy="0"/>
        </a:xfrm>
      </p:grpSpPr>
      <p:sp>
        <p:nvSpPr>
          <p:cNvPr id="69" name="Google Shape;69;p57"/>
          <p:cNvSpPr/>
          <p:nvPr/>
        </p:nvSpPr>
        <p:spPr>
          <a:xfrm>
            <a:off x="0" y="0"/>
            <a:ext cx="9144000" cy="6858000"/>
          </a:xfrm>
          <a:prstGeom prst="rect">
            <a:avLst/>
          </a:prstGeom>
          <a:solidFill>
            <a:srgbClr val="009CDE"/>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70" name="Google Shape;70;p5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57"/>
          <p:cNvSpPr/>
          <p:nvPr/>
        </p:nvSpPr>
        <p:spPr>
          <a:xfrm rot="1647613">
            <a:off x="4680000" y="360000"/>
            <a:ext cx="3761999" cy="4046400"/>
          </a:xfrm>
          <a:custGeom>
            <a:avLst/>
            <a:gdLst/>
            <a:ahLst/>
            <a:cxnLst/>
            <a:rect l="l" t="t" r="r" b="b"/>
            <a:pathLst>
              <a:path w="3992145" h="4294133" extrusionOk="0">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72" name="Google Shape;72;p57"/>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57"/>
          <p:cNvPicPr preferRelativeResize="0"/>
          <p:nvPr/>
        </p:nvPicPr>
        <p:blipFill rotWithShape="1">
          <a:blip r:embed="rId3">
            <a:alphaModFix/>
          </a:blip>
          <a:srcRect/>
          <a:stretch/>
        </p:blipFill>
        <p:spPr>
          <a:xfrm>
            <a:off x="450000" y="6346826"/>
            <a:ext cx="1044575" cy="267592"/>
          </a:xfrm>
          <a:prstGeom prst="rect">
            <a:avLst/>
          </a:prstGeom>
          <a:noFill/>
          <a:ln>
            <a:noFill/>
          </a:ln>
        </p:spPr>
      </p:pic>
      <p:pic>
        <p:nvPicPr>
          <p:cNvPr id="74" name="Google Shape;74;p57"/>
          <p:cNvPicPr preferRelativeResize="0"/>
          <p:nvPr/>
        </p:nvPicPr>
        <p:blipFill rotWithShape="1">
          <a:blip r:embed="rId4">
            <a:alphaModFix/>
          </a:blip>
          <a:srcRect/>
          <a:stretch/>
        </p:blipFill>
        <p:spPr>
          <a:xfrm>
            <a:off x="6492875" y="6350400"/>
            <a:ext cx="1357200" cy="2662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23"/>
        <p:cNvGrpSpPr/>
        <p:nvPr/>
      </p:nvGrpSpPr>
      <p:grpSpPr>
        <a:xfrm>
          <a:off x="0" y="0"/>
          <a:ext cx="0" cy="0"/>
          <a:chOff x="0" y="0"/>
          <a:chExt cx="0" cy="0"/>
        </a:xfrm>
      </p:grpSpPr>
      <p:sp>
        <p:nvSpPr>
          <p:cNvPr id="24" name="Google Shape;24;p50"/>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a:lvl1pPr>
            <a:lvl2pPr marL="914400" lvl="1" indent="-330200" algn="l">
              <a:lnSpc>
                <a:spcPct val="100000"/>
              </a:lnSpc>
              <a:spcBef>
                <a:spcPts val="320"/>
              </a:spcBef>
              <a:spcAft>
                <a:spcPts val="0"/>
              </a:spcAft>
              <a:buSzPts val="1600"/>
              <a:buChar char="•"/>
              <a:defRPr/>
            </a:lvl2pPr>
            <a:lvl3pPr marL="1371600" lvl="2" indent="-330200" algn="l">
              <a:lnSpc>
                <a:spcPct val="100000"/>
              </a:lnSpc>
              <a:spcBef>
                <a:spcPts val="320"/>
              </a:spcBef>
              <a:spcAft>
                <a:spcPts val="0"/>
              </a:spcAft>
              <a:buSzPts val="1600"/>
              <a:buChar char="•"/>
              <a:defRPr b="0"/>
            </a:lvl3pPr>
            <a:lvl4pPr marL="1828800" lvl="3" indent="-330200" algn="l">
              <a:lnSpc>
                <a:spcPct val="100000"/>
              </a:lnSpc>
              <a:spcBef>
                <a:spcPts val="320"/>
              </a:spcBef>
              <a:spcAft>
                <a:spcPts val="0"/>
              </a:spcAft>
              <a:buSzPts val="1600"/>
              <a:buChar char="•"/>
              <a:defRPr/>
            </a:lvl4pPr>
            <a:lvl5pPr marL="2286000" lvl="4" indent="-330200" algn="l">
              <a:lnSpc>
                <a:spcPct val="100000"/>
              </a:lnSpc>
              <a:spcBef>
                <a:spcPts val="320"/>
              </a:spcBef>
              <a:spcAft>
                <a:spcPts val="0"/>
              </a:spcAft>
              <a:buSzPts val="16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5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sz="3000">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50"/>
          <p:cNvPicPr preferRelativeResize="0"/>
          <p:nvPr/>
        </p:nvPicPr>
        <p:blipFill rotWithShape="1">
          <a:blip r:embed="rId2">
            <a:alphaModFix/>
          </a:blip>
          <a:srcRect/>
          <a:stretch/>
        </p:blipFill>
        <p:spPr>
          <a:xfrm>
            <a:off x="450849" y="6346825"/>
            <a:ext cx="1044575" cy="267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vider With Icon">
  <p:cSld name="2_Divider With Icon">
    <p:spTree>
      <p:nvGrpSpPr>
        <p:cNvPr id="1" name="Shape 28"/>
        <p:cNvGrpSpPr/>
        <p:nvPr/>
      </p:nvGrpSpPr>
      <p:grpSpPr>
        <a:xfrm>
          <a:off x="0" y="0"/>
          <a:ext cx="0" cy="0"/>
          <a:chOff x="0" y="0"/>
          <a:chExt cx="0" cy="0"/>
        </a:xfrm>
      </p:grpSpPr>
      <p:sp>
        <p:nvSpPr>
          <p:cNvPr id="29" name="Google Shape;29;p51"/>
          <p:cNvSpPr/>
          <p:nvPr/>
        </p:nvSpPr>
        <p:spPr>
          <a:xfrm>
            <a:off x="0" y="0"/>
            <a:ext cx="9144000" cy="6858000"/>
          </a:xfrm>
          <a:prstGeom prst="rect">
            <a:avLst/>
          </a:prstGeom>
          <a:solidFill>
            <a:srgbClr val="009CDE"/>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0" name="Google Shape;30;p51"/>
          <p:cNvSpPr/>
          <p:nvPr/>
        </p:nvSpPr>
        <p:spPr>
          <a:xfrm rot="1647613">
            <a:off x="4680000" y="360000"/>
            <a:ext cx="3761999" cy="4046400"/>
          </a:xfrm>
          <a:custGeom>
            <a:avLst/>
            <a:gdLst/>
            <a:ahLst/>
            <a:cxnLst/>
            <a:rect l="l" t="t" r="r" b="b"/>
            <a:pathLst>
              <a:path w="3992145" h="4294133" extrusionOk="0">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1" name="Google Shape;31;p5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51"/>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51"/>
          <p:cNvPicPr preferRelativeResize="0"/>
          <p:nvPr/>
        </p:nvPicPr>
        <p:blipFill rotWithShape="1">
          <a:blip r:embed="rId3">
            <a:alphaModFix/>
          </a:blip>
          <a:srcRect/>
          <a:stretch/>
        </p:blipFill>
        <p:spPr>
          <a:xfrm>
            <a:off x="450000" y="6346826"/>
            <a:ext cx="1044575" cy="267592"/>
          </a:xfrm>
          <a:prstGeom prst="rect">
            <a:avLst/>
          </a:prstGeom>
          <a:noFill/>
          <a:ln>
            <a:noFill/>
          </a:ln>
        </p:spPr>
      </p:pic>
      <p:pic>
        <p:nvPicPr>
          <p:cNvPr id="34" name="Google Shape;34;p51"/>
          <p:cNvPicPr preferRelativeResize="0"/>
          <p:nvPr/>
        </p:nvPicPr>
        <p:blipFill rotWithShape="1">
          <a:blip r:embed="rId4">
            <a:alphaModFix/>
          </a:blip>
          <a:srcRect/>
          <a:stretch/>
        </p:blipFill>
        <p:spPr>
          <a:xfrm>
            <a:off x="6492875" y="6350400"/>
            <a:ext cx="1357200" cy="2662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s" type="twoObj">
  <p:cSld name="TWO_OBJECTS">
    <p:spTree>
      <p:nvGrpSpPr>
        <p:cNvPr id="1" name="Shape 35"/>
        <p:cNvGrpSpPr/>
        <p:nvPr/>
      </p:nvGrpSpPr>
      <p:grpSpPr>
        <a:xfrm>
          <a:off x="0" y="0"/>
          <a:ext cx="0" cy="0"/>
          <a:chOff x="0" y="0"/>
          <a:chExt cx="0" cy="0"/>
        </a:xfrm>
      </p:grpSpPr>
      <p:sp>
        <p:nvSpPr>
          <p:cNvPr id="36" name="Google Shape;36;p5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2"/>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2"/>
          <p:cNvSpPr txBox="1">
            <a:spLocks noGrp="1"/>
          </p:cNvSpPr>
          <p:nvPr>
            <p:ph type="body" idx="2"/>
          </p:nvPr>
        </p:nvSpPr>
        <p:spPr>
          <a:xfrm>
            <a:off x="4648200" y="1600200"/>
            <a:ext cx="403860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5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58"/>
          <p:cNvSpPr txBox="1">
            <a:spLocks noGrp="1"/>
          </p:cNvSpPr>
          <p:nvPr>
            <p:ph type="sldNum" idx="12"/>
          </p:nvPr>
        </p:nvSpPr>
        <p:spPr>
          <a:xfrm>
            <a:off x="7975600" y="6282210"/>
            <a:ext cx="711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58"/>
          <p:cNvPicPr preferRelativeResize="0"/>
          <p:nvPr/>
        </p:nvPicPr>
        <p:blipFill rotWithShape="1">
          <a:blip r:embed="rId2">
            <a:alphaModFix/>
          </a:blip>
          <a:srcRect/>
          <a:stretch/>
        </p:blipFill>
        <p:spPr>
          <a:xfrm>
            <a:off x="0" y="0"/>
            <a:ext cx="9141970" cy="6858000"/>
          </a:xfrm>
          <a:prstGeom prst="rect">
            <a:avLst/>
          </a:prstGeom>
          <a:noFill/>
          <a:ln>
            <a:noFill/>
          </a:ln>
        </p:spPr>
      </p:pic>
      <p:sp>
        <p:nvSpPr>
          <p:cNvPr id="43" name="Google Shape;43;p58"/>
          <p:cNvSpPr/>
          <p:nvPr/>
        </p:nvSpPr>
        <p:spPr>
          <a:xfrm>
            <a:off x="457200" y="2289600"/>
            <a:ext cx="4373313"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0"/>
              <a:buFont typeface="Arial"/>
              <a:buNone/>
            </a:pPr>
            <a:r>
              <a:rPr lang="en-US" sz="7000" b="0" i="0" u="none" strike="noStrike" cap="none">
                <a:solidFill>
                  <a:schemeClr val="lt1"/>
                </a:solidFill>
                <a:latin typeface="Helvetica Neue"/>
                <a:ea typeface="Helvetica Neue"/>
                <a:cs typeface="Helvetica Neue"/>
                <a:sym typeface="Helvetica Neue"/>
              </a:rPr>
              <a:t>Thank you</a:t>
            </a:r>
            <a:endParaRPr sz="1400" b="0" i="0" u="none" strike="noStrike" cap="none">
              <a:solidFill>
                <a:srgbClr val="000000"/>
              </a:solidFill>
              <a:latin typeface="Arial"/>
              <a:ea typeface="Arial"/>
              <a:cs typeface="Arial"/>
              <a:sym typeface="Arial"/>
            </a:endParaRPr>
          </a:p>
        </p:txBody>
      </p:sp>
      <p:pic>
        <p:nvPicPr>
          <p:cNvPr id="44" name="Google Shape;44;p58" descr="A picture containing company name&#10;&#10;Description automatically generated"/>
          <p:cNvPicPr preferRelativeResize="0"/>
          <p:nvPr/>
        </p:nvPicPr>
        <p:blipFill rotWithShape="1">
          <a:blip r:embed="rId3">
            <a:alphaModFix/>
          </a:blip>
          <a:srcRect/>
          <a:stretch/>
        </p:blipFill>
        <p:spPr>
          <a:xfrm>
            <a:off x="3959188" y="6057938"/>
            <a:ext cx="718269" cy="434302"/>
          </a:xfrm>
          <a:prstGeom prst="rect">
            <a:avLst/>
          </a:prstGeom>
          <a:noFill/>
          <a:ln>
            <a:noFill/>
          </a:ln>
        </p:spPr>
      </p:pic>
      <p:pic>
        <p:nvPicPr>
          <p:cNvPr id="45" name="Google Shape;45;p58"/>
          <p:cNvPicPr preferRelativeResize="0"/>
          <p:nvPr/>
        </p:nvPicPr>
        <p:blipFill rotWithShape="1">
          <a:blip r:embed="rId4">
            <a:alphaModFix/>
          </a:blip>
          <a:srcRect/>
          <a:stretch/>
        </p:blipFill>
        <p:spPr>
          <a:xfrm>
            <a:off x="4984352" y="6038370"/>
            <a:ext cx="541441" cy="4644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Image">
  <p:cSld name="Single Image">
    <p:spTree>
      <p:nvGrpSpPr>
        <p:cNvPr id="1" name="Shape 46"/>
        <p:cNvGrpSpPr/>
        <p:nvPr/>
      </p:nvGrpSpPr>
      <p:grpSpPr>
        <a:xfrm>
          <a:off x="0" y="0"/>
          <a:ext cx="0" cy="0"/>
          <a:chOff x="0" y="0"/>
          <a:chExt cx="0" cy="0"/>
        </a:xfrm>
      </p:grpSpPr>
      <p:sp>
        <p:nvSpPr>
          <p:cNvPr id="47" name="Google Shape;47;p53"/>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3"/>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5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50"/>
        <p:cNvGrpSpPr/>
        <p:nvPr/>
      </p:nvGrpSpPr>
      <p:grpSpPr>
        <a:xfrm>
          <a:off x="0" y="0"/>
          <a:ext cx="0" cy="0"/>
          <a:chOff x="0" y="0"/>
          <a:chExt cx="0" cy="0"/>
        </a:xfrm>
      </p:grpSpPr>
      <p:sp>
        <p:nvSpPr>
          <p:cNvPr id="51" name="Google Shape;51;p54"/>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5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With Icon">
  <p:cSld name="Divider With Icon">
    <p:spTree>
      <p:nvGrpSpPr>
        <p:cNvPr id="1" name="Shape 54"/>
        <p:cNvGrpSpPr/>
        <p:nvPr/>
      </p:nvGrpSpPr>
      <p:grpSpPr>
        <a:xfrm>
          <a:off x="0" y="0"/>
          <a:ext cx="0" cy="0"/>
          <a:chOff x="0" y="0"/>
          <a:chExt cx="0" cy="0"/>
        </a:xfrm>
      </p:grpSpPr>
      <p:sp>
        <p:nvSpPr>
          <p:cNvPr id="55" name="Google Shape;55;p55"/>
          <p:cNvSpPr/>
          <p:nvPr/>
        </p:nvSpPr>
        <p:spPr>
          <a:xfrm>
            <a:off x="0" y="0"/>
            <a:ext cx="9144000" cy="6858000"/>
          </a:xfrm>
          <a:prstGeom prst="rect">
            <a:avLst/>
          </a:prstGeom>
          <a:solidFill>
            <a:srgbClr val="009CDE"/>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56" name="Google Shape;56;p55"/>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55"/>
          <p:cNvSpPr/>
          <p:nvPr/>
        </p:nvSpPr>
        <p:spPr>
          <a:xfrm rot="1647613">
            <a:off x="4680000" y="360000"/>
            <a:ext cx="3762650" cy="4047278"/>
          </a:xfrm>
          <a:custGeom>
            <a:avLst/>
            <a:gdLst/>
            <a:ahLst/>
            <a:cxnLst/>
            <a:rect l="l" t="t" r="r" b="b"/>
            <a:pathLst>
              <a:path w="3992145" h="4294133" extrusionOk="0">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59" name="Google Shape;59;p55"/>
          <p:cNvPicPr preferRelativeResize="0"/>
          <p:nvPr/>
        </p:nvPicPr>
        <p:blipFill rotWithShape="1">
          <a:blip r:embed="rId3">
            <a:alphaModFix/>
          </a:blip>
          <a:srcRect/>
          <a:stretch/>
        </p:blipFill>
        <p:spPr>
          <a:xfrm>
            <a:off x="450000" y="6346826"/>
            <a:ext cx="1044575" cy="267592"/>
          </a:xfrm>
          <a:prstGeom prst="rect">
            <a:avLst/>
          </a:prstGeom>
          <a:noFill/>
          <a:ln>
            <a:noFill/>
          </a:ln>
        </p:spPr>
      </p:pic>
      <p:pic>
        <p:nvPicPr>
          <p:cNvPr id="60" name="Google Shape;60;p55"/>
          <p:cNvPicPr preferRelativeResize="0"/>
          <p:nvPr/>
        </p:nvPicPr>
        <p:blipFill rotWithShape="1">
          <a:blip r:embed="rId4">
            <a:alphaModFix/>
          </a:blip>
          <a:srcRect/>
          <a:stretch/>
        </p:blipFill>
        <p:spPr>
          <a:xfrm>
            <a:off x="6492875" y="6350400"/>
            <a:ext cx="1357200" cy="2662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Divider With Icon">
  <p:cSld name="3_Divider With Icon">
    <p:spTree>
      <p:nvGrpSpPr>
        <p:cNvPr id="1" name="Shape 61"/>
        <p:cNvGrpSpPr/>
        <p:nvPr/>
      </p:nvGrpSpPr>
      <p:grpSpPr>
        <a:xfrm>
          <a:off x="0" y="0"/>
          <a:ext cx="0" cy="0"/>
          <a:chOff x="0" y="0"/>
          <a:chExt cx="0" cy="0"/>
        </a:xfrm>
      </p:grpSpPr>
      <p:sp>
        <p:nvSpPr>
          <p:cNvPr id="62" name="Google Shape;62;p56"/>
          <p:cNvSpPr/>
          <p:nvPr/>
        </p:nvSpPr>
        <p:spPr>
          <a:xfrm>
            <a:off x="0" y="0"/>
            <a:ext cx="9144000" cy="6858000"/>
          </a:xfrm>
          <a:prstGeom prst="rect">
            <a:avLst/>
          </a:prstGeom>
          <a:solidFill>
            <a:srgbClr val="009CDE"/>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63" name="Google Shape;63;p5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56"/>
          <p:cNvSpPr/>
          <p:nvPr/>
        </p:nvSpPr>
        <p:spPr>
          <a:xfrm rot="1647613">
            <a:off x="4680000" y="360000"/>
            <a:ext cx="3761999" cy="4046400"/>
          </a:xfrm>
          <a:custGeom>
            <a:avLst/>
            <a:gdLst/>
            <a:ahLst/>
            <a:cxnLst/>
            <a:rect l="l" t="t" r="r" b="b"/>
            <a:pathLst>
              <a:path w="3992145" h="4294133" extrusionOk="0">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65" name="Google Shape;65;p56"/>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56"/>
          <p:cNvPicPr preferRelativeResize="0"/>
          <p:nvPr/>
        </p:nvPicPr>
        <p:blipFill rotWithShape="1">
          <a:blip r:embed="rId3">
            <a:alphaModFix/>
          </a:blip>
          <a:srcRect/>
          <a:stretch/>
        </p:blipFill>
        <p:spPr>
          <a:xfrm>
            <a:off x="450000" y="6346826"/>
            <a:ext cx="1044575" cy="267592"/>
          </a:xfrm>
          <a:prstGeom prst="rect">
            <a:avLst/>
          </a:prstGeom>
          <a:noFill/>
          <a:ln>
            <a:noFill/>
          </a:ln>
        </p:spPr>
      </p:pic>
      <p:pic>
        <p:nvPicPr>
          <p:cNvPr id="67" name="Google Shape;67;p56"/>
          <p:cNvPicPr preferRelativeResize="0"/>
          <p:nvPr/>
        </p:nvPicPr>
        <p:blipFill rotWithShape="1">
          <a:blip r:embed="rId4">
            <a:alphaModFix/>
          </a:blip>
          <a:srcRect/>
          <a:stretch/>
        </p:blipFill>
        <p:spPr>
          <a:xfrm>
            <a:off x="6492875" y="6350400"/>
            <a:ext cx="1357200" cy="2662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rgbClr val="009CDE"/>
              </a:buClr>
              <a:buSzPts val="3000"/>
              <a:buFont typeface="Helvetica Neue"/>
              <a:buNone/>
              <a:defRPr sz="3000" b="0" i="0" u="none" strike="noStrike" cap="none">
                <a:solidFill>
                  <a:srgbClr val="009CDE"/>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400"/>
              </a:spcBef>
              <a:spcAft>
                <a:spcPts val="0"/>
              </a:spcAft>
              <a:buClr>
                <a:srgbClr val="009CDE"/>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48"/>
          <p:cNvSpPr txBox="1">
            <a:spLocks noGrp="1"/>
          </p:cNvSpPr>
          <p:nvPr>
            <p:ph type="sldNum" idx="12"/>
          </p:nvPr>
        </p:nvSpPr>
        <p:spPr>
          <a:xfrm>
            <a:off x="7975600" y="6282210"/>
            <a:ext cx="711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48"/>
          <p:cNvPicPr preferRelativeResize="0"/>
          <p:nvPr/>
        </p:nvPicPr>
        <p:blipFill rotWithShape="1">
          <a:blip r:embed="rId12">
            <a:alphaModFix/>
          </a:blip>
          <a:srcRect/>
          <a:stretch/>
        </p:blipFill>
        <p:spPr>
          <a:xfrm>
            <a:off x="450849" y="6346825"/>
            <a:ext cx="1044575" cy="267592"/>
          </a:xfrm>
          <a:prstGeom prst="rect">
            <a:avLst/>
          </a:prstGeom>
          <a:noFill/>
          <a:ln>
            <a:noFill/>
          </a:ln>
        </p:spPr>
      </p:pic>
      <p:pic>
        <p:nvPicPr>
          <p:cNvPr id="14" name="Google Shape;14;p48"/>
          <p:cNvPicPr preferRelativeResize="0"/>
          <p:nvPr/>
        </p:nvPicPr>
        <p:blipFill rotWithShape="1">
          <a:blip r:embed="rId13">
            <a:alphaModFix/>
          </a:blip>
          <a:srcRect/>
          <a:stretch/>
        </p:blipFill>
        <p:spPr>
          <a:xfrm>
            <a:off x="6492875" y="6350828"/>
            <a:ext cx="1355725" cy="265997"/>
          </a:xfrm>
          <a:prstGeom prst="rect">
            <a:avLst/>
          </a:prstGeom>
          <a:noFill/>
          <a:ln>
            <a:noFill/>
          </a:ln>
        </p:spPr>
      </p:pic>
      <p:pic>
        <p:nvPicPr>
          <p:cNvPr id="15" name="Google Shape;15;p48" descr="A picture containing company name&#10;&#10;Description automatically generated"/>
          <p:cNvPicPr preferRelativeResize="0"/>
          <p:nvPr/>
        </p:nvPicPr>
        <p:blipFill rotWithShape="1">
          <a:blip r:embed="rId14">
            <a:alphaModFix/>
          </a:blip>
          <a:srcRect/>
          <a:stretch/>
        </p:blipFill>
        <p:spPr>
          <a:xfrm>
            <a:off x="1728419" y="6301778"/>
            <a:ext cx="564638" cy="341409"/>
          </a:xfrm>
          <a:prstGeom prst="rect">
            <a:avLst/>
          </a:prstGeom>
          <a:noFill/>
          <a:ln>
            <a:noFill/>
          </a:ln>
        </p:spPr>
      </p:pic>
      <p:pic>
        <p:nvPicPr>
          <p:cNvPr id="16" name="Google Shape;16;p48"/>
          <p:cNvPicPr preferRelativeResize="0"/>
          <p:nvPr/>
        </p:nvPicPr>
        <p:blipFill rotWithShape="1">
          <a:blip r:embed="rId15">
            <a:alphaModFix/>
          </a:blip>
          <a:srcRect/>
          <a:stretch/>
        </p:blipFill>
        <p:spPr>
          <a:xfrm>
            <a:off x="2596493" y="6282210"/>
            <a:ext cx="425632" cy="36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6n4z0XjPh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www.youtube.com/watch?v=M6n4z0XjPh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yXbAMHzYGJ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IP8hkopObv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3oef68YabD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radld.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www.youtube.com/watch?v=k27DfgKGVp8" TargetMode="External"/><Relationship Id="rId4" Type="http://schemas.openxmlformats.org/officeDocument/2006/relationships/hyperlink" Target="https://www.youtube.com/watch?v=2J8YNyHIT6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aphasia.org/stories/different-types-aphasi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youtube.com/watch?v=-GsVhbmecJA" TargetMode="External"/><Relationship Id="rId4" Type="http://schemas.openxmlformats.org/officeDocument/2006/relationships/hyperlink" Target="https://ed.ted.com/lessons/aphasia-the-disorder-that-makes-you-lose-your-words-susan-wortman-jut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gHoyoM5wC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youtube.com/watch?v=M6n4z0XjPh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685800" y="684000"/>
            <a:ext cx="7772400" cy="1872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4000"/>
              <a:buFont typeface="Helvetica Neue"/>
              <a:buNone/>
            </a:pPr>
            <a:r>
              <a:rPr lang="en-US"/>
              <a:t>Introduction to Psycholinguistics and Neurolinguistics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Specific Language Impairment (SLI)/DLD</a:t>
            </a:r>
            <a:endParaRPr/>
          </a:p>
        </p:txBody>
      </p:sp>
      <p:sp>
        <p:nvSpPr>
          <p:cNvPr id="146" name="Google Shape;146;p8"/>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fontScale="92500" lnSpcReduction="10000"/>
          </a:bodyPr>
          <a:lstStyle/>
          <a:p>
            <a:pPr marL="180975" lvl="0" indent="-180975" algn="l" rtl="0">
              <a:lnSpc>
                <a:spcPct val="100000"/>
              </a:lnSpc>
              <a:spcBef>
                <a:spcPts val="0"/>
              </a:spcBef>
              <a:spcAft>
                <a:spcPts val="0"/>
              </a:spcAft>
              <a:buSzPct val="100000"/>
              <a:buChar char="•"/>
            </a:pPr>
            <a:r>
              <a:rPr lang="en-US"/>
              <a:t>The language emerges late.</a:t>
            </a:r>
            <a:endParaRPr/>
          </a:p>
          <a:p>
            <a:pPr marL="180975" lvl="0" indent="-180975" algn="l" rtl="0">
              <a:lnSpc>
                <a:spcPct val="100000"/>
              </a:lnSpc>
              <a:spcBef>
                <a:spcPts val="370"/>
              </a:spcBef>
              <a:spcAft>
                <a:spcPts val="0"/>
              </a:spcAft>
              <a:buSzPct val="100000"/>
              <a:buChar char="•"/>
            </a:pPr>
            <a:r>
              <a:rPr lang="en-US"/>
              <a:t>Language development is slower than in typical developing children.</a:t>
            </a:r>
            <a:endParaRPr/>
          </a:p>
          <a:p>
            <a:pPr marL="180975" lvl="0" indent="-180975" algn="l" rtl="0">
              <a:lnSpc>
                <a:spcPct val="100000"/>
              </a:lnSpc>
              <a:spcBef>
                <a:spcPts val="370"/>
              </a:spcBef>
              <a:spcAft>
                <a:spcPts val="0"/>
              </a:spcAft>
              <a:buSzPct val="100000"/>
              <a:buChar char="•"/>
            </a:pPr>
            <a:r>
              <a:rPr lang="en-US"/>
              <a:t>Children with DLD have difficulties with receptive and expressive language skills.</a:t>
            </a:r>
            <a:endParaRPr/>
          </a:p>
          <a:p>
            <a:pPr marL="180975" lvl="0" indent="-180975" algn="l" rtl="0">
              <a:lnSpc>
                <a:spcPct val="100000"/>
              </a:lnSpc>
              <a:spcBef>
                <a:spcPts val="370"/>
              </a:spcBef>
              <a:spcAft>
                <a:spcPts val="0"/>
              </a:spcAft>
              <a:buSzPct val="100000"/>
              <a:buChar char="•"/>
            </a:pPr>
            <a:r>
              <a:rPr lang="en-US"/>
              <a:t>Morphology (words) and syntax (sentences) are the most affected aspects of their language. </a:t>
            </a:r>
            <a:endParaRPr/>
          </a:p>
          <a:p>
            <a:pPr marL="180975" lvl="0" indent="-180975" algn="l" rtl="0">
              <a:lnSpc>
                <a:spcPct val="100000"/>
              </a:lnSpc>
              <a:spcBef>
                <a:spcPts val="370"/>
              </a:spcBef>
              <a:spcAft>
                <a:spcPts val="0"/>
              </a:spcAft>
              <a:buSzPct val="100000"/>
              <a:buChar char="•"/>
            </a:pPr>
            <a:r>
              <a:rPr lang="en-US"/>
              <a:t>They often have difficulties with phonological rules (i.e. how sounds contribute to meaning), and therefore their speech becomes less intelligible.</a:t>
            </a:r>
            <a:endParaRPr/>
          </a:p>
          <a:p>
            <a:pPr marL="180975" lvl="0" indent="-180975" algn="l" rtl="0">
              <a:lnSpc>
                <a:spcPct val="100000"/>
              </a:lnSpc>
              <a:spcBef>
                <a:spcPts val="370"/>
              </a:spcBef>
              <a:spcAft>
                <a:spcPts val="0"/>
              </a:spcAft>
              <a:buSzPct val="100000"/>
              <a:buChar char="•"/>
            </a:pPr>
            <a:r>
              <a:rPr lang="en-US"/>
              <a:t>Word-finding difficulties are common.</a:t>
            </a:r>
            <a:endParaRPr/>
          </a:p>
          <a:p>
            <a:pPr marL="180975" lvl="0" indent="-63500" algn="l" rtl="0">
              <a:lnSpc>
                <a:spcPct val="100000"/>
              </a:lnSpc>
              <a:spcBef>
                <a:spcPts val="370"/>
              </a:spcBef>
              <a:spcAft>
                <a:spcPts val="0"/>
              </a:spcAft>
              <a:buSzPct val="100000"/>
              <a:buNone/>
            </a:pPr>
            <a:endParaRPr/>
          </a:p>
        </p:txBody>
      </p:sp>
      <p:sp>
        <p:nvSpPr>
          <p:cNvPr id="147" name="Google Shape;147;p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sp>
        <p:nvSpPr>
          <p:cNvPr id="148" name="Google Shape;148;p8"/>
          <p:cNvSpPr/>
          <p:nvPr/>
        </p:nvSpPr>
        <p:spPr>
          <a:xfrm>
            <a:off x="4648200" y="2335427"/>
            <a:ext cx="3825950" cy="3534031"/>
          </a:xfrm>
          <a:prstGeom prst="leftArrow">
            <a:avLst>
              <a:gd name="adj1" fmla="val 50000"/>
              <a:gd name="adj2" fmla="val 50000"/>
            </a:avLst>
          </a:prstGeom>
          <a:gradFill>
            <a:gsLst>
              <a:gs pos="0">
                <a:srgbClr val="00A9FF"/>
              </a:gs>
              <a:gs pos="100000">
                <a:srgbClr val="77D6FF"/>
              </a:gs>
            </a:gsLst>
            <a:lin ang="16200000" scaled="0"/>
          </a:gradFill>
          <a:ln w="9525" cap="flat" cmpd="sng">
            <a:solidFill>
              <a:srgbClr val="009AD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Helvetica Neue"/>
                <a:ea typeface="Helvetica Neue"/>
                <a:cs typeface="Helvetica Neue"/>
                <a:sym typeface="Helvetica Neue"/>
              </a:rPr>
              <a:t>Linguistic</a:t>
            </a:r>
            <a:r>
              <a:rPr lang="en-US" sz="2400" b="0" i="0" u="none" strike="noStrike" cap="none">
                <a:solidFill>
                  <a:schemeClr val="dk1"/>
                </a:solidFill>
                <a:latin typeface="Helvetica Neue"/>
                <a:ea typeface="Helvetica Neue"/>
                <a:cs typeface="Helvetica Neue"/>
                <a:sym typeface="Helvetica Neue"/>
              </a:rPr>
              <a:t> development in children with SLI</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fontScale="85000" lnSpcReduction="20000"/>
          </a:bodyPr>
          <a:lstStyle/>
          <a:p>
            <a:pPr marL="180975" lvl="0" indent="-180975" algn="l" rtl="0">
              <a:lnSpc>
                <a:spcPct val="100000"/>
              </a:lnSpc>
              <a:spcBef>
                <a:spcPts val="0"/>
              </a:spcBef>
              <a:spcAft>
                <a:spcPts val="0"/>
              </a:spcAft>
              <a:buSzPct val="100000"/>
              <a:buChar char="•"/>
            </a:pPr>
            <a:r>
              <a:rPr lang="en-US"/>
              <a:t>Noun plural omission: </a:t>
            </a:r>
            <a:endParaRPr/>
          </a:p>
          <a:p>
            <a:pPr marL="635000" lvl="1" indent="-182562" algn="l" rtl="0">
              <a:lnSpc>
                <a:spcPct val="100000"/>
              </a:lnSpc>
              <a:spcBef>
                <a:spcPts val="272"/>
              </a:spcBef>
              <a:spcAft>
                <a:spcPts val="0"/>
              </a:spcAft>
              <a:buSzPct val="100000"/>
              <a:buChar char="•"/>
            </a:pPr>
            <a:r>
              <a:rPr lang="en-US" i="1"/>
              <a:t>‘And not </a:t>
            </a:r>
            <a:r>
              <a:rPr lang="en-US" b="1" i="1"/>
              <a:t>spot</a:t>
            </a:r>
            <a:r>
              <a:rPr lang="en-US" i="1"/>
              <a:t> on’    </a:t>
            </a:r>
            <a:br>
              <a:rPr lang="en-US" i="1"/>
            </a:br>
            <a:r>
              <a:rPr lang="en-US"/>
              <a:t>(</a:t>
            </a:r>
            <a:r>
              <a:rPr lang="en-US" i="1"/>
              <a:t>C</a:t>
            </a:r>
            <a:r>
              <a:rPr lang="en-US"/>
              <a:t>orrect version</a:t>
            </a:r>
            <a:r>
              <a:rPr lang="en-US" i="1"/>
              <a:t>: ‘And it didn’t have spots on’</a:t>
            </a:r>
            <a:r>
              <a:rPr lang="en-US"/>
              <a:t>)</a:t>
            </a:r>
            <a:endParaRPr/>
          </a:p>
          <a:p>
            <a:pPr marL="180975" lvl="0" indent="-180975" algn="l" rtl="0">
              <a:lnSpc>
                <a:spcPct val="100000"/>
              </a:lnSpc>
              <a:spcBef>
                <a:spcPts val="340"/>
              </a:spcBef>
              <a:spcAft>
                <a:spcPts val="0"/>
              </a:spcAft>
              <a:buSzPct val="100000"/>
              <a:buChar char="•"/>
            </a:pPr>
            <a:r>
              <a:rPr lang="en-US"/>
              <a:t>Verb tenses:</a:t>
            </a:r>
            <a:endParaRPr/>
          </a:p>
          <a:p>
            <a:pPr marL="635000" lvl="1" indent="-182562" algn="l" rtl="0">
              <a:lnSpc>
                <a:spcPct val="100000"/>
              </a:lnSpc>
              <a:spcBef>
                <a:spcPts val="272"/>
              </a:spcBef>
              <a:spcAft>
                <a:spcPts val="0"/>
              </a:spcAft>
              <a:buSzPct val="100000"/>
              <a:buChar char="•"/>
            </a:pPr>
            <a:r>
              <a:rPr lang="en-US"/>
              <a:t>‘</a:t>
            </a:r>
            <a:r>
              <a:rPr lang="en-US" i="1"/>
              <a:t>He </a:t>
            </a:r>
            <a:r>
              <a:rPr lang="en-US" b="1" i="1"/>
              <a:t>say</a:t>
            </a:r>
            <a:r>
              <a:rPr lang="en-US" i="1"/>
              <a:t>, I’m a monster</a:t>
            </a:r>
            <a:r>
              <a:rPr lang="en-US"/>
              <a:t>’     </a:t>
            </a:r>
            <a:br>
              <a:rPr lang="en-US"/>
            </a:br>
            <a:r>
              <a:rPr lang="en-US"/>
              <a:t>(Correct version: ‘</a:t>
            </a:r>
            <a:r>
              <a:rPr lang="en-US" i="1"/>
              <a:t>He said I’m a monster</a:t>
            </a:r>
            <a:r>
              <a:rPr lang="en-US"/>
              <a:t>’)</a:t>
            </a:r>
            <a:endParaRPr/>
          </a:p>
          <a:p>
            <a:pPr marL="180975" lvl="0" indent="-180975" algn="l" rtl="0">
              <a:lnSpc>
                <a:spcPct val="100000"/>
              </a:lnSpc>
              <a:spcBef>
                <a:spcPts val="340"/>
              </a:spcBef>
              <a:spcAft>
                <a:spcPts val="0"/>
              </a:spcAft>
              <a:buSzPct val="100000"/>
              <a:buChar char="•"/>
            </a:pPr>
            <a:r>
              <a:rPr lang="en-US"/>
              <a:t>Genitive Inflection (Possessive ‘s):</a:t>
            </a:r>
            <a:endParaRPr/>
          </a:p>
          <a:p>
            <a:pPr marL="635000" lvl="1" indent="-182562" algn="l" rtl="0">
              <a:lnSpc>
                <a:spcPct val="100000"/>
              </a:lnSpc>
              <a:spcBef>
                <a:spcPts val="272"/>
              </a:spcBef>
              <a:spcAft>
                <a:spcPts val="0"/>
              </a:spcAft>
              <a:buSzPct val="100000"/>
              <a:buChar char="•"/>
            </a:pPr>
            <a:r>
              <a:rPr lang="en-US"/>
              <a:t>‘</a:t>
            </a:r>
            <a:r>
              <a:rPr lang="en-US" i="1"/>
              <a:t>My sister use my </a:t>
            </a:r>
            <a:r>
              <a:rPr lang="en-US" b="1" i="1"/>
              <a:t>Dad</a:t>
            </a:r>
            <a:r>
              <a:rPr lang="en-US" i="1"/>
              <a:t> car but she keep smashing it’</a:t>
            </a:r>
            <a:r>
              <a:rPr lang="en-US"/>
              <a:t>.     </a:t>
            </a:r>
            <a:br>
              <a:rPr lang="en-US"/>
            </a:br>
            <a:r>
              <a:rPr lang="en-US"/>
              <a:t>(Correct version: ‘</a:t>
            </a:r>
            <a:r>
              <a:rPr lang="en-US" i="1"/>
              <a:t>My sister used my Dad’s car but she kept smashing it.’</a:t>
            </a:r>
            <a:r>
              <a:rPr lang="en-US"/>
              <a:t>)</a:t>
            </a:r>
            <a:endParaRPr/>
          </a:p>
          <a:p>
            <a:pPr marL="180975" lvl="0" indent="-180975" algn="l" rtl="0">
              <a:lnSpc>
                <a:spcPct val="100000"/>
              </a:lnSpc>
              <a:spcBef>
                <a:spcPts val="340"/>
              </a:spcBef>
              <a:spcAft>
                <a:spcPts val="0"/>
              </a:spcAft>
              <a:buSzPct val="100000"/>
              <a:buChar char="•"/>
            </a:pPr>
            <a:r>
              <a:rPr lang="en-US"/>
              <a:t>Wrong pronoun:</a:t>
            </a:r>
            <a:endParaRPr/>
          </a:p>
          <a:p>
            <a:pPr marL="635000" lvl="1" indent="-182562" algn="l" rtl="0">
              <a:lnSpc>
                <a:spcPct val="100000"/>
              </a:lnSpc>
              <a:spcBef>
                <a:spcPts val="272"/>
              </a:spcBef>
              <a:spcAft>
                <a:spcPts val="0"/>
              </a:spcAft>
              <a:buSzPct val="100000"/>
              <a:buChar char="•"/>
            </a:pPr>
            <a:r>
              <a:rPr lang="en-US"/>
              <a:t>‘</a:t>
            </a:r>
            <a:r>
              <a:rPr lang="en-US" i="1"/>
              <a:t>And </a:t>
            </a:r>
            <a:r>
              <a:rPr lang="en-US" b="1" i="1"/>
              <a:t>him</a:t>
            </a:r>
            <a:r>
              <a:rPr lang="en-US" i="1"/>
              <a:t> jumped on the television</a:t>
            </a:r>
            <a:r>
              <a:rPr lang="en-US"/>
              <a:t>’ </a:t>
            </a:r>
            <a:br>
              <a:rPr lang="en-US"/>
            </a:br>
            <a:r>
              <a:rPr lang="en-US"/>
              <a:t>(Correct version: ‘</a:t>
            </a:r>
            <a:r>
              <a:rPr lang="en-US" i="1"/>
              <a:t>And he jumped on the television</a:t>
            </a:r>
            <a:r>
              <a:rPr lang="en-US"/>
              <a:t>’)</a:t>
            </a:r>
            <a:endParaRPr/>
          </a:p>
          <a:p>
            <a:pPr marL="180975" lvl="0" indent="-180975" algn="l" rtl="0">
              <a:lnSpc>
                <a:spcPct val="100000"/>
              </a:lnSpc>
              <a:spcBef>
                <a:spcPts val="340"/>
              </a:spcBef>
              <a:spcAft>
                <a:spcPts val="0"/>
              </a:spcAft>
              <a:buSzPct val="100000"/>
              <a:buChar char="•"/>
            </a:pPr>
            <a:r>
              <a:rPr lang="en-US"/>
              <a:t>Omission of ‘to be’ as main verb (</a:t>
            </a:r>
            <a:r>
              <a:rPr lang="en-US" i="1"/>
              <a:t>copula be</a:t>
            </a:r>
            <a:r>
              <a:rPr lang="en-US"/>
              <a:t>):</a:t>
            </a:r>
            <a:endParaRPr/>
          </a:p>
          <a:p>
            <a:pPr marL="635000" lvl="1" indent="-182562" algn="l" rtl="0">
              <a:lnSpc>
                <a:spcPct val="100000"/>
              </a:lnSpc>
              <a:spcBef>
                <a:spcPts val="272"/>
              </a:spcBef>
              <a:spcAft>
                <a:spcPts val="0"/>
              </a:spcAft>
              <a:buSzPct val="100000"/>
              <a:buChar char="•"/>
            </a:pPr>
            <a:r>
              <a:rPr lang="en-US"/>
              <a:t>‘</a:t>
            </a:r>
            <a:r>
              <a:rPr lang="en-US" i="1"/>
              <a:t>Cos they her favourites</a:t>
            </a:r>
            <a:r>
              <a:rPr lang="en-US"/>
              <a:t>’ </a:t>
            </a:r>
            <a:br>
              <a:rPr lang="en-US"/>
            </a:br>
            <a:r>
              <a:rPr lang="en-US"/>
              <a:t>(Correct version: ‘</a:t>
            </a:r>
            <a:r>
              <a:rPr lang="en-US" i="1"/>
              <a:t>Cos they’re her favourites</a:t>
            </a:r>
            <a:r>
              <a:rPr lang="en-US"/>
              <a:t>’)</a:t>
            </a:r>
            <a:endParaRPr/>
          </a:p>
          <a:p>
            <a:pPr marL="180975" lvl="0" indent="-180975" algn="l" rtl="0">
              <a:lnSpc>
                <a:spcPct val="100000"/>
              </a:lnSpc>
              <a:spcBef>
                <a:spcPts val="340"/>
              </a:spcBef>
              <a:spcAft>
                <a:spcPts val="0"/>
              </a:spcAft>
              <a:buSzPct val="100000"/>
              <a:buChar char="•"/>
            </a:pPr>
            <a:r>
              <a:rPr lang="en-US"/>
              <a:t>Determiner (article) error:</a:t>
            </a:r>
            <a:endParaRPr/>
          </a:p>
          <a:p>
            <a:pPr marL="635000" lvl="1" indent="-182562" algn="l" rtl="0">
              <a:lnSpc>
                <a:spcPct val="100000"/>
              </a:lnSpc>
              <a:spcBef>
                <a:spcPts val="272"/>
              </a:spcBef>
              <a:spcAft>
                <a:spcPts val="0"/>
              </a:spcAft>
              <a:buSzPct val="100000"/>
              <a:buChar char="•"/>
            </a:pPr>
            <a:r>
              <a:rPr lang="en-US" i="1"/>
              <a:t>‘Maybe have </a:t>
            </a:r>
            <a:r>
              <a:rPr lang="en-US" b="1" i="1"/>
              <a:t>a</a:t>
            </a:r>
            <a:r>
              <a:rPr lang="en-US" i="1"/>
              <a:t> chickenpox, or maybe have something’.</a:t>
            </a:r>
            <a:r>
              <a:rPr lang="en-US"/>
              <a:t> (Correct version: </a:t>
            </a:r>
            <a:r>
              <a:rPr lang="en-US" i="1"/>
              <a:t>‘Maybe he has chickenpox or something’</a:t>
            </a:r>
            <a:r>
              <a:rPr lang="en-US"/>
              <a:t>)</a:t>
            </a:r>
            <a:endParaRPr/>
          </a:p>
          <a:p>
            <a:pPr marL="180975" lvl="0" indent="-180975" algn="l" rtl="0">
              <a:lnSpc>
                <a:spcPct val="100000"/>
              </a:lnSpc>
              <a:spcBef>
                <a:spcPts val="340"/>
              </a:spcBef>
              <a:spcAft>
                <a:spcPts val="0"/>
              </a:spcAft>
              <a:buSzPct val="100000"/>
              <a:buChar char="•"/>
            </a:pPr>
            <a:r>
              <a:rPr lang="en-US"/>
              <a:t>Omission of subject in obligatory context:</a:t>
            </a:r>
            <a:endParaRPr/>
          </a:p>
          <a:p>
            <a:pPr marL="635000" lvl="1" indent="-182562" algn="l" rtl="0">
              <a:lnSpc>
                <a:spcPct val="100000"/>
              </a:lnSpc>
              <a:spcBef>
                <a:spcPts val="272"/>
              </a:spcBef>
              <a:spcAft>
                <a:spcPts val="0"/>
              </a:spcAft>
              <a:buSzPct val="100000"/>
              <a:buChar char="•"/>
            </a:pPr>
            <a:r>
              <a:rPr lang="en-US"/>
              <a:t>‘Bit Daddy leg no notice’ </a:t>
            </a:r>
            <a:br>
              <a:rPr lang="en-US"/>
            </a:br>
            <a:r>
              <a:rPr lang="en-US"/>
              <a:t>(Correct version: ‘</a:t>
            </a:r>
            <a:r>
              <a:rPr lang="en-US" i="1"/>
              <a:t>He bit daddy’s leg but he took no notice</a:t>
            </a:r>
            <a:r>
              <a:rPr lang="en-US"/>
              <a:t>’)</a:t>
            </a:r>
            <a:endParaRPr/>
          </a:p>
          <a:p>
            <a:pPr marL="180975" lvl="0" indent="-73025" algn="l" rtl="0">
              <a:lnSpc>
                <a:spcPct val="100000"/>
              </a:lnSpc>
              <a:spcBef>
                <a:spcPts val="340"/>
              </a:spcBef>
              <a:spcAft>
                <a:spcPts val="0"/>
              </a:spcAft>
              <a:buSzPct val="100000"/>
              <a:buNone/>
            </a:pPr>
            <a:endParaRPr/>
          </a:p>
        </p:txBody>
      </p:sp>
      <p:sp>
        <p:nvSpPr>
          <p:cNvPr id="155" name="Google Shape;155;p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Some types of grammatical errors produced by children with SLI:</a:t>
            </a:r>
            <a:endParaRPr/>
          </a:p>
        </p:txBody>
      </p:sp>
      <p:sp>
        <p:nvSpPr>
          <p:cNvPr id="156" name="Google Shape;156;p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Complete Exercise 2 on worksheet 9.1</a:t>
            </a:r>
            <a:endParaRPr/>
          </a:p>
        </p:txBody>
      </p:sp>
      <p:sp>
        <p:nvSpPr>
          <p:cNvPr id="162" name="Google Shape;162;p1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9.1 Worksheet 9.1</a:t>
            </a:r>
            <a:endParaRPr/>
          </a:p>
        </p:txBody>
      </p:sp>
      <p:sp>
        <p:nvSpPr>
          <p:cNvPr id="163" name="Google Shape;163;p1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pic>
        <p:nvPicPr>
          <p:cNvPr id="164" name="Google Shape;164;p10"/>
          <p:cNvPicPr preferRelativeResize="0"/>
          <p:nvPr/>
        </p:nvPicPr>
        <p:blipFill rotWithShape="1">
          <a:blip r:embed="rId3">
            <a:alphaModFix/>
          </a:blip>
          <a:srcRect/>
          <a:stretch/>
        </p:blipFill>
        <p:spPr>
          <a:xfrm>
            <a:off x="1255853" y="3068033"/>
            <a:ext cx="6008768" cy="2948808"/>
          </a:xfrm>
          <a:prstGeom prst="rect">
            <a:avLst/>
          </a:prstGeom>
          <a:noFill/>
          <a:ln>
            <a:noFill/>
          </a:ln>
        </p:spPr>
      </p:pic>
      <p:pic>
        <p:nvPicPr>
          <p:cNvPr id="165" name="Google Shape;165;p10"/>
          <p:cNvPicPr preferRelativeResize="0"/>
          <p:nvPr/>
        </p:nvPicPr>
        <p:blipFill rotWithShape="1">
          <a:blip r:embed="rId4">
            <a:alphaModFix/>
          </a:blip>
          <a:srcRect/>
          <a:stretch/>
        </p:blipFill>
        <p:spPr>
          <a:xfrm>
            <a:off x="1255853" y="1883356"/>
            <a:ext cx="5269751" cy="10021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2</a:t>
            </a:r>
            <a:endParaRPr/>
          </a:p>
        </p:txBody>
      </p:sp>
      <p:sp>
        <p:nvSpPr>
          <p:cNvPr id="171" name="Google Shape;171;p1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pic>
        <p:nvPicPr>
          <p:cNvPr id="172" name="Google Shape;172;p11"/>
          <p:cNvPicPr preferRelativeResize="0">
            <a:picLocks noGrp="1"/>
          </p:cNvPicPr>
          <p:nvPr>
            <p:ph type="body" idx="1"/>
          </p:nvPr>
        </p:nvPicPr>
        <p:blipFill rotWithShape="1">
          <a:blip r:embed="rId3">
            <a:alphaModFix/>
          </a:blip>
          <a:srcRect/>
          <a:stretch/>
        </p:blipFill>
        <p:spPr>
          <a:xfrm>
            <a:off x="457200" y="1656843"/>
            <a:ext cx="8229600" cy="39265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sp>
        <p:nvSpPr>
          <p:cNvPr id="178" name="Google Shape;178;p12"/>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3000"/>
              <a:buFont typeface="Helvetica Neue"/>
              <a:buNone/>
            </a:pPr>
            <a:r>
              <a:rPr lang="en-US"/>
              <a:t>Task 9.2: What is Williams Syndrome?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Watch the video (</a:t>
            </a:r>
            <a:r>
              <a:rPr lang="en-US" u="sng">
                <a:solidFill>
                  <a:schemeClr val="hlink"/>
                </a:solidFill>
                <a:hlinkClick r:id="rId3"/>
              </a:rPr>
              <a:t>https://www.youtube.com/watch?v=M6n4z0XjPh4</a:t>
            </a:r>
            <a:r>
              <a:rPr lang="en-US"/>
              <a:t>) and answer Exercise 1 on Worksheet 9.2:</a:t>
            </a:r>
            <a:endParaRPr/>
          </a:p>
          <a:p>
            <a:pPr marL="180975" lvl="0" indent="-53975" algn="l" rtl="0">
              <a:lnSpc>
                <a:spcPct val="100000"/>
              </a:lnSpc>
              <a:spcBef>
                <a:spcPts val="400"/>
              </a:spcBef>
              <a:spcAft>
                <a:spcPts val="0"/>
              </a:spcAft>
              <a:buSzPts val="2000"/>
              <a:buNone/>
            </a:pPr>
            <a:endParaRPr/>
          </a:p>
          <a:p>
            <a:pPr marL="180975" lvl="0" indent="0"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p:txBody>
      </p:sp>
      <p:sp>
        <p:nvSpPr>
          <p:cNvPr id="184" name="Google Shape;184;p1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9.2: Williams Syndrome</a:t>
            </a:r>
            <a:endParaRPr/>
          </a:p>
        </p:txBody>
      </p:sp>
      <p:sp>
        <p:nvSpPr>
          <p:cNvPr id="185" name="Google Shape;185;p1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pic>
        <p:nvPicPr>
          <p:cNvPr id="186" name="Google Shape;186;p13" descr="This is a great introduction to Williams syndrome you can share with your friends and family.&#10;&#10;To learn more, please visit: http://www.williams-syndrome.org/ws" title="An Introduction to Williams Syndrome">
            <a:hlinkClick r:id="rId4"/>
          </p:cNvPr>
          <p:cNvPicPr preferRelativeResize="0"/>
          <p:nvPr/>
        </p:nvPicPr>
        <p:blipFill rotWithShape="1">
          <a:blip r:embed="rId5">
            <a:alphaModFix/>
          </a:blip>
          <a:srcRect/>
          <a:stretch/>
        </p:blipFill>
        <p:spPr>
          <a:xfrm>
            <a:off x="2748700" y="22433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Williams Syndrome (WS)</a:t>
            </a:r>
            <a:endParaRPr/>
          </a:p>
        </p:txBody>
      </p:sp>
      <p:sp>
        <p:nvSpPr>
          <p:cNvPr id="192" name="Google Shape;192;p14"/>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fontScale="92500" lnSpcReduction="10000"/>
          </a:bodyPr>
          <a:lstStyle/>
          <a:p>
            <a:pPr marL="180975" lvl="0" indent="-180975" algn="l" rtl="0">
              <a:lnSpc>
                <a:spcPct val="100000"/>
              </a:lnSpc>
              <a:spcBef>
                <a:spcPts val="0"/>
              </a:spcBef>
              <a:spcAft>
                <a:spcPts val="0"/>
              </a:spcAft>
              <a:buSzPct val="100000"/>
              <a:buChar char="•"/>
            </a:pPr>
            <a:r>
              <a:rPr lang="en-US"/>
              <a:t>Children with WS have mild to moderate intellectual difficulties.</a:t>
            </a:r>
            <a:endParaRPr/>
          </a:p>
          <a:p>
            <a:pPr marL="180975" lvl="0" indent="-180975" algn="l" rtl="0">
              <a:lnSpc>
                <a:spcPct val="100000"/>
              </a:lnSpc>
              <a:spcBef>
                <a:spcPts val="370"/>
              </a:spcBef>
              <a:spcAft>
                <a:spcPts val="0"/>
              </a:spcAft>
              <a:buSzPct val="100000"/>
              <a:buChar char="•"/>
            </a:pPr>
            <a:r>
              <a:rPr lang="en-US"/>
              <a:t>They have distinctive facial features.</a:t>
            </a:r>
            <a:endParaRPr/>
          </a:p>
          <a:p>
            <a:pPr marL="180975" lvl="0" indent="-180975" algn="l" rtl="0">
              <a:lnSpc>
                <a:spcPct val="100000"/>
              </a:lnSpc>
              <a:spcBef>
                <a:spcPts val="370"/>
              </a:spcBef>
              <a:spcAft>
                <a:spcPts val="0"/>
              </a:spcAft>
              <a:buSzPct val="100000"/>
              <a:buChar char="•"/>
            </a:pPr>
            <a:r>
              <a:rPr lang="en-US"/>
              <a:t>They often have heart and blood vessel problems.</a:t>
            </a:r>
            <a:endParaRPr/>
          </a:p>
          <a:p>
            <a:pPr marL="180975" lvl="0" indent="-180975" algn="l" rtl="0">
              <a:lnSpc>
                <a:spcPct val="100000"/>
              </a:lnSpc>
              <a:spcBef>
                <a:spcPts val="370"/>
              </a:spcBef>
              <a:spcAft>
                <a:spcPts val="0"/>
              </a:spcAft>
              <a:buSzPct val="100000"/>
              <a:buChar char="•"/>
            </a:pPr>
            <a:r>
              <a:rPr lang="en-US"/>
              <a:t>They have difficulties with everyday tasks, such as tying shoelaces.</a:t>
            </a:r>
            <a:endParaRPr/>
          </a:p>
          <a:p>
            <a:pPr marL="180975" lvl="0" indent="-180975" algn="l" rtl="0">
              <a:lnSpc>
                <a:spcPct val="100000"/>
              </a:lnSpc>
              <a:spcBef>
                <a:spcPts val="370"/>
              </a:spcBef>
              <a:spcAft>
                <a:spcPts val="0"/>
              </a:spcAft>
              <a:buSzPct val="100000"/>
              <a:buChar char="•"/>
            </a:pPr>
            <a:r>
              <a:rPr lang="en-US"/>
              <a:t>They have difficulties with cognitive tasks, such as putting items in order from larger to smaller or higher to lower.</a:t>
            </a:r>
            <a:endParaRPr/>
          </a:p>
          <a:p>
            <a:pPr marL="180975" lvl="0" indent="-180975" algn="l" rtl="0">
              <a:lnSpc>
                <a:spcPct val="100000"/>
              </a:lnSpc>
              <a:spcBef>
                <a:spcPts val="370"/>
              </a:spcBef>
              <a:spcAft>
                <a:spcPts val="0"/>
              </a:spcAft>
              <a:buSzPct val="100000"/>
              <a:buChar char="•"/>
            </a:pPr>
            <a:r>
              <a:rPr lang="en-US"/>
              <a:t>They have difficulties with drawing.</a:t>
            </a:r>
            <a:endParaRPr/>
          </a:p>
          <a:p>
            <a:pPr marL="180975" lvl="0" indent="-180975" algn="l" rtl="0">
              <a:lnSpc>
                <a:spcPct val="100000"/>
              </a:lnSpc>
              <a:spcBef>
                <a:spcPts val="370"/>
              </a:spcBef>
              <a:spcAft>
                <a:spcPts val="0"/>
              </a:spcAft>
              <a:buSzPct val="100000"/>
              <a:buChar char="•"/>
            </a:pPr>
            <a:r>
              <a:rPr lang="en-US"/>
              <a:t>WS is caused by missing more than 25 genes from a specific are of chromosome 7.</a:t>
            </a:r>
            <a:endParaRPr/>
          </a:p>
          <a:p>
            <a:pPr marL="180975" lvl="0" indent="-63500" algn="l" rtl="0">
              <a:lnSpc>
                <a:spcPct val="100000"/>
              </a:lnSpc>
              <a:spcBef>
                <a:spcPts val="370"/>
              </a:spcBef>
              <a:spcAft>
                <a:spcPts val="0"/>
              </a:spcAft>
              <a:buSzPct val="100000"/>
              <a:buNone/>
            </a:pPr>
            <a:endParaRPr/>
          </a:p>
        </p:txBody>
      </p:sp>
      <p:sp>
        <p:nvSpPr>
          <p:cNvPr id="193" name="Google Shape;193;p1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sp>
        <p:nvSpPr>
          <p:cNvPr id="194" name="Google Shape;194;p14"/>
          <p:cNvSpPr/>
          <p:nvPr/>
        </p:nvSpPr>
        <p:spPr>
          <a:xfrm>
            <a:off x="4648200" y="2335427"/>
            <a:ext cx="3825950" cy="3534031"/>
          </a:xfrm>
          <a:prstGeom prst="leftArrow">
            <a:avLst>
              <a:gd name="adj1" fmla="val 50000"/>
              <a:gd name="adj2" fmla="val 50000"/>
            </a:avLst>
          </a:prstGeom>
          <a:gradFill>
            <a:gsLst>
              <a:gs pos="0">
                <a:srgbClr val="00A9FF"/>
              </a:gs>
              <a:gs pos="100000">
                <a:srgbClr val="77D6FF"/>
              </a:gs>
            </a:gsLst>
            <a:lin ang="16200000" scaled="0"/>
          </a:gradFill>
          <a:ln w="9525" cap="flat" cmpd="sng">
            <a:solidFill>
              <a:srgbClr val="009AD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Helvetica Neue"/>
                <a:ea typeface="Helvetica Neue"/>
                <a:cs typeface="Helvetica Neue"/>
                <a:sym typeface="Helvetica Neue"/>
              </a:rPr>
              <a:t>Non-linguistic</a:t>
            </a:r>
            <a:r>
              <a:rPr lang="en-US" sz="2400" b="0" i="0" u="none" strike="noStrike" cap="none">
                <a:solidFill>
                  <a:schemeClr val="dk1"/>
                </a:solidFill>
                <a:latin typeface="Helvetica Neue"/>
                <a:ea typeface="Helvetica Neue"/>
                <a:cs typeface="Helvetica Neue"/>
                <a:sym typeface="Helvetica Neue"/>
              </a:rPr>
              <a:t> development in children with WS</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Williams Syndrome (WS)</a:t>
            </a:r>
            <a:endParaRPr/>
          </a:p>
        </p:txBody>
      </p:sp>
      <p:sp>
        <p:nvSpPr>
          <p:cNvPr id="200" name="Google Shape;200;p15"/>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The language of children with WS is relatively intact.</a:t>
            </a:r>
            <a:endParaRPr/>
          </a:p>
          <a:p>
            <a:pPr marL="180975" lvl="0" indent="-180975" algn="l" rtl="0">
              <a:lnSpc>
                <a:spcPct val="100000"/>
              </a:lnSpc>
              <a:spcBef>
                <a:spcPts val="400"/>
              </a:spcBef>
              <a:spcAft>
                <a:spcPts val="0"/>
              </a:spcAft>
              <a:buSzPts val="2000"/>
              <a:buChar char="•"/>
            </a:pPr>
            <a:r>
              <a:rPr lang="en-US"/>
              <a:t>By the time children with WS reach puberty, their language skills outperform their other cognitive skills, although their language remains below chronological age level (e.g. they perform worse than typically developing children of the same age do).  </a:t>
            </a:r>
            <a:endParaRPr/>
          </a:p>
          <a:p>
            <a:pPr marL="180975" lvl="0" indent="-180975" algn="l" rtl="0">
              <a:lnSpc>
                <a:spcPct val="100000"/>
              </a:lnSpc>
              <a:spcBef>
                <a:spcPts val="400"/>
              </a:spcBef>
              <a:spcAft>
                <a:spcPts val="0"/>
              </a:spcAft>
              <a:buSzPts val="2000"/>
              <a:buChar char="•"/>
            </a:pPr>
            <a:r>
              <a:rPr lang="en-US"/>
              <a:t>Language emerges later than in typically developing children of the same age.</a:t>
            </a:r>
            <a:endParaRPr/>
          </a:p>
          <a:p>
            <a:pPr marL="180975" lvl="0" indent="-53975" algn="l" rtl="0">
              <a:lnSpc>
                <a:spcPct val="100000"/>
              </a:lnSpc>
              <a:spcBef>
                <a:spcPts val="400"/>
              </a:spcBef>
              <a:spcAft>
                <a:spcPts val="0"/>
              </a:spcAft>
              <a:buSzPts val="2000"/>
              <a:buNone/>
            </a:pPr>
            <a:endParaRPr/>
          </a:p>
        </p:txBody>
      </p:sp>
      <p:sp>
        <p:nvSpPr>
          <p:cNvPr id="201" name="Google Shape;201;p1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sp>
        <p:nvSpPr>
          <p:cNvPr id="202" name="Google Shape;202;p15"/>
          <p:cNvSpPr/>
          <p:nvPr/>
        </p:nvSpPr>
        <p:spPr>
          <a:xfrm>
            <a:off x="4648200" y="2335427"/>
            <a:ext cx="3825950" cy="3534031"/>
          </a:xfrm>
          <a:prstGeom prst="leftArrow">
            <a:avLst>
              <a:gd name="adj1" fmla="val 50000"/>
              <a:gd name="adj2" fmla="val 50000"/>
            </a:avLst>
          </a:prstGeom>
          <a:gradFill>
            <a:gsLst>
              <a:gs pos="0">
                <a:srgbClr val="00A9FF"/>
              </a:gs>
              <a:gs pos="100000">
                <a:srgbClr val="77D6FF"/>
              </a:gs>
            </a:gsLst>
            <a:lin ang="16200000" scaled="0"/>
          </a:gradFill>
          <a:ln w="9525" cap="flat" cmpd="sng">
            <a:solidFill>
              <a:srgbClr val="009AD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Helvetica Neue"/>
                <a:ea typeface="Helvetica Neue"/>
                <a:cs typeface="Helvetica Neue"/>
                <a:sym typeface="Helvetica Neue"/>
              </a:rPr>
              <a:t>Linguistic</a:t>
            </a:r>
            <a:r>
              <a:rPr lang="en-US" sz="2400" b="0" i="0" u="none" strike="noStrike" cap="none">
                <a:solidFill>
                  <a:schemeClr val="dk1"/>
                </a:solidFill>
                <a:latin typeface="Helvetica Neue"/>
                <a:ea typeface="Helvetica Neue"/>
                <a:cs typeface="Helvetica Neue"/>
                <a:sym typeface="Helvetica Neue"/>
              </a:rPr>
              <a:t> development in children with WS</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9.3</a:t>
            </a:r>
            <a:endParaRPr/>
          </a:p>
        </p:txBody>
      </p:sp>
      <p:sp>
        <p:nvSpPr>
          <p:cNvPr id="209" name="Google Shape;209;p16"/>
          <p:cNvSpPr txBox="1">
            <a:spLocks noGrp="1"/>
          </p:cNvSpPr>
          <p:nvPr>
            <p:ph type="body" idx="1"/>
          </p:nvPr>
        </p:nvSpPr>
        <p:spPr>
          <a:xfrm>
            <a:off x="457200" y="1600200"/>
            <a:ext cx="3593939" cy="4441785"/>
          </a:xfrm>
          <a:prstGeom prst="rect">
            <a:avLst/>
          </a:prstGeom>
          <a:noFill/>
          <a:ln>
            <a:noFill/>
          </a:ln>
        </p:spPr>
        <p:txBody>
          <a:bodyPr spcFirstLastPara="1" wrap="square" lIns="0" tIns="0" rIns="0" bIns="0" anchor="t" anchorCtr="0">
            <a:normAutofit lnSpcReduction="10000"/>
          </a:bodyPr>
          <a:lstStyle/>
          <a:p>
            <a:pPr marL="180975" lvl="0" indent="-180975" algn="l" rtl="0">
              <a:lnSpc>
                <a:spcPct val="100000"/>
              </a:lnSpc>
              <a:spcBef>
                <a:spcPts val="0"/>
              </a:spcBef>
              <a:spcAft>
                <a:spcPts val="0"/>
              </a:spcAft>
              <a:buSzPts val="2000"/>
              <a:buChar char="•"/>
            </a:pPr>
            <a:r>
              <a:rPr lang="en-US" b="1"/>
              <a:t>Worksheet 9.2: Exercise 2</a:t>
            </a:r>
            <a:endParaRPr/>
          </a:p>
          <a:p>
            <a:pPr marL="180975" lvl="0" indent="-180975" algn="l" rtl="0">
              <a:lnSpc>
                <a:spcPct val="100000"/>
              </a:lnSpc>
              <a:spcBef>
                <a:spcPts val="400"/>
              </a:spcBef>
              <a:spcAft>
                <a:spcPts val="0"/>
              </a:spcAft>
              <a:buSzPts val="2000"/>
              <a:buChar char="•"/>
            </a:pPr>
            <a:r>
              <a:rPr lang="en-US"/>
              <a:t>Look at the Figure and answer the following questions:</a:t>
            </a:r>
            <a:endParaRPr/>
          </a:p>
          <a:p>
            <a:pPr marL="180975" lvl="0" indent="-180975" algn="l" rtl="0">
              <a:lnSpc>
                <a:spcPct val="100000"/>
              </a:lnSpc>
              <a:spcBef>
                <a:spcPts val="400"/>
              </a:spcBef>
              <a:spcAft>
                <a:spcPts val="0"/>
              </a:spcAft>
              <a:buSzPts val="2000"/>
              <a:buChar char="•"/>
            </a:pPr>
            <a:r>
              <a:rPr lang="en-US"/>
              <a:t>1. Describe the picture.</a:t>
            </a:r>
            <a:endParaRPr/>
          </a:p>
          <a:p>
            <a:pPr marL="180975" lvl="0" indent="-180975" algn="l" rtl="0">
              <a:lnSpc>
                <a:spcPct val="100000"/>
              </a:lnSpc>
              <a:spcBef>
                <a:spcPts val="400"/>
              </a:spcBef>
              <a:spcAft>
                <a:spcPts val="0"/>
              </a:spcAft>
              <a:buSzPts val="2000"/>
              <a:buChar char="•"/>
            </a:pPr>
            <a:r>
              <a:rPr lang="en-US"/>
              <a:t>2. Read the person’s description of an elephant. What can you say about the language? Consider the choice of vocabulary and the grammar.</a:t>
            </a:r>
            <a:endParaRPr/>
          </a:p>
          <a:p>
            <a:pPr marL="180975" lvl="0" indent="-180975" algn="l" rtl="0">
              <a:lnSpc>
                <a:spcPct val="100000"/>
              </a:lnSpc>
              <a:spcBef>
                <a:spcPts val="400"/>
              </a:spcBef>
              <a:spcAft>
                <a:spcPts val="0"/>
              </a:spcAft>
              <a:buSzPts val="2000"/>
              <a:buChar char="•"/>
            </a:pPr>
            <a:r>
              <a:rPr lang="en-US"/>
              <a:t>3. What can you say about the person’s cognitive abilities?</a:t>
            </a:r>
            <a:endParaRPr/>
          </a:p>
          <a:p>
            <a:pPr marL="180975" lvl="0" indent="-53975" algn="l" rtl="0">
              <a:lnSpc>
                <a:spcPct val="100000"/>
              </a:lnSpc>
              <a:spcBef>
                <a:spcPts val="400"/>
              </a:spcBef>
              <a:spcAft>
                <a:spcPts val="0"/>
              </a:spcAft>
              <a:buSzPts val="2000"/>
              <a:buNone/>
            </a:pPr>
            <a:endParaRPr/>
          </a:p>
        </p:txBody>
      </p:sp>
      <p:sp>
        <p:nvSpPr>
          <p:cNvPr id="210" name="Google Shape;210;p1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211" name="Google Shape;211;p16"/>
          <p:cNvPicPr preferRelativeResize="0">
            <a:picLocks noGrp="1"/>
          </p:cNvPicPr>
          <p:nvPr>
            <p:ph type="body" idx="2"/>
          </p:nvPr>
        </p:nvPicPr>
        <p:blipFill rotWithShape="1">
          <a:blip r:embed="rId3">
            <a:alphaModFix/>
          </a:blip>
          <a:srcRect/>
          <a:stretch/>
        </p:blipFill>
        <p:spPr>
          <a:xfrm>
            <a:off x="4393556" y="1417638"/>
            <a:ext cx="4687025" cy="28518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53975" algn="l" rtl="0">
              <a:lnSpc>
                <a:spcPct val="100000"/>
              </a:lnSpc>
              <a:spcBef>
                <a:spcPts val="0"/>
              </a:spcBef>
              <a:spcAft>
                <a:spcPts val="0"/>
              </a:spcAft>
              <a:buSzPts val="2000"/>
              <a:buNone/>
            </a:pPr>
            <a:endParaRPr/>
          </a:p>
        </p:txBody>
      </p:sp>
      <p:sp>
        <p:nvSpPr>
          <p:cNvPr id="218" name="Google Shape;218;p1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9.2: Worksheet 9.2, Exercise 2</a:t>
            </a:r>
            <a:endParaRPr/>
          </a:p>
        </p:txBody>
      </p:sp>
      <p:sp>
        <p:nvSpPr>
          <p:cNvPr id="219" name="Google Shape;219;p1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pic>
        <p:nvPicPr>
          <p:cNvPr id="220" name="Google Shape;220;p17"/>
          <p:cNvPicPr preferRelativeResize="0"/>
          <p:nvPr/>
        </p:nvPicPr>
        <p:blipFill rotWithShape="1">
          <a:blip r:embed="rId3">
            <a:alphaModFix/>
          </a:blip>
          <a:srcRect/>
          <a:stretch/>
        </p:blipFill>
        <p:spPr>
          <a:xfrm>
            <a:off x="348344" y="1309722"/>
            <a:ext cx="7915714" cy="48164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3a86b955fd_0_2"/>
          <p:cNvSpPr txBox="1">
            <a:spLocks noGrp="1"/>
          </p:cNvSpPr>
          <p:nvPr>
            <p:ph type="body" idx="1"/>
          </p:nvPr>
        </p:nvSpPr>
        <p:spPr>
          <a:xfrm>
            <a:off x="457199" y="1600200"/>
            <a:ext cx="7831500" cy="4526100"/>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400"/>
              </a:spcBef>
              <a:spcAft>
                <a:spcPts val="0"/>
              </a:spcAft>
              <a:buSzPts val="2000"/>
              <a:buChar char="•"/>
            </a:pPr>
            <a:r>
              <a:rPr lang="en-US"/>
              <a:t>Topic 1 Introduction to areas of linguistics and problem-solving</a:t>
            </a:r>
            <a:endParaRPr/>
          </a:p>
          <a:p>
            <a:pPr marL="180975" lvl="0" indent="-180975" algn="l" rtl="0">
              <a:lnSpc>
                <a:spcPct val="100000"/>
              </a:lnSpc>
              <a:spcBef>
                <a:spcPts val="400"/>
              </a:spcBef>
              <a:spcAft>
                <a:spcPts val="0"/>
              </a:spcAft>
              <a:buSzPts val="2000"/>
              <a:buChar char="•"/>
            </a:pPr>
            <a:r>
              <a:rPr lang="en-US"/>
              <a:t>Topic 2 Historical Linguistics</a:t>
            </a:r>
            <a:endParaRPr/>
          </a:p>
          <a:p>
            <a:pPr marL="180975" lvl="0" indent="-180975" algn="l" rtl="0">
              <a:lnSpc>
                <a:spcPct val="100000"/>
              </a:lnSpc>
              <a:spcBef>
                <a:spcPts val="400"/>
              </a:spcBef>
              <a:spcAft>
                <a:spcPts val="0"/>
              </a:spcAft>
              <a:buSzPts val="2000"/>
              <a:buChar char="•"/>
            </a:pPr>
            <a:r>
              <a:rPr lang="en-US"/>
              <a:t>Topic 3 Phonetics</a:t>
            </a:r>
            <a:endParaRPr/>
          </a:p>
          <a:p>
            <a:pPr marL="180975" lvl="0" indent="-180975" algn="l" rtl="0">
              <a:lnSpc>
                <a:spcPct val="100000"/>
              </a:lnSpc>
              <a:spcBef>
                <a:spcPts val="400"/>
              </a:spcBef>
              <a:spcAft>
                <a:spcPts val="0"/>
              </a:spcAft>
              <a:buSzPts val="2000"/>
              <a:buChar char="•"/>
            </a:pPr>
            <a:r>
              <a:rPr lang="en-US"/>
              <a:t>Topic 4 Sociolinguistics</a:t>
            </a:r>
            <a:endParaRPr/>
          </a:p>
          <a:p>
            <a:pPr marL="180975" lvl="0" indent="-180975" algn="l" rtl="0">
              <a:lnSpc>
                <a:spcPct val="100000"/>
              </a:lnSpc>
              <a:spcBef>
                <a:spcPts val="400"/>
              </a:spcBef>
              <a:spcAft>
                <a:spcPts val="0"/>
              </a:spcAft>
              <a:buSzPts val="2000"/>
              <a:buChar char="•"/>
            </a:pPr>
            <a:r>
              <a:rPr lang="en-US"/>
              <a:t>Topic 5 Writing systems</a:t>
            </a:r>
            <a:endParaRPr/>
          </a:p>
          <a:p>
            <a:pPr marL="180975" lvl="0" indent="-180975" algn="l" rtl="0">
              <a:lnSpc>
                <a:spcPct val="100000"/>
              </a:lnSpc>
              <a:spcBef>
                <a:spcPts val="400"/>
              </a:spcBef>
              <a:spcAft>
                <a:spcPts val="0"/>
              </a:spcAft>
              <a:buSzPts val="2000"/>
              <a:buChar char="•"/>
            </a:pPr>
            <a:r>
              <a:rPr lang="en-US"/>
              <a:t>Topic 6 Language Acquisition </a:t>
            </a:r>
            <a:endParaRPr/>
          </a:p>
          <a:p>
            <a:pPr marL="180975" lvl="0" indent="-180975" algn="l" rtl="0">
              <a:lnSpc>
                <a:spcPct val="100000"/>
              </a:lnSpc>
              <a:spcBef>
                <a:spcPts val="400"/>
              </a:spcBef>
              <a:spcAft>
                <a:spcPts val="0"/>
              </a:spcAft>
              <a:buSzPts val="2000"/>
              <a:buChar char="•"/>
            </a:pPr>
            <a:r>
              <a:rPr lang="en-US"/>
              <a:t>Topic 7 Morphology</a:t>
            </a:r>
            <a:endParaRPr/>
          </a:p>
          <a:p>
            <a:pPr marL="180975" lvl="0" indent="-180975" algn="l" rtl="0">
              <a:lnSpc>
                <a:spcPct val="100000"/>
              </a:lnSpc>
              <a:spcBef>
                <a:spcPts val="400"/>
              </a:spcBef>
              <a:spcAft>
                <a:spcPts val="0"/>
              </a:spcAft>
              <a:buSzPts val="2000"/>
              <a:buChar char="•"/>
            </a:pPr>
            <a:r>
              <a:rPr lang="en-US"/>
              <a:t>Topic 8 Syntax</a:t>
            </a:r>
            <a:endParaRPr/>
          </a:p>
          <a:p>
            <a:pPr marL="180975" lvl="0" indent="-180975" algn="l" rtl="0">
              <a:lnSpc>
                <a:spcPct val="100000"/>
              </a:lnSpc>
              <a:spcBef>
                <a:spcPts val="400"/>
              </a:spcBef>
              <a:spcAft>
                <a:spcPts val="0"/>
              </a:spcAft>
              <a:buSzPts val="2000"/>
              <a:buChar char="•"/>
            </a:pPr>
            <a:r>
              <a:rPr lang="en-US" b="1"/>
              <a:t>Topic 9 Psycholinguistics / Neurolinguistics</a:t>
            </a:r>
            <a:endParaRPr b="1"/>
          </a:p>
          <a:p>
            <a:pPr marL="180975" lvl="0" indent="-180975" algn="l" rtl="0">
              <a:lnSpc>
                <a:spcPct val="100000"/>
              </a:lnSpc>
              <a:spcBef>
                <a:spcPts val="400"/>
              </a:spcBef>
              <a:spcAft>
                <a:spcPts val="0"/>
              </a:spcAft>
              <a:buSzPts val="2000"/>
              <a:buChar char="•"/>
            </a:pPr>
            <a:r>
              <a:rPr lang="en-US"/>
              <a:t>Topic 10 Machine Translation</a:t>
            </a:r>
            <a:endParaRPr/>
          </a:p>
          <a:p>
            <a:pPr marL="180975" lvl="0" indent="0" algn="l" rtl="0">
              <a:lnSpc>
                <a:spcPct val="100000"/>
              </a:lnSpc>
              <a:spcBef>
                <a:spcPts val="400"/>
              </a:spcBef>
              <a:spcAft>
                <a:spcPts val="0"/>
              </a:spcAft>
              <a:buSzPts val="2000"/>
              <a:buNone/>
            </a:pPr>
            <a:endParaRPr/>
          </a:p>
        </p:txBody>
      </p:sp>
      <p:sp>
        <p:nvSpPr>
          <p:cNvPr id="85" name="Google Shape;85;g13a86b955fd_0_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Overview of this Linguistics Module</a:t>
            </a:r>
            <a:endParaRPr/>
          </a:p>
        </p:txBody>
      </p:sp>
      <p:sp>
        <p:nvSpPr>
          <p:cNvPr id="86" name="Google Shape;86;g13a86b955fd_0_2"/>
          <p:cNvSpPr txBox="1">
            <a:spLocks noGrp="1"/>
          </p:cNvSpPr>
          <p:nvPr>
            <p:ph type="sldNum" idx="12"/>
          </p:nvPr>
        </p:nvSpPr>
        <p:spPr>
          <a:xfrm>
            <a:off x="6631200" y="6282210"/>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7000"/>
              </a:lnSpc>
              <a:spcBef>
                <a:spcPts val="0"/>
              </a:spcBef>
              <a:spcAft>
                <a:spcPts val="0"/>
              </a:spcAft>
              <a:buSzPts val="2000"/>
              <a:buChar char="•"/>
            </a:pPr>
            <a:r>
              <a:rPr lang="en-US">
                <a:latin typeface="Helvetica Neue"/>
                <a:ea typeface="Helvetica Neue"/>
                <a:cs typeface="Helvetica Neue"/>
                <a:sym typeface="Helvetica Neue"/>
              </a:rPr>
              <a:t>The picture compares the drawing of an elephant with the verbal description of one by an 18-year-old person with WS with an IQ of 49. The drawing is </a:t>
            </a: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disorgani</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a:t>
            </a: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ed</a:t>
            </a:r>
            <a:r>
              <a:rPr lang="en-US">
                <a:latin typeface="Helvetica Neue"/>
                <a:ea typeface="Helvetica Neue"/>
                <a:cs typeface="Helvetica Neue"/>
                <a:sym typeface="Helvetica Neue"/>
              </a:rPr>
              <a:t>. We would not be able to </a:t>
            </a: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recogni</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a:t>
            </a: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e</a:t>
            </a:r>
            <a:r>
              <a:rPr lang="en-US">
                <a:latin typeface="Helvetica Neue"/>
                <a:ea typeface="Helvetica Neue"/>
                <a:cs typeface="Helvetica Neue"/>
                <a:sym typeface="Helvetica Neue"/>
              </a:rPr>
              <a:t> the drawing if it were not for the verbal labels that the person provides. </a:t>
            </a:r>
            <a:endParaRPr>
              <a:latin typeface="Helvetica Neue"/>
              <a:ea typeface="Helvetica Neue"/>
              <a:cs typeface="Helvetica Neue"/>
              <a:sym typeface="Helvetica Neue"/>
            </a:endParaRPr>
          </a:p>
          <a:p>
            <a:pPr marL="180975" lvl="0" indent="-180975" algn="l" rtl="0">
              <a:lnSpc>
                <a:spcPct val="107000"/>
              </a:lnSpc>
              <a:spcBef>
                <a:spcPts val="1200"/>
              </a:spcBef>
              <a:spcAft>
                <a:spcPts val="0"/>
              </a:spcAft>
              <a:buSzPts val="2000"/>
              <a:buChar char="•"/>
            </a:pPr>
            <a:r>
              <a:rPr lang="en-US">
                <a:latin typeface="Helvetica Neue"/>
                <a:ea typeface="Helvetica Neue"/>
                <a:cs typeface="Helvetica Neue"/>
                <a:sym typeface="Helvetica Neue"/>
              </a:rPr>
              <a:t>The verbal description of the elephant is fluent and rich. It includes information about what the elephant is, what it does, what it has ‘It has long grey ears, fan ears, ears that can blow in the wind. It has a long trunk that can pick up grass or pick up hay’. The grammar is intact. The person uses quite complex sentences, including relative clauses (It has long grey ears, fan ears, ears </a:t>
            </a:r>
            <a:r>
              <a:rPr lang="en-US" b="1">
                <a:latin typeface="Helvetica Neue"/>
                <a:ea typeface="Helvetica Neue"/>
                <a:cs typeface="Helvetica Neue"/>
                <a:sym typeface="Helvetica Neue"/>
              </a:rPr>
              <a:t>that can blow in the wind</a:t>
            </a:r>
            <a:r>
              <a:rPr lang="en-US">
                <a:latin typeface="Helvetica Neue"/>
                <a:ea typeface="Helvetica Neue"/>
                <a:cs typeface="Helvetica Neue"/>
                <a:sym typeface="Helvetica Neue"/>
              </a:rPr>
              <a:t>). Grammatical inflection is target like (as it should be). </a:t>
            </a:r>
            <a:endParaRPr>
              <a:latin typeface="Helvetica Neue"/>
              <a:ea typeface="Helvetica Neue"/>
              <a:cs typeface="Helvetica Neue"/>
              <a:sym typeface="Helvetica Neue"/>
            </a:endParaRPr>
          </a:p>
          <a:p>
            <a:pPr marL="180975" lvl="0" indent="-53975" algn="l" rtl="0">
              <a:lnSpc>
                <a:spcPct val="100000"/>
              </a:lnSpc>
              <a:spcBef>
                <a:spcPts val="1200"/>
              </a:spcBef>
              <a:spcAft>
                <a:spcPts val="0"/>
              </a:spcAft>
              <a:buSzPts val="2000"/>
              <a:buNone/>
            </a:pPr>
            <a:endParaRPr/>
          </a:p>
        </p:txBody>
      </p:sp>
      <p:sp>
        <p:nvSpPr>
          <p:cNvPr id="226" name="Google Shape;226;p1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Task 9.2: Exercise 1</a:t>
            </a:r>
            <a:endParaRPr/>
          </a:p>
        </p:txBody>
      </p:sp>
      <p:sp>
        <p:nvSpPr>
          <p:cNvPr id="227" name="Google Shape;227;p1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9"/>
          <p:cNvPicPr preferRelativeResize="0">
            <a:picLocks noGrp="1"/>
          </p:cNvPicPr>
          <p:nvPr>
            <p:ph type="body" idx="1"/>
          </p:nvPr>
        </p:nvPicPr>
        <p:blipFill rotWithShape="1">
          <a:blip r:embed="rId3">
            <a:alphaModFix/>
          </a:blip>
          <a:srcRect/>
          <a:stretch/>
        </p:blipFill>
        <p:spPr>
          <a:xfrm>
            <a:off x="1799461" y="1061846"/>
            <a:ext cx="5051658" cy="4999913"/>
          </a:xfrm>
          <a:prstGeom prst="rect">
            <a:avLst/>
          </a:prstGeom>
          <a:noFill/>
          <a:ln>
            <a:noFill/>
          </a:ln>
        </p:spPr>
      </p:pic>
      <p:sp>
        <p:nvSpPr>
          <p:cNvPr id="233" name="Google Shape;233;p1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9.2: Worksheet 9.2, Exercise 3</a:t>
            </a:r>
            <a:endParaRPr/>
          </a:p>
        </p:txBody>
      </p:sp>
      <p:sp>
        <p:nvSpPr>
          <p:cNvPr id="234" name="Google Shape;234;p1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0"/>
          <p:cNvPicPr preferRelativeResize="0">
            <a:picLocks noGrp="1"/>
          </p:cNvPicPr>
          <p:nvPr>
            <p:ph type="body" idx="1"/>
          </p:nvPr>
        </p:nvPicPr>
        <p:blipFill rotWithShape="1">
          <a:blip r:embed="rId3">
            <a:alphaModFix/>
          </a:blip>
          <a:srcRect/>
          <a:stretch/>
        </p:blipFill>
        <p:spPr>
          <a:xfrm>
            <a:off x="1579965" y="1033041"/>
            <a:ext cx="5526891" cy="4856532"/>
          </a:xfrm>
          <a:prstGeom prst="rect">
            <a:avLst/>
          </a:prstGeom>
          <a:noFill/>
          <a:ln>
            <a:noFill/>
          </a:ln>
        </p:spPr>
      </p:pic>
      <p:sp>
        <p:nvSpPr>
          <p:cNvPr id="240" name="Google Shape;240;p2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3:</a:t>
            </a:r>
            <a:endParaRPr/>
          </a:p>
        </p:txBody>
      </p:sp>
      <p:sp>
        <p:nvSpPr>
          <p:cNvPr id="241" name="Google Shape;241;p2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Worksheet 9.2: Exercise 4</a:t>
            </a:r>
            <a:endParaRPr/>
          </a:p>
        </p:txBody>
      </p:sp>
      <p:sp>
        <p:nvSpPr>
          <p:cNvPr id="247" name="Google Shape;247;p2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23</a:t>
            </a:fld>
            <a:endParaRPr/>
          </a:p>
        </p:txBody>
      </p:sp>
      <p:sp>
        <p:nvSpPr>
          <p:cNvPr id="248" name="Google Shape;248;p2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53975" algn="l" rtl="0">
              <a:lnSpc>
                <a:spcPct val="100000"/>
              </a:lnSpc>
              <a:spcBef>
                <a:spcPts val="0"/>
              </a:spcBef>
              <a:spcAft>
                <a:spcPts val="0"/>
              </a:spcAft>
              <a:buSzPts val="2000"/>
              <a:buNone/>
            </a:pPr>
            <a:endParaRPr/>
          </a:p>
        </p:txBody>
      </p:sp>
      <p:pic>
        <p:nvPicPr>
          <p:cNvPr id="249" name="Google Shape;249;p21"/>
          <p:cNvPicPr preferRelativeResize="0"/>
          <p:nvPr/>
        </p:nvPicPr>
        <p:blipFill rotWithShape="1">
          <a:blip r:embed="rId3">
            <a:alphaModFix/>
          </a:blip>
          <a:srcRect/>
          <a:stretch/>
        </p:blipFill>
        <p:spPr>
          <a:xfrm>
            <a:off x="419687" y="1561015"/>
            <a:ext cx="8304626" cy="36967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4:</a:t>
            </a:r>
            <a:endParaRPr/>
          </a:p>
        </p:txBody>
      </p:sp>
      <p:sp>
        <p:nvSpPr>
          <p:cNvPr id="255" name="Google Shape;255;p2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24</a:t>
            </a:fld>
            <a:endParaRPr/>
          </a:p>
        </p:txBody>
      </p:sp>
      <p:pic>
        <p:nvPicPr>
          <p:cNvPr id="256" name="Google Shape;256;p22"/>
          <p:cNvPicPr preferRelativeResize="0"/>
          <p:nvPr/>
        </p:nvPicPr>
        <p:blipFill rotWithShape="1">
          <a:blip r:embed="rId3">
            <a:alphaModFix/>
          </a:blip>
          <a:srcRect/>
          <a:stretch/>
        </p:blipFill>
        <p:spPr>
          <a:xfrm>
            <a:off x="457200" y="1097425"/>
            <a:ext cx="6874079" cy="50287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25</a:t>
            </a:fld>
            <a:endParaRPr/>
          </a:p>
        </p:txBody>
      </p:sp>
      <p:sp>
        <p:nvSpPr>
          <p:cNvPr id="262" name="Google Shape;262;p23"/>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3000"/>
              <a:buFont typeface="Helvetica Neue"/>
              <a:buNone/>
            </a:pPr>
            <a:r>
              <a:rPr lang="en-US"/>
              <a:t>Neurolinguistics: Is there any evidence that there are regions in the brain that are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specialized</a:t>
            </a:r>
            <a:r>
              <a:rPr lang="en-US"/>
              <a:t> for language?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body" idx="1"/>
          </p:nvPr>
        </p:nvSpPr>
        <p:spPr>
          <a:xfrm>
            <a:off x="457200" y="1553100"/>
            <a:ext cx="8229600" cy="4573200"/>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Watch the following clip: </a:t>
            </a:r>
            <a:r>
              <a:rPr lang="en-US" u="sng">
                <a:solidFill>
                  <a:schemeClr val="hlink"/>
                </a:solidFill>
                <a:hlinkClick r:id="rId3"/>
              </a:rPr>
              <a:t>https://www.youtube.com/watch?v=yXbAMHzYGJ0</a:t>
            </a:r>
            <a:r>
              <a:rPr lang="en-US"/>
              <a:t> </a:t>
            </a: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p:txBody>
      </p:sp>
      <p:sp>
        <p:nvSpPr>
          <p:cNvPr id="269" name="Google Shape;269;p24"/>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rgbClr val="009CDE"/>
              </a:buClr>
              <a:buSzPct val="100000"/>
              <a:buFont typeface="Helvetica Neue"/>
              <a:buNone/>
            </a:pPr>
            <a:r>
              <a:rPr lang="en-US"/>
              <a:t>Task 9.3: Is there any evidence that there are regions in the brain that are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specialised</a:t>
            </a:r>
            <a:r>
              <a:rPr lang="en-US"/>
              <a:t> for language?</a:t>
            </a:r>
            <a:endParaRPr/>
          </a:p>
        </p:txBody>
      </p:sp>
      <p:sp>
        <p:nvSpPr>
          <p:cNvPr id="270" name="Google Shape;270;p2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pic>
        <p:nvPicPr>
          <p:cNvPr id="271" name="Google Shape;271;p24" title="Lessons of the brain: the Phineas Gage case">
            <a:hlinkClick r:id="rId3"/>
          </p:cNvPr>
          <p:cNvPicPr preferRelativeResize="0"/>
          <p:nvPr/>
        </p:nvPicPr>
        <p:blipFill rotWithShape="1">
          <a:blip r:embed="rId4">
            <a:alphaModFix/>
          </a:blip>
          <a:srcRect/>
          <a:stretch/>
        </p:blipFill>
        <p:spPr>
          <a:xfrm>
            <a:off x="1046922" y="2308108"/>
            <a:ext cx="6414052" cy="36239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The miraculous survival of Phineas Gage</a:t>
            </a:r>
            <a:endParaRPr/>
          </a:p>
        </p:txBody>
      </p:sp>
      <p:sp>
        <p:nvSpPr>
          <p:cNvPr id="278" name="Google Shape;278;p25"/>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sz="2000"/>
              <a:t>The iron rod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went </a:t>
            </a:r>
            <a:r>
              <a:rPr lang="en-US" sz="2000"/>
              <a:t>entered Gage’s head under his left cheek bone (as seen in the models on the right) and went completely out through the top of his forehead.</a:t>
            </a:r>
            <a:endParaRPr/>
          </a:p>
          <a:p>
            <a:pPr marL="180975" lvl="0" indent="-180975" algn="l" rtl="0">
              <a:lnSpc>
                <a:spcPct val="100000"/>
              </a:lnSpc>
              <a:spcBef>
                <a:spcPts val="400"/>
              </a:spcBef>
              <a:spcAft>
                <a:spcPts val="0"/>
              </a:spcAft>
              <a:buSzPts val="2000"/>
              <a:buChar char="•"/>
            </a:pPr>
            <a:r>
              <a:rPr lang="en-US" sz="2000"/>
              <a:t>Most of the front part of the left side of his brain was destroyed.</a:t>
            </a:r>
            <a:endParaRPr/>
          </a:p>
          <a:p>
            <a:pPr marL="180975" lvl="0" indent="-180975" algn="l" rtl="0">
              <a:lnSpc>
                <a:spcPct val="100000"/>
              </a:lnSpc>
              <a:spcBef>
                <a:spcPts val="400"/>
              </a:spcBef>
              <a:spcAft>
                <a:spcPts val="0"/>
              </a:spcAft>
              <a:buSzPts val="2000"/>
              <a:buChar char="•"/>
            </a:pPr>
            <a:r>
              <a:rPr lang="en-US" sz="2000"/>
              <a:t>It was assumed that no one could recover from such severe head injury.</a:t>
            </a:r>
            <a:endParaRPr/>
          </a:p>
          <a:p>
            <a:pPr marL="180975" lvl="0" indent="-180975" algn="l" rtl="0">
              <a:lnSpc>
                <a:spcPct val="100000"/>
              </a:lnSpc>
              <a:spcBef>
                <a:spcPts val="400"/>
              </a:spcBef>
              <a:spcAft>
                <a:spcPts val="0"/>
              </a:spcAft>
              <a:buSzPts val="2000"/>
              <a:buChar char="•"/>
            </a:pPr>
            <a:r>
              <a:rPr lang="en-US" sz="2000"/>
              <a:t>Phineas Gage recovered and was well enough to resume work a few months after the accident.</a:t>
            </a:r>
            <a:endParaRPr sz="2000"/>
          </a:p>
          <a:p>
            <a:pPr marL="180975" lvl="0" indent="-53975" algn="l" rtl="0">
              <a:lnSpc>
                <a:spcPct val="100000"/>
              </a:lnSpc>
              <a:spcBef>
                <a:spcPts val="400"/>
              </a:spcBef>
              <a:spcAft>
                <a:spcPts val="0"/>
              </a:spcAft>
              <a:buSzPts val="2000"/>
              <a:buNone/>
            </a:pPr>
            <a:endParaRPr/>
          </a:p>
        </p:txBody>
      </p:sp>
      <p:sp>
        <p:nvSpPr>
          <p:cNvPr id="279" name="Google Shape;279;p2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pic>
        <p:nvPicPr>
          <p:cNvPr id="280" name="Google Shape;280;p25"/>
          <p:cNvPicPr preferRelativeResize="0">
            <a:picLocks noGrp="1"/>
          </p:cNvPicPr>
          <p:nvPr>
            <p:ph type="body" idx="2"/>
          </p:nvPr>
        </p:nvPicPr>
        <p:blipFill rotWithShape="1">
          <a:blip r:embed="rId3">
            <a:alphaModFix/>
          </a:blip>
          <a:srcRect/>
          <a:stretch/>
        </p:blipFill>
        <p:spPr>
          <a:xfrm>
            <a:off x="4648200" y="2608691"/>
            <a:ext cx="4038600" cy="25089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Damage to the frontal part of the brain did not have any effect on Phineas Gage’s language (</a:t>
            </a:r>
            <a:r>
              <a:rPr lang="en-US" sz="2000"/>
              <a:t>Gage still had the ability to speak and understand language).</a:t>
            </a:r>
            <a:endParaRPr/>
          </a:p>
          <a:p>
            <a:pPr marL="180975" lvl="0" indent="-180975" algn="l" rtl="0">
              <a:lnSpc>
                <a:spcPct val="100000"/>
              </a:lnSpc>
              <a:spcBef>
                <a:spcPts val="400"/>
              </a:spcBef>
              <a:spcAft>
                <a:spcPts val="0"/>
              </a:spcAft>
              <a:buSzPts val="2000"/>
              <a:buChar char="•"/>
            </a:pPr>
            <a:r>
              <a:rPr lang="en-US"/>
              <a:t>Even though the brain may be the location for language, it is not situated right at the front. </a:t>
            </a:r>
            <a:endParaRPr/>
          </a:p>
          <a:p>
            <a:pPr marL="180975" lvl="0" indent="-180975" algn="l" rtl="0">
              <a:lnSpc>
                <a:spcPct val="100000"/>
              </a:lnSpc>
              <a:spcBef>
                <a:spcPts val="400"/>
              </a:spcBef>
              <a:spcAft>
                <a:spcPts val="0"/>
              </a:spcAft>
              <a:buSzPts val="2000"/>
              <a:buChar char="•"/>
            </a:pPr>
            <a:r>
              <a:rPr lang="en-US"/>
              <a:t>The injury to Gage’s brain produced some selective changes to his personality, but not to language and other intellectual abilities.</a:t>
            </a:r>
            <a:endParaRPr/>
          </a:p>
          <a:p>
            <a:pPr marL="180975" lvl="0" indent="-180975" algn="l" rtl="0">
              <a:lnSpc>
                <a:spcPct val="100000"/>
              </a:lnSpc>
              <a:spcBef>
                <a:spcPts val="400"/>
              </a:spcBef>
              <a:spcAft>
                <a:spcPts val="0"/>
              </a:spcAft>
              <a:buSzPts val="2000"/>
              <a:buChar char="•"/>
            </a:pPr>
            <a:r>
              <a:rPr lang="en-US"/>
              <a:t>This provides evidence for the assumption that the brain has a </a:t>
            </a:r>
            <a:r>
              <a:rPr lang="en-US" b="1"/>
              <a:t>modular structure</a:t>
            </a:r>
            <a:r>
              <a:rPr lang="en-US"/>
              <a:t>: different human abilities and behaviours can be traced to different parts of the brain.</a:t>
            </a:r>
            <a:endParaRPr/>
          </a:p>
          <a:p>
            <a:pPr marL="180975" lvl="0" indent="-53975" algn="l" rtl="0">
              <a:lnSpc>
                <a:spcPct val="100000"/>
              </a:lnSpc>
              <a:spcBef>
                <a:spcPts val="400"/>
              </a:spcBef>
              <a:spcAft>
                <a:spcPts val="0"/>
              </a:spcAft>
              <a:buSzPts val="2000"/>
              <a:buNone/>
            </a:pPr>
            <a:endParaRPr/>
          </a:p>
        </p:txBody>
      </p:sp>
      <p:sp>
        <p:nvSpPr>
          <p:cNvPr id="287" name="Google Shape;287;p2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Why is Phineas Gage’s story interesting for science?</a:t>
            </a:r>
            <a:endParaRPr/>
          </a:p>
        </p:txBody>
      </p:sp>
      <p:sp>
        <p:nvSpPr>
          <p:cNvPr id="288" name="Google Shape;288;p2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28</a:t>
            </a:fld>
            <a:endParaRPr/>
          </a:p>
        </p:txBody>
      </p:sp>
      <p:sp>
        <p:nvSpPr>
          <p:cNvPr id="289" name="Google Shape;289;p26"/>
          <p:cNvSpPr/>
          <p:nvPr/>
        </p:nvSpPr>
        <p:spPr>
          <a:xfrm rot="780373">
            <a:off x="4951918" y="4595175"/>
            <a:ext cx="3973698" cy="2059212"/>
          </a:xfrm>
          <a:prstGeom prst="wedgeEllipseCallout">
            <a:avLst>
              <a:gd name="adj1" fmla="val -20833"/>
              <a:gd name="adj2" fmla="val 62500"/>
            </a:avLst>
          </a:prstGeom>
          <a:gradFill>
            <a:gsLst>
              <a:gs pos="0">
                <a:srgbClr val="005EB8"/>
              </a:gs>
              <a:gs pos="31000">
                <a:srgbClr val="005EB8"/>
              </a:gs>
              <a:gs pos="100000">
                <a:srgbClr val="77D6FF"/>
              </a:gs>
            </a:gsLst>
            <a:lin ang="16200000" scaled="0"/>
          </a:gradFill>
          <a:ln w="9525" cap="flat" cmpd="sng">
            <a:solidFill>
              <a:srgbClr val="009AD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Helvetica Neue"/>
                <a:ea typeface="Helvetica Neue"/>
                <a:cs typeface="Helvetica Neue"/>
                <a:sym typeface="Helvetica Neue"/>
              </a:rPr>
              <a:t>How can scientists find out if there is a part of the brain that is </a:t>
            </a:r>
            <a:r>
              <a:rPr lang="en-US" sz="2400" b="0" i="0" u="none" strike="noStrike" cap="none">
                <a:solidFill>
                  <a:schemeClr val="lt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specialized</a:t>
            </a:r>
            <a:r>
              <a:rPr lang="en-US" sz="2400" b="0" i="0" u="none" strike="noStrike" cap="none">
                <a:solidFill>
                  <a:schemeClr val="lt1"/>
                </a:solidFill>
                <a:latin typeface="Helvetica Neue"/>
                <a:ea typeface="Helvetica Neue"/>
                <a:cs typeface="Helvetica Neue"/>
                <a:sym typeface="Helvetica Neue"/>
              </a:rPr>
              <a:t> for language?</a:t>
            </a:r>
            <a:endParaRPr sz="2400" b="0"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Scientists look at patients who have specific identifiable language disabilities (that means that only specific areas of language are affected, while other areas of language and other intellectual abilities might be retained).</a:t>
            </a:r>
            <a:endParaRPr/>
          </a:p>
          <a:p>
            <a:pPr marL="180975" lvl="0" indent="-180975" algn="l" rtl="0">
              <a:lnSpc>
                <a:spcPct val="100000"/>
              </a:lnSpc>
              <a:spcBef>
                <a:spcPts val="400"/>
              </a:spcBef>
              <a:spcAft>
                <a:spcPts val="0"/>
              </a:spcAft>
              <a:buSzPts val="2000"/>
              <a:buChar char="•"/>
            </a:pPr>
            <a:r>
              <a:rPr lang="en-US"/>
              <a:t>If these patients have damaged specific areas of the brain, this suggests that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localized</a:t>
            </a:r>
            <a:r>
              <a:rPr lang="en-US"/>
              <a:t> brain damage might cause the language problem. </a:t>
            </a:r>
            <a:endParaRPr/>
          </a:p>
          <a:p>
            <a:pPr marL="180975" lvl="0" indent="-180975" algn="l" rtl="0">
              <a:lnSpc>
                <a:spcPct val="100000"/>
              </a:lnSpc>
              <a:spcBef>
                <a:spcPts val="400"/>
              </a:spcBef>
              <a:spcAft>
                <a:spcPts val="0"/>
              </a:spcAft>
              <a:buSzPts val="2000"/>
              <a:buChar char="•"/>
            </a:pPr>
            <a:r>
              <a:rPr lang="en-US"/>
              <a:t>It follows that the area of the brain that is impaired is the locum (=the place) of 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specialized</a:t>
            </a:r>
            <a:r>
              <a:rPr lang="en-US"/>
              <a:t> language area in the brain.</a:t>
            </a:r>
            <a:endParaRPr/>
          </a:p>
          <a:p>
            <a:pPr marL="180975" lvl="0" indent="-53975" algn="l" rtl="0">
              <a:lnSpc>
                <a:spcPct val="100000"/>
              </a:lnSpc>
              <a:spcBef>
                <a:spcPts val="400"/>
              </a:spcBef>
              <a:spcAft>
                <a:spcPts val="0"/>
              </a:spcAft>
              <a:buSzPts val="2000"/>
              <a:buNone/>
            </a:pPr>
            <a:endParaRPr/>
          </a:p>
        </p:txBody>
      </p:sp>
      <p:sp>
        <p:nvSpPr>
          <p:cNvPr id="296" name="Google Shape;296;p2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rgbClr val="009CDE"/>
              </a:buClr>
              <a:buSzPct val="111111"/>
              <a:buFont typeface="Helvetica Neue"/>
              <a:buNone/>
            </a:pPr>
            <a:r>
              <a:rPr lang="en-US" sz="3200"/>
              <a:t>Is there any evidence that there are regions in the brain that are specialised for language?</a:t>
            </a:r>
            <a:endParaRPr/>
          </a:p>
        </p:txBody>
      </p:sp>
      <p:sp>
        <p:nvSpPr>
          <p:cNvPr id="297" name="Google Shape;297;p2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Psycholinguistics is the psychology of language.</a:t>
            </a:r>
            <a:endParaRPr/>
          </a:p>
          <a:p>
            <a:pPr marL="180975" lvl="0" indent="-180975" algn="l" rtl="0">
              <a:lnSpc>
                <a:spcPct val="100000"/>
              </a:lnSpc>
              <a:spcBef>
                <a:spcPts val="400"/>
              </a:spcBef>
              <a:spcAft>
                <a:spcPts val="0"/>
              </a:spcAft>
              <a:buSzPts val="2000"/>
              <a:buChar char="•"/>
            </a:pPr>
            <a:r>
              <a:rPr lang="en-US"/>
              <a:t>Psycholinguistics aims to help us understand of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a:t>
            </a:r>
            <a:r>
              <a:rPr lang="en-US"/>
              <a:t> language is represented and processed in the mind and brain.</a:t>
            </a:r>
            <a:endParaRPr/>
          </a:p>
          <a:p>
            <a:pPr marL="180975" lvl="0" indent="-180975" algn="l" rtl="0">
              <a:lnSpc>
                <a:spcPct val="100000"/>
              </a:lnSpc>
              <a:spcBef>
                <a:spcPts val="400"/>
              </a:spcBef>
              <a:spcAft>
                <a:spcPts val="0"/>
              </a:spcAft>
              <a:buSzPts val="2000"/>
              <a:buChar char="•"/>
            </a:pPr>
            <a:r>
              <a:rPr lang="en-US"/>
              <a:t>In this unit, we are going to look at different speech disorders that  inform us on how humans use language to communicate ideas and feelings, and how these communications are processed and understood.</a:t>
            </a:r>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r>
              <a:rPr lang="en-US"/>
              <a:t>	</a:t>
            </a:r>
            <a:endParaRPr/>
          </a:p>
        </p:txBody>
      </p:sp>
      <p:sp>
        <p:nvSpPr>
          <p:cNvPr id="92" name="Google Shape;92;p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What is Psycholinguistics?</a:t>
            </a:r>
            <a:endParaRPr/>
          </a:p>
        </p:txBody>
      </p:sp>
      <p:sp>
        <p:nvSpPr>
          <p:cNvPr id="93" name="Google Shape;93;p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30</a:t>
            </a:fld>
            <a:endParaRPr/>
          </a:p>
        </p:txBody>
      </p:sp>
      <p:sp>
        <p:nvSpPr>
          <p:cNvPr id="303" name="Google Shape;303;p28"/>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3000"/>
              <a:buFont typeface="Helvetica Neue"/>
              <a:buNone/>
            </a:pPr>
            <a:r>
              <a:rPr lang="en-US"/>
              <a:t>Evidence from patients with Aphasia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An impairment of language function due to damage to specific regions in the brain.</a:t>
            </a:r>
            <a:endParaRPr/>
          </a:p>
          <a:p>
            <a:pPr marL="180975" lvl="0" indent="-180975" algn="l" rtl="0">
              <a:lnSpc>
                <a:spcPct val="100000"/>
              </a:lnSpc>
              <a:spcBef>
                <a:spcPts val="400"/>
              </a:spcBef>
              <a:spcAft>
                <a:spcPts val="0"/>
              </a:spcAft>
              <a:buSzPts val="2000"/>
              <a:buChar char="•"/>
            </a:pPr>
            <a:r>
              <a:rPr lang="en-US"/>
              <a:t>Difficulty understanding and/or producing language.</a:t>
            </a:r>
            <a:endParaRPr/>
          </a:p>
          <a:p>
            <a:pPr marL="180975" lvl="0" indent="-180975" algn="l" rtl="0">
              <a:lnSpc>
                <a:spcPct val="100000"/>
              </a:lnSpc>
              <a:spcBef>
                <a:spcPts val="400"/>
              </a:spcBef>
              <a:spcAft>
                <a:spcPts val="0"/>
              </a:spcAft>
              <a:buSzPts val="2000"/>
              <a:buChar char="•"/>
            </a:pPr>
            <a:r>
              <a:rPr lang="en-US"/>
              <a:t>The causes for aphasia can be a stroke, head trauma, brain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tumors</a:t>
            </a:r>
            <a:r>
              <a:rPr lang="en-US"/>
              <a:t> or neurodegenerative disease (such as dementia).</a:t>
            </a:r>
            <a:endParaRPr/>
          </a:p>
          <a:p>
            <a:pPr marL="180975" lvl="0" indent="-53975" algn="l" rtl="0">
              <a:lnSpc>
                <a:spcPct val="100000"/>
              </a:lnSpc>
              <a:spcBef>
                <a:spcPts val="400"/>
              </a:spcBef>
              <a:spcAft>
                <a:spcPts val="0"/>
              </a:spcAft>
              <a:buSzPts val="2000"/>
              <a:buNone/>
            </a:pPr>
            <a:endParaRPr/>
          </a:p>
        </p:txBody>
      </p:sp>
      <p:sp>
        <p:nvSpPr>
          <p:cNvPr id="309" name="Google Shape;309;p2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What is aphasia</a:t>
            </a:r>
            <a:endParaRPr/>
          </a:p>
        </p:txBody>
      </p:sp>
      <p:sp>
        <p:nvSpPr>
          <p:cNvPr id="310" name="Google Shape;310;p2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Brain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lateralization</a:t>
            </a:r>
            <a:r>
              <a:rPr lang="en-US"/>
              <a:t> </a:t>
            </a:r>
            <a:endParaRPr/>
          </a:p>
        </p:txBody>
      </p:sp>
      <p:sp>
        <p:nvSpPr>
          <p:cNvPr id="317" name="Google Shape;317;p30"/>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fontScale="92500" lnSpcReduction="20000"/>
          </a:bodyPr>
          <a:lstStyle/>
          <a:p>
            <a:pPr marL="180975" lvl="0" indent="-180975" algn="l" rtl="0">
              <a:lnSpc>
                <a:spcPct val="100000"/>
              </a:lnSpc>
              <a:spcBef>
                <a:spcPts val="0"/>
              </a:spcBef>
              <a:spcAft>
                <a:spcPts val="0"/>
              </a:spcAft>
              <a:buSzPct val="100000"/>
              <a:buChar char="•"/>
            </a:pPr>
            <a:r>
              <a:rPr lang="en-US"/>
              <a:t>The brain is made up of cerebral </a:t>
            </a:r>
            <a:r>
              <a:rPr lang="en-US" b="1"/>
              <a:t>hemispheres</a:t>
            </a:r>
            <a:r>
              <a:rPr lang="en-US"/>
              <a:t>, the right and the left hemisphere. </a:t>
            </a:r>
            <a:endParaRPr/>
          </a:p>
          <a:p>
            <a:pPr marL="180975" lvl="0" indent="-180975" algn="l" rtl="0">
              <a:lnSpc>
                <a:spcPct val="100000"/>
              </a:lnSpc>
              <a:spcBef>
                <a:spcPts val="370"/>
              </a:spcBef>
              <a:spcAft>
                <a:spcPts val="0"/>
              </a:spcAft>
              <a:buSzPct val="100000"/>
              <a:buChar char="•"/>
            </a:pPr>
            <a:r>
              <a:rPr lang="en-US"/>
              <a:t>The two hemispheres are joined by a nerve tract called the </a:t>
            </a:r>
            <a:r>
              <a:rPr lang="en-US" b="1"/>
              <a:t>corpus</a:t>
            </a:r>
            <a:r>
              <a:rPr lang="en-US"/>
              <a:t> </a:t>
            </a:r>
            <a:r>
              <a:rPr lang="en-US" b="1"/>
              <a:t>callosum</a:t>
            </a:r>
            <a:r>
              <a:rPr lang="en-US"/>
              <a:t>. The two hemispheres communicate via the nerve tracts of the corpus callosum.</a:t>
            </a:r>
            <a:endParaRPr/>
          </a:p>
          <a:p>
            <a:pPr marL="180975" lvl="0" indent="-180975" algn="l" rtl="0">
              <a:lnSpc>
                <a:spcPct val="100000"/>
              </a:lnSpc>
              <a:spcBef>
                <a:spcPts val="370"/>
              </a:spcBef>
              <a:spcAft>
                <a:spcPts val="0"/>
              </a:spcAft>
              <a:buSzPct val="100000"/>
              <a:buChar char="•"/>
            </a:pPr>
            <a:r>
              <a:rPr lang="en-US"/>
              <a:t>By and large, the right hemisphere controls the left side of the body, and the left hemisphere controls the right side of the body.</a:t>
            </a:r>
            <a:endParaRPr/>
          </a:p>
          <a:p>
            <a:pPr marL="180975" lvl="0" indent="-180975" algn="l" rtl="0">
              <a:lnSpc>
                <a:spcPct val="100000"/>
              </a:lnSpc>
              <a:spcBef>
                <a:spcPts val="370"/>
              </a:spcBef>
              <a:spcAft>
                <a:spcPts val="0"/>
              </a:spcAft>
              <a:buSzPct val="100000"/>
              <a:buChar char="•"/>
            </a:pPr>
            <a:r>
              <a:rPr lang="en-US"/>
              <a:t>If you pick up something with your left hand, this action is controlled by your right hemisphere. In turn, if you point to something with your right hand, the action is controlled by your left hemisphere.</a:t>
            </a:r>
            <a:endParaRPr/>
          </a:p>
          <a:p>
            <a:pPr marL="180975" lvl="0" indent="-63500" algn="l" rtl="0">
              <a:lnSpc>
                <a:spcPct val="100000"/>
              </a:lnSpc>
              <a:spcBef>
                <a:spcPts val="370"/>
              </a:spcBef>
              <a:spcAft>
                <a:spcPts val="0"/>
              </a:spcAft>
              <a:buSzPct val="100000"/>
              <a:buNone/>
            </a:pPr>
            <a:endParaRPr/>
          </a:p>
        </p:txBody>
      </p:sp>
      <p:sp>
        <p:nvSpPr>
          <p:cNvPr id="318" name="Google Shape;318;p3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32</a:t>
            </a:fld>
            <a:endParaRPr/>
          </a:p>
        </p:txBody>
      </p:sp>
      <p:pic>
        <p:nvPicPr>
          <p:cNvPr id="319" name="Google Shape;319;p30"/>
          <p:cNvPicPr preferRelativeResize="0">
            <a:picLocks noGrp="1"/>
          </p:cNvPicPr>
          <p:nvPr>
            <p:ph type="body" idx="2"/>
          </p:nvPr>
        </p:nvPicPr>
        <p:blipFill rotWithShape="1">
          <a:blip r:embed="rId3">
            <a:alphaModFix/>
          </a:blip>
          <a:srcRect/>
          <a:stretch/>
        </p:blipFill>
        <p:spPr>
          <a:xfrm>
            <a:off x="5180636" y="1721072"/>
            <a:ext cx="3258827" cy="28677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Language was the first cognitive function to be localised in the brain on the basis of empirical evidence.</a:t>
            </a:r>
            <a:endParaRPr/>
          </a:p>
          <a:p>
            <a:pPr marL="180975" lvl="0" indent="-180975" algn="l" rtl="0">
              <a:lnSpc>
                <a:spcPct val="100000"/>
              </a:lnSpc>
              <a:spcBef>
                <a:spcPts val="400"/>
              </a:spcBef>
              <a:spcAft>
                <a:spcPts val="0"/>
              </a:spcAft>
              <a:buSzPts val="2000"/>
              <a:buChar char="•"/>
            </a:pPr>
            <a:r>
              <a:rPr lang="en-US"/>
              <a:t>In 1864, Paul Broca, a French surgeon, linked the ability to produce language to the left side of the brain.</a:t>
            </a:r>
            <a:endParaRPr/>
          </a:p>
          <a:p>
            <a:pPr marL="180975" lvl="0" indent="-53975" algn="l" rtl="0">
              <a:lnSpc>
                <a:spcPct val="100000"/>
              </a:lnSpc>
              <a:spcBef>
                <a:spcPts val="400"/>
              </a:spcBef>
              <a:spcAft>
                <a:spcPts val="0"/>
              </a:spcAft>
              <a:buSzPts val="2000"/>
              <a:buNone/>
            </a:pPr>
            <a:endParaRPr/>
          </a:p>
        </p:txBody>
      </p:sp>
      <p:sp>
        <p:nvSpPr>
          <p:cNvPr id="326" name="Google Shape;326;p3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Broca’s Area</a:t>
            </a:r>
            <a:endParaRPr/>
          </a:p>
        </p:txBody>
      </p:sp>
      <p:sp>
        <p:nvSpPr>
          <p:cNvPr id="327" name="Google Shape;327;p3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33</a:t>
            </a:fld>
            <a:endParaRPr/>
          </a:p>
        </p:txBody>
      </p:sp>
      <p:sp>
        <p:nvSpPr>
          <p:cNvPr id="328" name="Google Shape;328;p31"/>
          <p:cNvSpPr/>
          <p:nvPr/>
        </p:nvSpPr>
        <p:spPr>
          <a:xfrm rot="870763">
            <a:off x="4866545" y="2602996"/>
            <a:ext cx="4376818" cy="2908054"/>
          </a:xfrm>
          <a:prstGeom prst="wedgeEllipseCallout">
            <a:avLst>
              <a:gd name="adj1" fmla="val -20833"/>
              <a:gd name="adj2" fmla="val 62500"/>
            </a:avLst>
          </a:prstGeom>
          <a:gradFill>
            <a:gsLst>
              <a:gs pos="0">
                <a:srgbClr val="00A9FF"/>
              </a:gs>
              <a:gs pos="100000">
                <a:srgbClr val="77D6FF"/>
              </a:gs>
            </a:gsLst>
            <a:lin ang="16200000" scaled="0"/>
          </a:gradFill>
          <a:ln w="9525" cap="flat" cmpd="sng">
            <a:solidFill>
              <a:srgbClr val="009AD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Helvetica Neue"/>
                <a:ea typeface="Helvetica Neue"/>
                <a:cs typeface="Helvetica Neue"/>
                <a:sym typeface="Helvetica Neue"/>
              </a:rPr>
              <a:t>How did he do that?</a:t>
            </a:r>
            <a:endParaRPr sz="2800" b="0" i="0" u="none" strike="noStrike" cap="none">
              <a:solidFill>
                <a:schemeClr val="lt1"/>
              </a:solidFill>
              <a:latin typeface="Helvetica Neue"/>
              <a:ea typeface="Helvetica Neue"/>
              <a:cs typeface="Helvetica Neue"/>
              <a:sym typeface="Helvetica Neue"/>
            </a:endParaRPr>
          </a:p>
        </p:txBody>
      </p:sp>
      <p:sp>
        <p:nvSpPr>
          <p:cNvPr id="329" name="Google Shape;329;p31"/>
          <p:cNvSpPr/>
          <p:nvPr/>
        </p:nvSpPr>
        <p:spPr>
          <a:xfrm>
            <a:off x="287677" y="3006784"/>
            <a:ext cx="5360769" cy="2928395"/>
          </a:xfrm>
          <a:prstGeom prst="rightArrow">
            <a:avLst>
              <a:gd name="adj1" fmla="val 50000"/>
              <a:gd name="adj2" fmla="val 50000"/>
            </a:avLst>
          </a:prstGeom>
          <a:gradFill>
            <a:gsLst>
              <a:gs pos="0">
                <a:srgbClr val="00A9FF"/>
              </a:gs>
              <a:gs pos="100000">
                <a:srgbClr val="77D6FF"/>
              </a:gs>
            </a:gsLst>
            <a:lin ang="16200000" scaled="0"/>
          </a:gra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Helvetica Neue"/>
                <a:ea typeface="Helvetica Neue"/>
                <a:cs typeface="Helvetica Neue"/>
                <a:sym typeface="Helvetica Neue"/>
              </a:rPr>
              <a:t>Broca based his claim on the observation that damage to the left side of the brain caused loss of language. In turn, damage to the right hemisphere did not cause language loss.</a:t>
            </a: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8"/>
                                        </p:tgtEl>
                                        <p:attrNameLst>
                                          <p:attrName>style.visibility</p:attrName>
                                        </p:attrNameLst>
                                      </p:cBhvr>
                                      <p:to>
                                        <p:strVal val="visible"/>
                                      </p:to>
                                    </p:set>
                                    <p:animEffect transition="in" filter="fade">
                                      <p:cBhvr>
                                        <p:cTn id="19" dur="1000"/>
                                        <p:tgtEl>
                                          <p:spTgt spid="3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9"/>
                                        </p:tgtEl>
                                        <p:attrNameLst>
                                          <p:attrName>style.visibility</p:attrName>
                                        </p:attrNameLst>
                                      </p:cBhvr>
                                      <p:to>
                                        <p:strVal val="visible"/>
                                      </p:to>
                                    </p:set>
                                    <p:animEffect transition="in" filter="fade">
                                      <p:cBhvr>
                                        <p:cTn id="24"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Broca’s Area</a:t>
            </a:r>
            <a:endParaRPr/>
          </a:p>
        </p:txBody>
      </p:sp>
      <p:sp>
        <p:nvSpPr>
          <p:cNvPr id="336" name="Google Shape;336;p32"/>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lnSpcReduction="10000"/>
          </a:bodyPr>
          <a:lstStyle/>
          <a:p>
            <a:pPr marL="180975" lvl="0" indent="-180975" algn="l" rtl="0">
              <a:lnSpc>
                <a:spcPct val="100000"/>
              </a:lnSpc>
              <a:spcBef>
                <a:spcPts val="0"/>
              </a:spcBef>
              <a:spcAft>
                <a:spcPts val="0"/>
              </a:spcAft>
              <a:buSzPts val="2000"/>
              <a:buChar char="•"/>
            </a:pPr>
            <a:r>
              <a:rPr lang="en-US" sz="2000"/>
              <a:t>Broca examined the brains of eight patients who had language impairment following a brain injury.</a:t>
            </a:r>
            <a:endParaRPr/>
          </a:p>
          <a:p>
            <a:pPr marL="180975" lvl="0" indent="-180975" algn="l" rtl="0">
              <a:lnSpc>
                <a:spcPct val="100000"/>
              </a:lnSpc>
              <a:spcBef>
                <a:spcPts val="400"/>
              </a:spcBef>
              <a:spcAft>
                <a:spcPts val="0"/>
              </a:spcAft>
              <a:buSzPts val="2000"/>
              <a:buChar char="•"/>
            </a:pPr>
            <a:r>
              <a:rPr lang="en-US" sz="2000"/>
              <a:t>Broca performed an autopsy and found damage to the frontal lobe of the left hemisphere (the red area on the image on the right). </a:t>
            </a:r>
            <a:endParaRPr/>
          </a:p>
          <a:p>
            <a:pPr marL="180975" lvl="0" indent="-180975" algn="l" rtl="0">
              <a:lnSpc>
                <a:spcPct val="100000"/>
              </a:lnSpc>
              <a:spcBef>
                <a:spcPts val="400"/>
              </a:spcBef>
              <a:spcAft>
                <a:spcPts val="0"/>
              </a:spcAft>
              <a:buSzPts val="2000"/>
              <a:buChar char="•"/>
            </a:pPr>
            <a:r>
              <a:rPr lang="en-US" sz="2000"/>
              <a:t>We say that patients with injuries to Broca’s area have </a:t>
            </a:r>
            <a:r>
              <a:rPr lang="en-US" sz="2000" b="1"/>
              <a:t>Broca’s aphasia </a:t>
            </a:r>
            <a:r>
              <a:rPr lang="en-US" sz="2000"/>
              <a:t>(remember that aphasia is the term used to describe language disorders that occur after brain damage to a specific area of the brain).</a:t>
            </a:r>
            <a:endParaRPr/>
          </a:p>
          <a:p>
            <a:pPr marL="180975" lvl="0" indent="-53975" algn="l" rtl="0">
              <a:lnSpc>
                <a:spcPct val="100000"/>
              </a:lnSpc>
              <a:spcBef>
                <a:spcPts val="400"/>
              </a:spcBef>
              <a:spcAft>
                <a:spcPts val="0"/>
              </a:spcAft>
              <a:buSzPts val="2000"/>
              <a:buNone/>
            </a:pPr>
            <a:endParaRPr/>
          </a:p>
        </p:txBody>
      </p:sp>
      <p:sp>
        <p:nvSpPr>
          <p:cNvPr id="337" name="Google Shape;337;p3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34</a:t>
            </a:fld>
            <a:endParaRPr/>
          </a:p>
        </p:txBody>
      </p:sp>
      <p:pic>
        <p:nvPicPr>
          <p:cNvPr id="338" name="Google Shape;338;p32" descr="A picture containing white&#10;&#10;Description automatically generated"/>
          <p:cNvPicPr preferRelativeResize="0">
            <a:picLocks noGrp="1"/>
          </p:cNvPicPr>
          <p:nvPr>
            <p:ph type="body" idx="2"/>
          </p:nvPr>
        </p:nvPicPr>
        <p:blipFill rotWithShape="1">
          <a:blip r:embed="rId3">
            <a:alphaModFix/>
          </a:blip>
          <a:srcRect/>
          <a:stretch/>
        </p:blipFill>
        <p:spPr>
          <a:xfrm>
            <a:off x="4903084" y="1210407"/>
            <a:ext cx="3894027" cy="38940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Watch Sarah’s experience of Broca’s aphasia and answer Exercise 1 on Worksheet 9.3:</a:t>
            </a:r>
            <a:endParaRPr/>
          </a:p>
          <a:p>
            <a:pPr marL="180975" lvl="0" indent="-53975" algn="l" rtl="0">
              <a:lnSpc>
                <a:spcPct val="100000"/>
              </a:lnSpc>
              <a:spcBef>
                <a:spcPts val="400"/>
              </a:spcBef>
              <a:spcAft>
                <a:spcPts val="0"/>
              </a:spcAft>
              <a:buSzPts val="2000"/>
              <a:buNone/>
            </a:pPr>
            <a:endParaRPr/>
          </a:p>
        </p:txBody>
      </p:sp>
      <p:sp>
        <p:nvSpPr>
          <p:cNvPr id="344" name="Google Shape;344;p3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9.3: Worksheet 9.3: Exercise 1</a:t>
            </a:r>
            <a:endParaRPr/>
          </a:p>
        </p:txBody>
      </p:sp>
      <p:sp>
        <p:nvSpPr>
          <p:cNvPr id="345" name="Google Shape;345;p3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35</a:t>
            </a:fld>
            <a:endParaRPr/>
          </a:p>
        </p:txBody>
      </p:sp>
      <p:pic>
        <p:nvPicPr>
          <p:cNvPr id="346" name="Google Shape;346;p33"/>
          <p:cNvPicPr preferRelativeResize="0"/>
          <p:nvPr/>
        </p:nvPicPr>
        <p:blipFill rotWithShape="1">
          <a:blip r:embed="rId3">
            <a:alphaModFix/>
          </a:blip>
          <a:srcRect/>
          <a:stretch/>
        </p:blipFill>
        <p:spPr>
          <a:xfrm>
            <a:off x="457200" y="2201863"/>
            <a:ext cx="8029575" cy="3924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4"/>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53975" algn="l" rtl="0">
              <a:lnSpc>
                <a:spcPct val="100000"/>
              </a:lnSpc>
              <a:spcBef>
                <a:spcPts val="0"/>
              </a:spcBef>
              <a:spcAft>
                <a:spcPts val="0"/>
              </a:spcAft>
              <a:buSzPts val="2000"/>
              <a:buNone/>
            </a:pPr>
            <a:endParaRPr/>
          </a:p>
        </p:txBody>
      </p:sp>
      <p:sp>
        <p:nvSpPr>
          <p:cNvPr id="353" name="Google Shape;353;p34"/>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9.3: Worksheet 9.3 Broca’s Aphasia</a:t>
            </a:r>
            <a:endParaRPr/>
          </a:p>
          <a:p>
            <a:pPr marL="0" lvl="0" indent="0" algn="l" rtl="0">
              <a:lnSpc>
                <a:spcPct val="100000"/>
              </a:lnSpc>
              <a:spcBef>
                <a:spcPts val="0"/>
              </a:spcBef>
              <a:spcAft>
                <a:spcPts val="0"/>
              </a:spcAft>
              <a:buClr>
                <a:srgbClr val="009CDE"/>
              </a:buClr>
              <a:buSzPts val="3000"/>
              <a:buFont typeface="Helvetica Neue"/>
              <a:buNone/>
            </a:pPr>
            <a:r>
              <a:rPr lang="en-US" sz="1800" u="sng">
                <a:solidFill>
                  <a:schemeClr val="hlink"/>
                </a:solidFill>
                <a:latin typeface="Calibri"/>
                <a:ea typeface="Calibri"/>
                <a:cs typeface="Calibri"/>
                <a:sym typeface="Calibri"/>
                <a:hlinkClick r:id="rId3"/>
              </a:rPr>
              <a:t>https://www.youtube.com/watch?v=IP8hkopObvs</a:t>
            </a:r>
            <a:r>
              <a:rPr lang="en-US" sz="3600"/>
              <a:t> </a:t>
            </a:r>
            <a:endParaRPr sz="3600"/>
          </a:p>
        </p:txBody>
      </p:sp>
      <p:sp>
        <p:nvSpPr>
          <p:cNvPr id="354" name="Google Shape;354;p3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36</a:t>
            </a:fld>
            <a:endParaRPr/>
          </a:p>
        </p:txBody>
      </p:sp>
      <p:pic>
        <p:nvPicPr>
          <p:cNvPr id="355" name="Google Shape;355;p34" title="Reel-Example: Broca's Aphasia 1">
            <a:hlinkClick r:id="rId3"/>
          </p:cNvPr>
          <p:cNvPicPr preferRelativeResize="0"/>
          <p:nvPr/>
        </p:nvPicPr>
        <p:blipFill rotWithShape="1">
          <a:blip r:embed="rId4">
            <a:alphaModFix/>
          </a:blip>
          <a:srcRect/>
          <a:stretch/>
        </p:blipFill>
        <p:spPr>
          <a:xfrm>
            <a:off x="767150" y="1746375"/>
            <a:ext cx="7508143" cy="424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5"/>
          <p:cNvPicPr preferRelativeResize="0">
            <a:picLocks noGrp="1"/>
          </p:cNvPicPr>
          <p:nvPr>
            <p:ph type="body" idx="1"/>
          </p:nvPr>
        </p:nvPicPr>
        <p:blipFill rotWithShape="1">
          <a:blip r:embed="rId3">
            <a:alphaModFix/>
          </a:blip>
          <a:srcRect/>
          <a:stretch/>
        </p:blipFill>
        <p:spPr>
          <a:xfrm>
            <a:off x="253557" y="1462087"/>
            <a:ext cx="8551737" cy="4174784"/>
          </a:xfrm>
          <a:prstGeom prst="rect">
            <a:avLst/>
          </a:prstGeom>
          <a:noFill/>
          <a:ln>
            <a:noFill/>
          </a:ln>
        </p:spPr>
      </p:pic>
      <p:sp>
        <p:nvSpPr>
          <p:cNvPr id="361" name="Google Shape;361;p35"/>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1:</a:t>
            </a:r>
            <a:endParaRPr/>
          </a:p>
        </p:txBody>
      </p:sp>
      <p:sp>
        <p:nvSpPr>
          <p:cNvPr id="362" name="Google Shape;362;p3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Wernicke’s Area</a:t>
            </a:r>
            <a:endParaRPr/>
          </a:p>
        </p:txBody>
      </p:sp>
      <p:sp>
        <p:nvSpPr>
          <p:cNvPr id="368" name="Google Shape;368;p36"/>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sz="2000"/>
              <a:t>In 1874, Carl Wernicke described another type of aphasia.</a:t>
            </a:r>
            <a:endParaRPr/>
          </a:p>
          <a:p>
            <a:pPr marL="180975" lvl="0" indent="-180975" algn="l" rtl="0">
              <a:lnSpc>
                <a:spcPct val="100000"/>
              </a:lnSpc>
              <a:spcBef>
                <a:spcPts val="400"/>
              </a:spcBef>
              <a:spcAft>
                <a:spcPts val="0"/>
              </a:spcAft>
              <a:buSzPts val="2000"/>
              <a:buChar char="•"/>
            </a:pPr>
            <a:r>
              <a:rPr lang="en-US" sz="2000"/>
              <a:t>His patients had injuries in the back part of the left hemisphere. </a:t>
            </a:r>
            <a:endParaRPr/>
          </a:p>
          <a:p>
            <a:pPr marL="180975" lvl="0" indent="-180975" algn="l" rtl="0">
              <a:lnSpc>
                <a:spcPct val="100000"/>
              </a:lnSpc>
              <a:spcBef>
                <a:spcPts val="400"/>
              </a:spcBef>
              <a:spcAft>
                <a:spcPts val="0"/>
              </a:spcAft>
              <a:buSzPts val="2000"/>
              <a:buChar char="•"/>
            </a:pPr>
            <a:r>
              <a:rPr lang="en-US" sz="2000"/>
              <a:t>This region is now known as </a:t>
            </a:r>
            <a:r>
              <a:rPr lang="en-US" sz="2000" b="1"/>
              <a:t>Wernicke’s area</a:t>
            </a:r>
            <a:r>
              <a:rPr lang="en-US" sz="2000"/>
              <a:t> (it can be seen in the red part in the image on the right).</a:t>
            </a:r>
            <a:endParaRPr/>
          </a:p>
          <a:p>
            <a:pPr marL="180975" lvl="0" indent="-180975" algn="l" rtl="0">
              <a:lnSpc>
                <a:spcPct val="100000"/>
              </a:lnSpc>
              <a:spcBef>
                <a:spcPts val="400"/>
              </a:spcBef>
              <a:spcAft>
                <a:spcPts val="0"/>
              </a:spcAft>
              <a:buSzPts val="2000"/>
              <a:buChar char="•"/>
            </a:pPr>
            <a:r>
              <a:rPr lang="en-US" sz="2000"/>
              <a:t>Patients who suffered injury to Wernicke’s area are said to suffer from </a:t>
            </a:r>
            <a:r>
              <a:rPr lang="en-US" sz="2000" b="1"/>
              <a:t>Wernicke’s aphasia</a:t>
            </a:r>
            <a:r>
              <a:rPr lang="en-US" sz="2000"/>
              <a:t>.</a:t>
            </a:r>
            <a:endParaRPr sz="2000"/>
          </a:p>
          <a:p>
            <a:pPr marL="180975" lvl="0" indent="-53975" algn="l" rtl="0">
              <a:lnSpc>
                <a:spcPct val="100000"/>
              </a:lnSpc>
              <a:spcBef>
                <a:spcPts val="400"/>
              </a:spcBef>
              <a:spcAft>
                <a:spcPts val="0"/>
              </a:spcAft>
              <a:buSzPts val="2000"/>
              <a:buNone/>
            </a:pPr>
            <a:endParaRPr/>
          </a:p>
        </p:txBody>
      </p:sp>
      <p:sp>
        <p:nvSpPr>
          <p:cNvPr id="369" name="Google Shape;369;p3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38</a:t>
            </a:fld>
            <a:endParaRPr/>
          </a:p>
        </p:txBody>
      </p:sp>
      <p:pic>
        <p:nvPicPr>
          <p:cNvPr id="370" name="Google Shape;370;p36"/>
          <p:cNvPicPr preferRelativeResize="0">
            <a:picLocks noGrp="1"/>
          </p:cNvPicPr>
          <p:nvPr>
            <p:ph type="body" idx="2"/>
          </p:nvPr>
        </p:nvPicPr>
        <p:blipFill rotWithShape="1">
          <a:blip r:embed="rId3">
            <a:alphaModFix/>
          </a:blip>
          <a:srcRect/>
          <a:stretch/>
        </p:blipFill>
        <p:spPr>
          <a:xfrm>
            <a:off x="4650000" y="1056802"/>
            <a:ext cx="4038600" cy="403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7"/>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Watch Byron’s experience of Broca’s aphasia and answer Exercise 2 on Worksheet 9.3:</a:t>
            </a:r>
            <a:endParaRPr/>
          </a:p>
          <a:p>
            <a:pPr marL="180975" lvl="0" indent="-53975" algn="l" rtl="0">
              <a:lnSpc>
                <a:spcPct val="100000"/>
              </a:lnSpc>
              <a:spcBef>
                <a:spcPts val="400"/>
              </a:spcBef>
              <a:spcAft>
                <a:spcPts val="0"/>
              </a:spcAft>
              <a:buSzPts val="2000"/>
              <a:buNone/>
            </a:pPr>
            <a:endParaRPr/>
          </a:p>
        </p:txBody>
      </p:sp>
      <p:sp>
        <p:nvSpPr>
          <p:cNvPr id="376" name="Google Shape;376;p3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9.3: Worksheet 9.3: </a:t>
            </a:r>
            <a:r>
              <a:rPr lang="en-US">
                <a:solidFill>
                  <a:schemeClr val="dk2"/>
                </a:solidFill>
              </a:rPr>
              <a:t>Exercise 2</a:t>
            </a:r>
            <a:endParaRPr/>
          </a:p>
        </p:txBody>
      </p:sp>
      <p:sp>
        <p:nvSpPr>
          <p:cNvPr id="377" name="Google Shape;377;p3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39</a:t>
            </a:fld>
            <a:endParaRPr/>
          </a:p>
        </p:txBody>
      </p:sp>
      <p:pic>
        <p:nvPicPr>
          <p:cNvPr id="378" name="Google Shape;378;p37"/>
          <p:cNvPicPr preferRelativeResize="0"/>
          <p:nvPr/>
        </p:nvPicPr>
        <p:blipFill rotWithShape="1">
          <a:blip r:embed="rId3">
            <a:alphaModFix/>
          </a:blip>
          <a:srcRect/>
          <a:stretch/>
        </p:blipFill>
        <p:spPr>
          <a:xfrm>
            <a:off x="457200" y="2201863"/>
            <a:ext cx="8029575" cy="392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a:t>We are going to look at the following topics:</a:t>
            </a:r>
            <a:endParaRPr/>
          </a:p>
          <a:p>
            <a:pPr marL="0" lvl="0" indent="0" algn="l" rtl="0">
              <a:lnSpc>
                <a:spcPct val="100000"/>
              </a:lnSpc>
              <a:spcBef>
                <a:spcPts val="400"/>
              </a:spcBef>
              <a:spcAft>
                <a:spcPts val="0"/>
              </a:spcAft>
              <a:buSzPts val="2000"/>
              <a:buNone/>
            </a:pPr>
            <a:endParaRPr/>
          </a:p>
          <a:p>
            <a:pPr marL="180975" lvl="0" indent="-180975" algn="l" rtl="0">
              <a:lnSpc>
                <a:spcPct val="100000"/>
              </a:lnSpc>
              <a:spcBef>
                <a:spcPts val="400"/>
              </a:spcBef>
              <a:spcAft>
                <a:spcPts val="0"/>
              </a:spcAft>
              <a:buSzPts val="2000"/>
              <a:buChar char="•"/>
            </a:pPr>
            <a:r>
              <a:rPr lang="en-US"/>
              <a:t>Specific Language Impairment (</a:t>
            </a:r>
            <a:r>
              <a:rPr lang="en-US" b="1"/>
              <a:t>SLI</a:t>
            </a:r>
            <a:r>
              <a:rPr lang="en-US"/>
              <a:t>), also referred to as Developmental Language Disorder (</a:t>
            </a:r>
            <a:r>
              <a:rPr lang="en-US" b="1"/>
              <a:t>DLD</a:t>
            </a:r>
            <a:r>
              <a:rPr lang="en-US"/>
              <a:t>)</a:t>
            </a:r>
            <a:endParaRPr/>
          </a:p>
          <a:p>
            <a:pPr marL="180975" lvl="0" indent="-180975" algn="l" rtl="0">
              <a:lnSpc>
                <a:spcPct val="100000"/>
              </a:lnSpc>
              <a:spcBef>
                <a:spcPts val="400"/>
              </a:spcBef>
              <a:spcAft>
                <a:spcPts val="0"/>
              </a:spcAft>
              <a:buSzPts val="2000"/>
              <a:buChar char="•"/>
            </a:pPr>
            <a:r>
              <a:rPr lang="en-US"/>
              <a:t>William Syndrome (</a:t>
            </a:r>
            <a:r>
              <a:rPr lang="en-US" b="1"/>
              <a:t>WS</a:t>
            </a:r>
            <a:r>
              <a:rPr lang="en-US"/>
              <a:t>)</a:t>
            </a:r>
            <a:endParaRPr/>
          </a:p>
          <a:p>
            <a:pPr marL="180975" lvl="0" indent="-180975" algn="l" rtl="0">
              <a:lnSpc>
                <a:spcPct val="100000"/>
              </a:lnSpc>
              <a:spcBef>
                <a:spcPts val="400"/>
              </a:spcBef>
              <a:spcAft>
                <a:spcPts val="0"/>
              </a:spcAft>
              <a:buSzPts val="2000"/>
              <a:buChar char="•"/>
            </a:pPr>
            <a:r>
              <a:rPr lang="en-US"/>
              <a:t>Broca’s Aphasia</a:t>
            </a:r>
            <a:endParaRPr/>
          </a:p>
          <a:p>
            <a:pPr marL="180975" lvl="0" indent="-180975" algn="l" rtl="0">
              <a:lnSpc>
                <a:spcPct val="100000"/>
              </a:lnSpc>
              <a:spcBef>
                <a:spcPts val="400"/>
              </a:spcBef>
              <a:spcAft>
                <a:spcPts val="0"/>
              </a:spcAft>
              <a:buSzPts val="2000"/>
              <a:buChar char="•"/>
            </a:pPr>
            <a:r>
              <a:rPr lang="en-US"/>
              <a:t>Wernicke’s Aphasia</a:t>
            </a:r>
            <a:endParaRPr/>
          </a:p>
          <a:p>
            <a:pPr marL="180975" lvl="0" indent="-53975" algn="l" rtl="0">
              <a:lnSpc>
                <a:spcPct val="100000"/>
              </a:lnSpc>
              <a:spcBef>
                <a:spcPts val="400"/>
              </a:spcBef>
              <a:spcAft>
                <a:spcPts val="0"/>
              </a:spcAft>
              <a:buSzPts val="2000"/>
              <a:buNone/>
            </a:pPr>
            <a:endParaRPr/>
          </a:p>
        </p:txBody>
      </p:sp>
      <p:sp>
        <p:nvSpPr>
          <p:cNvPr id="99" name="Google Shape;99;p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What is Psycholinguistics?</a:t>
            </a:r>
            <a:endParaRPr/>
          </a:p>
        </p:txBody>
      </p:sp>
      <p:sp>
        <p:nvSpPr>
          <p:cNvPr id="100" name="Google Shape;100;p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8"/>
          <p:cNvSpPr txBox="1">
            <a:spLocks noGrp="1"/>
          </p:cNvSpPr>
          <p:nvPr>
            <p:ph type="body" idx="1"/>
          </p:nvPr>
        </p:nvSpPr>
        <p:spPr>
          <a:xfrm>
            <a:off x="457200" y="1676400"/>
            <a:ext cx="8229600" cy="4526100"/>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Watch t</a:t>
            </a:r>
            <a:r>
              <a:rPr lang="en-US" u="sng">
                <a:solidFill>
                  <a:schemeClr val="hlink"/>
                </a:solidFill>
                <a:hlinkClick r:id="rId3"/>
              </a:rPr>
              <a:t>he short clip</a:t>
            </a:r>
            <a:r>
              <a:rPr lang="en-US"/>
              <a:t> and describe the person’s symptoms:</a:t>
            </a:r>
            <a:endParaRPr/>
          </a:p>
          <a:p>
            <a:pPr marL="0" lvl="0" indent="0" algn="l" rtl="0">
              <a:lnSpc>
                <a:spcPct val="100000"/>
              </a:lnSpc>
              <a:spcBef>
                <a:spcPts val="400"/>
              </a:spcBef>
              <a:spcAft>
                <a:spcPts val="0"/>
              </a:spcAft>
              <a:buSzPts val="2000"/>
              <a:buNone/>
            </a:pPr>
            <a:endParaRPr/>
          </a:p>
        </p:txBody>
      </p:sp>
      <p:sp>
        <p:nvSpPr>
          <p:cNvPr id="385" name="Google Shape;385;p3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Wernicke’s Aphasia</a:t>
            </a:r>
            <a:endParaRPr/>
          </a:p>
        </p:txBody>
      </p:sp>
      <p:sp>
        <p:nvSpPr>
          <p:cNvPr id="386" name="Google Shape;386;p3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40</a:t>
            </a:fld>
            <a:endParaRPr/>
          </a:p>
        </p:txBody>
      </p:sp>
      <p:pic>
        <p:nvPicPr>
          <p:cNvPr id="387" name="Google Shape;387;p38" title="Fluent Aphasia (Wernicke's Aphasia)"/>
          <p:cNvPicPr preferRelativeResize="0"/>
          <p:nvPr/>
        </p:nvPicPr>
        <p:blipFill rotWithShape="1">
          <a:blip r:embed="rId4">
            <a:alphaModFix/>
          </a:blip>
          <a:srcRect/>
          <a:stretch/>
        </p:blipFill>
        <p:spPr>
          <a:xfrm>
            <a:off x="1135743" y="2232478"/>
            <a:ext cx="6223000" cy="35159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2:</a:t>
            </a:r>
            <a:endParaRPr/>
          </a:p>
        </p:txBody>
      </p:sp>
      <p:sp>
        <p:nvSpPr>
          <p:cNvPr id="393" name="Google Shape;393;p3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41</a:t>
            </a:fld>
            <a:endParaRPr/>
          </a:p>
        </p:txBody>
      </p:sp>
      <p:sp>
        <p:nvSpPr>
          <p:cNvPr id="394" name="Google Shape;394;p3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00"/>
              </a:spcBef>
              <a:spcAft>
                <a:spcPts val="0"/>
              </a:spcAft>
              <a:buSzPts val="2000"/>
              <a:buNone/>
            </a:pPr>
            <a:endParaRPr/>
          </a:p>
        </p:txBody>
      </p:sp>
      <p:pic>
        <p:nvPicPr>
          <p:cNvPr id="395" name="Google Shape;395;p39"/>
          <p:cNvPicPr preferRelativeResize="0"/>
          <p:nvPr/>
        </p:nvPicPr>
        <p:blipFill rotWithShape="1">
          <a:blip r:embed="rId3">
            <a:alphaModFix/>
          </a:blip>
          <a:srcRect/>
          <a:stretch/>
        </p:blipFill>
        <p:spPr>
          <a:xfrm>
            <a:off x="267540" y="1573685"/>
            <a:ext cx="8482013" cy="41531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Difference between Broca’s and Wernicke’s Aphasia</a:t>
            </a:r>
            <a:endParaRPr/>
          </a:p>
        </p:txBody>
      </p:sp>
      <p:sp>
        <p:nvSpPr>
          <p:cNvPr id="401" name="Google Shape;401;p40"/>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fontScale="92500"/>
          </a:bodyPr>
          <a:lstStyle/>
          <a:p>
            <a:pPr marL="0" lvl="0" indent="0" algn="l" rtl="0">
              <a:lnSpc>
                <a:spcPct val="100000"/>
              </a:lnSpc>
              <a:spcBef>
                <a:spcPts val="0"/>
              </a:spcBef>
              <a:spcAft>
                <a:spcPts val="0"/>
              </a:spcAft>
              <a:buSzPct val="108108"/>
              <a:buNone/>
            </a:pPr>
            <a:r>
              <a:rPr lang="en-US" b="1"/>
              <a:t>Broca’s Aphasia:</a:t>
            </a:r>
            <a:endParaRPr/>
          </a:p>
          <a:p>
            <a:pPr marL="180975" lvl="0" indent="-180975" algn="l" rtl="0">
              <a:lnSpc>
                <a:spcPct val="100000"/>
              </a:lnSpc>
              <a:spcBef>
                <a:spcPts val="370"/>
              </a:spcBef>
              <a:spcAft>
                <a:spcPts val="0"/>
              </a:spcAft>
              <a:buSzPct val="108108"/>
              <a:buChar char="•"/>
            </a:pPr>
            <a:r>
              <a:rPr lang="en-US"/>
              <a:t>Reduced amount of speech.</a:t>
            </a:r>
            <a:endParaRPr/>
          </a:p>
          <a:p>
            <a:pPr marL="180975" lvl="0" indent="-180975" algn="l" rtl="0">
              <a:lnSpc>
                <a:spcPct val="100000"/>
              </a:lnSpc>
              <a:spcBef>
                <a:spcPts val="370"/>
              </a:spcBef>
              <a:spcAft>
                <a:spcPts val="0"/>
              </a:spcAft>
              <a:buSzPct val="108108"/>
              <a:buChar char="•"/>
            </a:pPr>
            <a:r>
              <a:rPr lang="en-US"/>
              <a:t>Distorted articulation.</a:t>
            </a:r>
            <a:endParaRPr/>
          </a:p>
          <a:p>
            <a:pPr marL="180975" lvl="0" indent="-180975" algn="l" rtl="0">
              <a:lnSpc>
                <a:spcPct val="100000"/>
              </a:lnSpc>
              <a:spcBef>
                <a:spcPts val="370"/>
              </a:spcBef>
              <a:spcAft>
                <a:spcPts val="0"/>
              </a:spcAft>
              <a:buSzPct val="108108"/>
              <a:buChar char="•"/>
            </a:pPr>
            <a:r>
              <a:rPr lang="en-US"/>
              <a:t>Slow, often effortful speech.</a:t>
            </a:r>
            <a:endParaRPr/>
          </a:p>
          <a:p>
            <a:pPr marL="180975" lvl="0" indent="-180975" algn="l" rtl="0">
              <a:lnSpc>
                <a:spcPct val="100000"/>
              </a:lnSpc>
              <a:spcBef>
                <a:spcPts val="370"/>
              </a:spcBef>
              <a:spcAft>
                <a:spcPts val="0"/>
              </a:spcAft>
              <a:buSzPct val="108108"/>
              <a:buChar char="•"/>
            </a:pPr>
            <a:r>
              <a:rPr lang="en-US"/>
              <a:t>Lots of hesitations.</a:t>
            </a:r>
            <a:endParaRPr/>
          </a:p>
          <a:p>
            <a:pPr marL="180975" lvl="0" indent="-180975" algn="l" rtl="0">
              <a:lnSpc>
                <a:spcPct val="100000"/>
              </a:lnSpc>
              <a:spcBef>
                <a:spcPts val="370"/>
              </a:spcBef>
              <a:spcAft>
                <a:spcPts val="0"/>
              </a:spcAft>
              <a:buSzPct val="108108"/>
              <a:buChar char="•"/>
            </a:pPr>
            <a:r>
              <a:rPr lang="en-US"/>
              <a:t>Speech mainly has lexical morphemes (mostly nouns, verbs and adjectives).</a:t>
            </a:r>
            <a:endParaRPr/>
          </a:p>
          <a:p>
            <a:pPr marL="180975" lvl="0" indent="-180975" algn="l" rtl="0">
              <a:lnSpc>
                <a:spcPct val="100000"/>
              </a:lnSpc>
              <a:spcBef>
                <a:spcPts val="370"/>
              </a:spcBef>
              <a:spcAft>
                <a:spcPts val="0"/>
              </a:spcAft>
              <a:buSzPct val="108108"/>
              <a:buChar char="•"/>
            </a:pPr>
            <a:r>
              <a:rPr lang="en-US"/>
              <a:t>Frequent omission of functional morphemes (e.g. articles, prepositions) and inflectional morphemes (e.g. plural </a:t>
            </a:r>
            <a:r>
              <a:rPr lang="en-US" i="1"/>
              <a:t>–s</a:t>
            </a:r>
            <a:r>
              <a:rPr lang="en-US"/>
              <a:t>, past tense </a:t>
            </a:r>
            <a:r>
              <a:rPr lang="en-US" i="1"/>
              <a:t>–ed</a:t>
            </a:r>
            <a:r>
              <a:rPr lang="en-US"/>
              <a:t>): </a:t>
            </a:r>
            <a:r>
              <a:rPr lang="en-US" b="1"/>
              <a:t>The grammatical markers are missing</a:t>
            </a:r>
            <a:r>
              <a:rPr lang="en-US"/>
              <a:t>.</a:t>
            </a:r>
            <a:endParaRPr/>
          </a:p>
          <a:p>
            <a:pPr marL="180975" lvl="0" indent="-180975" algn="l" rtl="0">
              <a:lnSpc>
                <a:spcPct val="100000"/>
              </a:lnSpc>
              <a:spcBef>
                <a:spcPts val="370"/>
              </a:spcBef>
              <a:spcAft>
                <a:spcPts val="0"/>
              </a:spcAft>
              <a:buSzPct val="108108"/>
              <a:buChar char="•"/>
            </a:pPr>
            <a:r>
              <a:rPr lang="en-US"/>
              <a:t>Broca’s aphasia is also referred to as </a:t>
            </a:r>
            <a:r>
              <a:rPr lang="en-US" b="1"/>
              <a:t>agrammatic aphasia.</a:t>
            </a:r>
            <a:endParaRPr/>
          </a:p>
          <a:p>
            <a:pPr marL="180975" lvl="0" indent="-63500" algn="l" rtl="0">
              <a:lnSpc>
                <a:spcPct val="100000"/>
              </a:lnSpc>
              <a:spcBef>
                <a:spcPts val="370"/>
              </a:spcBef>
              <a:spcAft>
                <a:spcPts val="0"/>
              </a:spcAft>
              <a:buSzPct val="108108"/>
              <a:buNone/>
            </a:pPr>
            <a:endParaRPr/>
          </a:p>
        </p:txBody>
      </p:sp>
      <p:sp>
        <p:nvSpPr>
          <p:cNvPr id="402" name="Google Shape;402;p40"/>
          <p:cNvSpPr txBox="1">
            <a:spLocks noGrp="1"/>
          </p:cNvSpPr>
          <p:nvPr>
            <p:ph type="body" idx="2"/>
          </p:nvPr>
        </p:nvSpPr>
        <p:spPr>
          <a:xfrm>
            <a:off x="4648200" y="1600200"/>
            <a:ext cx="4038600" cy="45259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b="1"/>
              <a:t>Wernicke’s Aphasia:</a:t>
            </a:r>
            <a:endParaRPr/>
          </a:p>
          <a:p>
            <a:pPr marL="180975" lvl="0" indent="-180975" algn="l" rtl="0">
              <a:lnSpc>
                <a:spcPct val="100000"/>
              </a:lnSpc>
              <a:spcBef>
                <a:spcPts val="370"/>
              </a:spcBef>
              <a:spcAft>
                <a:spcPts val="0"/>
              </a:spcAft>
              <a:buSzPts val="2000"/>
              <a:buChar char="•"/>
            </a:pPr>
            <a:r>
              <a:rPr lang="en-US"/>
              <a:t>Can produce very fluent speech.</a:t>
            </a:r>
            <a:endParaRPr/>
          </a:p>
          <a:p>
            <a:pPr marL="180975" lvl="0" indent="-180975" algn="l" rtl="0">
              <a:lnSpc>
                <a:spcPct val="100000"/>
              </a:lnSpc>
              <a:spcBef>
                <a:spcPts val="370"/>
              </a:spcBef>
              <a:spcAft>
                <a:spcPts val="0"/>
              </a:spcAft>
              <a:buSzPts val="2000"/>
              <a:buChar char="•"/>
            </a:pPr>
            <a:r>
              <a:rPr lang="en-US"/>
              <a:t>Speech is often difficult to make sense of.</a:t>
            </a:r>
            <a:endParaRPr/>
          </a:p>
          <a:p>
            <a:pPr marL="180975" lvl="0" indent="-180975" algn="l" rtl="0">
              <a:lnSpc>
                <a:spcPct val="100000"/>
              </a:lnSpc>
              <a:spcBef>
                <a:spcPts val="370"/>
              </a:spcBef>
              <a:spcAft>
                <a:spcPts val="0"/>
              </a:spcAft>
              <a:buSzPts val="2000"/>
              <a:buChar char="•"/>
            </a:pPr>
            <a:r>
              <a:rPr lang="en-US"/>
              <a:t>Difficulty in finding the right word.</a:t>
            </a:r>
            <a:endParaRPr/>
          </a:p>
          <a:p>
            <a:pPr marL="180975" lvl="0" indent="-180975" algn="l" rtl="0">
              <a:lnSpc>
                <a:spcPct val="100000"/>
              </a:lnSpc>
              <a:spcBef>
                <a:spcPts val="370"/>
              </a:spcBef>
              <a:spcAft>
                <a:spcPts val="0"/>
              </a:spcAft>
              <a:buSzPts val="2000"/>
              <a:buChar char="•"/>
            </a:pPr>
            <a:r>
              <a:rPr lang="en-US"/>
              <a:t>Speakers use strategies to overcome word-finding difficulties, such as trying to describe objects or talking about their purpose.</a:t>
            </a:r>
            <a:endParaRPr/>
          </a:p>
          <a:p>
            <a:pPr marL="180975" lvl="0" indent="-180975" algn="l" rtl="0">
              <a:lnSpc>
                <a:spcPct val="100000"/>
              </a:lnSpc>
              <a:spcBef>
                <a:spcPts val="370"/>
              </a:spcBef>
              <a:spcAft>
                <a:spcPts val="0"/>
              </a:spcAft>
              <a:buSzPts val="2000"/>
              <a:buChar char="•"/>
            </a:pPr>
            <a:r>
              <a:rPr lang="en-US"/>
              <a:t>Wernicke’s aphasia is also referred to as </a:t>
            </a:r>
            <a:r>
              <a:rPr lang="en-US" b="1"/>
              <a:t>fluent aphasia.</a:t>
            </a:r>
            <a:endParaRPr/>
          </a:p>
        </p:txBody>
      </p:sp>
      <p:sp>
        <p:nvSpPr>
          <p:cNvPr id="403" name="Google Shape;403;p4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7000"/>
              </a:lnSpc>
              <a:spcBef>
                <a:spcPts val="0"/>
              </a:spcBef>
              <a:spcAft>
                <a:spcPts val="0"/>
              </a:spcAft>
              <a:buSzPct val="100000"/>
              <a:buNone/>
            </a:pPr>
            <a:r>
              <a:rPr lang="en-US" sz="1800">
                <a:latin typeface="Helvetica Neue"/>
                <a:ea typeface="Helvetica Neue"/>
                <a:cs typeface="Helvetica Neue"/>
                <a:sym typeface="Helvetica Neue"/>
              </a:rPr>
              <a:t>The following utterances were said by people who were suffering either from Broca’s aphasia or Wernicke’s aphasia. Indicate which were made by Broca’s or Wernicke’s aphasics and give one reason for your answer (examples from Fromkin, Rodman &amp; Hyams, 2003):</a:t>
            </a:r>
            <a:endParaRPr sz="1800">
              <a:latin typeface="Helvetica Neue"/>
              <a:ea typeface="Helvetica Neue"/>
              <a:cs typeface="Helvetica Neue"/>
              <a:sym typeface="Helvetica Neue"/>
            </a:endParaRPr>
          </a:p>
          <a:p>
            <a:pPr marL="342900" lvl="0" indent="-342900" algn="l" rtl="0">
              <a:lnSpc>
                <a:spcPct val="107000"/>
              </a:lnSpc>
              <a:spcBef>
                <a:spcPts val="1133"/>
              </a:spcBef>
              <a:spcAft>
                <a:spcPts val="0"/>
              </a:spcAft>
              <a:buSzPct val="100000"/>
              <a:buFont typeface="Arial"/>
              <a:buAutoNum type="arabicPeriod"/>
            </a:pPr>
            <a:r>
              <a:rPr lang="en-US" sz="1800">
                <a:latin typeface="Helvetica Neue"/>
                <a:ea typeface="Helvetica Neue"/>
                <a:cs typeface="Helvetica Neue"/>
                <a:sym typeface="Helvetica Neue"/>
              </a:rPr>
              <a:t>Goodnight and in the pansy I can’t say but into a flipdoor you can see it. </a:t>
            </a:r>
            <a:endParaRPr sz="1800">
              <a:latin typeface="Helvetica Neue"/>
              <a:ea typeface="Helvetica Neue"/>
              <a:cs typeface="Helvetica Neue"/>
              <a:sym typeface="Helvetica Neue"/>
            </a:endParaRPr>
          </a:p>
          <a:p>
            <a:pPr marL="342900" lvl="0" indent="-342900" algn="l" rtl="0">
              <a:lnSpc>
                <a:spcPct val="107000"/>
              </a:lnSpc>
              <a:spcBef>
                <a:spcPts val="333"/>
              </a:spcBef>
              <a:spcAft>
                <a:spcPts val="0"/>
              </a:spcAft>
              <a:buSzPct val="100000"/>
              <a:buFont typeface="Arial"/>
              <a:buAutoNum type="arabicPeriod"/>
            </a:pPr>
            <a:r>
              <a:rPr lang="en-US" sz="1800">
                <a:latin typeface="Helvetica Neue"/>
                <a:ea typeface="Helvetica Neue"/>
                <a:cs typeface="Helvetica Neue"/>
                <a:sym typeface="Helvetica Neue"/>
              </a:rPr>
              <a:t>Well … sunset … uh horses nine, no, uh, two, tails want swish. </a:t>
            </a:r>
            <a:endParaRPr sz="1800">
              <a:latin typeface="Helvetica Neue"/>
              <a:ea typeface="Helvetica Neue"/>
              <a:cs typeface="Helvetica Neue"/>
              <a:sym typeface="Helvetica Neue"/>
            </a:endParaRPr>
          </a:p>
          <a:p>
            <a:pPr marL="342900" lvl="0" indent="-342900" algn="l" rtl="0">
              <a:lnSpc>
                <a:spcPct val="107000"/>
              </a:lnSpc>
              <a:spcBef>
                <a:spcPts val="333"/>
              </a:spcBef>
              <a:spcAft>
                <a:spcPts val="0"/>
              </a:spcAft>
              <a:buSzPct val="100000"/>
              <a:buFont typeface="Arial"/>
              <a:buAutoNum type="arabicPeriod"/>
            </a:pPr>
            <a:r>
              <a:rPr lang="en-US" sz="1800">
                <a:latin typeface="Helvetica Neue"/>
                <a:ea typeface="Helvetica Neue"/>
                <a:cs typeface="Helvetica Neue"/>
                <a:sym typeface="Helvetica Neue"/>
              </a:rPr>
              <a:t>Oh, … if I could I would, and a sick old man disflined a sinter, minter.</a:t>
            </a:r>
            <a:endParaRPr/>
          </a:p>
          <a:p>
            <a:pPr marL="342900" lvl="0" indent="-342900" algn="l" rtl="0">
              <a:lnSpc>
                <a:spcPct val="107000"/>
              </a:lnSpc>
              <a:spcBef>
                <a:spcPts val="1133"/>
              </a:spcBef>
              <a:spcAft>
                <a:spcPts val="0"/>
              </a:spcAft>
              <a:buSzPct val="100000"/>
              <a:buFont typeface="Arial"/>
              <a:buAutoNum type="arabicPeriod"/>
            </a:pPr>
            <a:r>
              <a:rPr lang="en-US" sz="1800">
                <a:latin typeface="Helvetica Neue"/>
                <a:ea typeface="Helvetica Neue"/>
                <a:cs typeface="Helvetica Neue"/>
                <a:sym typeface="Helvetica Neue"/>
              </a:rPr>
              <a:t>Words … words … words … two, four, six, eight, … blaze am he.</a:t>
            </a:r>
            <a:endParaRPr/>
          </a:p>
          <a:p>
            <a:pPr marL="342900" lvl="0" indent="-342900" algn="l" rtl="0">
              <a:lnSpc>
                <a:spcPct val="107000"/>
              </a:lnSpc>
              <a:spcBef>
                <a:spcPts val="1133"/>
              </a:spcBef>
              <a:spcAft>
                <a:spcPts val="0"/>
              </a:spcAft>
              <a:buSzPct val="100000"/>
              <a:buFont typeface="Arial"/>
              <a:buAutoNum type="arabicPeriod"/>
            </a:pPr>
            <a:r>
              <a:rPr lang="en-US" sz="1800">
                <a:latin typeface="Helvetica Neue"/>
                <a:ea typeface="Helvetica Neue"/>
                <a:cs typeface="Helvetica Neue"/>
                <a:sym typeface="Helvetica Neue"/>
              </a:rPr>
              <a:t>In girls we see many happy days. </a:t>
            </a:r>
            <a:endParaRPr sz="1800">
              <a:latin typeface="Helvetica Neue"/>
              <a:ea typeface="Helvetica Neue"/>
              <a:cs typeface="Helvetica Neue"/>
              <a:sym typeface="Helvetica Neue"/>
            </a:endParaRPr>
          </a:p>
          <a:p>
            <a:pPr marL="342900" lvl="0" indent="-342900" algn="l" rtl="0">
              <a:lnSpc>
                <a:spcPct val="107000"/>
              </a:lnSpc>
              <a:spcBef>
                <a:spcPts val="1133"/>
              </a:spcBef>
              <a:spcAft>
                <a:spcPts val="0"/>
              </a:spcAft>
              <a:buSzPct val="100000"/>
              <a:buFont typeface="Arial"/>
              <a:buAutoNum type="arabicPeriod"/>
            </a:pPr>
            <a:r>
              <a:rPr lang="en-US" sz="1800">
                <a:latin typeface="Helvetica Neue"/>
                <a:ea typeface="Helvetica Neue"/>
                <a:cs typeface="Helvetica Neue"/>
                <a:sym typeface="Helvetica Neue"/>
              </a:rPr>
              <a:t>I’ll challenge a new bike. </a:t>
            </a:r>
            <a:endParaRPr sz="1800">
              <a:latin typeface="Helvetica Neue"/>
              <a:ea typeface="Helvetica Neue"/>
              <a:cs typeface="Helvetica Neue"/>
              <a:sym typeface="Helvetica Neue"/>
            </a:endParaRPr>
          </a:p>
          <a:p>
            <a:pPr marL="342900" lvl="0" indent="-342900" algn="l" rtl="0">
              <a:lnSpc>
                <a:spcPct val="107000"/>
              </a:lnSpc>
              <a:spcBef>
                <a:spcPts val="333"/>
              </a:spcBef>
              <a:spcAft>
                <a:spcPts val="0"/>
              </a:spcAft>
              <a:buSzPct val="100000"/>
              <a:buFont typeface="Arial"/>
              <a:buAutoNum type="arabicPeriod"/>
            </a:pPr>
            <a:r>
              <a:rPr lang="en-US" sz="1800">
                <a:latin typeface="Helvetica Neue"/>
                <a:ea typeface="Helvetica Neue"/>
                <a:cs typeface="Helvetica Neue"/>
                <a:sym typeface="Helvetica Neue"/>
              </a:rPr>
              <a:t>Yes … ah … Monday … ah … Dad … and Dad … ah … Hospital … and ah … Wednesday … Wednesday nine o’clock and ah Thursday … ten o’clock ah doctors </a:t>
            </a:r>
            <a:endParaRPr/>
          </a:p>
          <a:p>
            <a:pPr marL="342900" lvl="0" indent="-342900" algn="l" rtl="0">
              <a:lnSpc>
                <a:spcPct val="107000"/>
              </a:lnSpc>
              <a:spcBef>
                <a:spcPts val="1133"/>
              </a:spcBef>
              <a:spcAft>
                <a:spcPts val="0"/>
              </a:spcAft>
              <a:buSzPct val="100000"/>
              <a:buFont typeface="Arial"/>
              <a:buAutoNum type="arabicPeriod"/>
            </a:pPr>
            <a:r>
              <a:rPr lang="en-US" sz="1800">
                <a:latin typeface="Helvetica Neue"/>
                <a:ea typeface="Helvetica Neue"/>
                <a:cs typeface="Helvetica Neue"/>
                <a:sym typeface="Helvetica Neue"/>
              </a:rPr>
              <a:t>Me? Yes sir. I’m a male demaploze on my own. I still know my tubaboys what for I have that’s gone hell and some of the go.  (Reply when asked if he was a doctor)</a:t>
            </a:r>
            <a:endParaRPr sz="1800">
              <a:latin typeface="Helvetica Neue"/>
              <a:ea typeface="Helvetica Neue"/>
              <a:cs typeface="Helvetica Neue"/>
              <a:sym typeface="Helvetica Neue"/>
            </a:endParaRPr>
          </a:p>
          <a:p>
            <a:pPr marL="180975" lvl="0" indent="-63500" algn="l" rtl="0">
              <a:lnSpc>
                <a:spcPct val="100000"/>
              </a:lnSpc>
              <a:spcBef>
                <a:spcPts val="1170"/>
              </a:spcBef>
              <a:spcAft>
                <a:spcPts val="0"/>
              </a:spcAft>
              <a:buSzPct val="100000"/>
              <a:buNone/>
            </a:pPr>
            <a:endParaRPr/>
          </a:p>
        </p:txBody>
      </p:sp>
      <p:sp>
        <p:nvSpPr>
          <p:cNvPr id="409" name="Google Shape;409;p4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Worksheet 9.3: Exercise 3</a:t>
            </a:r>
            <a:endParaRPr/>
          </a:p>
        </p:txBody>
      </p:sp>
      <p:sp>
        <p:nvSpPr>
          <p:cNvPr id="410" name="Google Shape;410;p4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2"/>
          <p:cNvSpPr txBox="1">
            <a:spLocks noGrp="1"/>
          </p:cNvSpPr>
          <p:nvPr>
            <p:ph type="title"/>
          </p:nvPr>
        </p:nvSpPr>
        <p:spPr>
          <a:xfrm>
            <a:off x="775504" y="274638"/>
            <a:ext cx="7911296" cy="697636"/>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3: Sentences 1 – 4 </a:t>
            </a:r>
            <a:endParaRPr/>
          </a:p>
        </p:txBody>
      </p:sp>
      <p:sp>
        <p:nvSpPr>
          <p:cNvPr id="416" name="Google Shape;416;p4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44</a:t>
            </a:fld>
            <a:endParaRPr/>
          </a:p>
        </p:txBody>
      </p:sp>
      <p:pic>
        <p:nvPicPr>
          <p:cNvPr id="417" name="Google Shape;417;p42"/>
          <p:cNvPicPr preferRelativeResize="0">
            <a:picLocks noGrp="1"/>
          </p:cNvPicPr>
          <p:nvPr>
            <p:ph type="body" idx="1"/>
          </p:nvPr>
        </p:nvPicPr>
        <p:blipFill rotWithShape="1">
          <a:blip r:embed="rId3">
            <a:alphaModFix/>
          </a:blip>
          <a:srcRect/>
          <a:stretch/>
        </p:blipFill>
        <p:spPr>
          <a:xfrm>
            <a:off x="457200" y="1623835"/>
            <a:ext cx="8229600" cy="447869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title"/>
          </p:nvPr>
        </p:nvSpPr>
        <p:spPr>
          <a:xfrm>
            <a:off x="775504" y="274638"/>
            <a:ext cx="7911296" cy="697636"/>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3: Sentences 5 – 8 </a:t>
            </a:r>
            <a:endParaRPr/>
          </a:p>
        </p:txBody>
      </p:sp>
      <p:sp>
        <p:nvSpPr>
          <p:cNvPr id="423" name="Google Shape;423;p4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45</a:t>
            </a:fld>
            <a:endParaRPr/>
          </a:p>
        </p:txBody>
      </p:sp>
      <p:pic>
        <p:nvPicPr>
          <p:cNvPr id="424" name="Google Shape;424;p43"/>
          <p:cNvPicPr preferRelativeResize="0">
            <a:picLocks noGrp="1"/>
          </p:cNvPicPr>
          <p:nvPr>
            <p:ph type="body" idx="1"/>
          </p:nvPr>
        </p:nvPicPr>
        <p:blipFill rotWithShape="1">
          <a:blip r:embed="rId3">
            <a:alphaModFix/>
          </a:blip>
          <a:srcRect/>
          <a:stretch/>
        </p:blipFill>
        <p:spPr>
          <a:xfrm>
            <a:off x="596583" y="972274"/>
            <a:ext cx="6822789" cy="511709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4"/>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15000"/>
              </a:lnSpc>
              <a:spcBef>
                <a:spcPts val="0"/>
              </a:spcBef>
              <a:spcAft>
                <a:spcPts val="0"/>
              </a:spcAft>
              <a:buSzPts val="2000"/>
              <a:buChar char="•"/>
            </a:pPr>
            <a:r>
              <a:rPr lang="en-US">
                <a:latin typeface="Helvetica Neue"/>
                <a:ea typeface="Helvetica Neue"/>
                <a:cs typeface="Helvetica Neue"/>
                <a:sym typeface="Helvetica Neue"/>
              </a:rPr>
              <a:t>Phineas Gage</a:t>
            </a:r>
            <a:endParaRPr/>
          </a:p>
          <a:p>
            <a:pPr marL="180975" lvl="0" indent="-180975" algn="l" rtl="0">
              <a:lnSpc>
                <a:spcPct val="115000"/>
              </a:lnSpc>
              <a:spcBef>
                <a:spcPts val="400"/>
              </a:spcBef>
              <a:spcAft>
                <a:spcPts val="0"/>
              </a:spcAft>
              <a:buSzPts val="2000"/>
              <a:buChar char="•"/>
            </a:pPr>
            <a:r>
              <a:rPr lang="en-US">
                <a:latin typeface="Helvetica Neue"/>
                <a:ea typeface="Helvetica Neue"/>
                <a:cs typeface="Helvetica Neue"/>
                <a:sym typeface="Helvetica Neue"/>
              </a:rPr>
              <a:t>Genie (already mentioned in Topic 6 – Language Acquisition)</a:t>
            </a:r>
            <a:endParaRPr/>
          </a:p>
          <a:p>
            <a:pPr marL="180975" lvl="0" indent="-180975" algn="l" rtl="0">
              <a:lnSpc>
                <a:spcPct val="100000"/>
              </a:lnSpc>
              <a:spcBef>
                <a:spcPts val="400"/>
              </a:spcBef>
              <a:spcAft>
                <a:spcPts val="0"/>
              </a:spcAft>
              <a:buSzPts val="2000"/>
              <a:buChar char="•"/>
            </a:pPr>
            <a:r>
              <a:rPr lang="en-US">
                <a:latin typeface="Helvetica Neue"/>
                <a:ea typeface="Helvetica Neue"/>
                <a:cs typeface="Helvetica Neue"/>
                <a:sym typeface="Helvetica Neue"/>
              </a:rPr>
              <a:t>Careers in Speech and Language Therapy</a:t>
            </a:r>
            <a:endParaRPr sz="2400">
              <a:latin typeface="Helvetica Neue"/>
              <a:ea typeface="Helvetica Neue"/>
              <a:cs typeface="Helvetica Neue"/>
              <a:sym typeface="Helvetica Neue"/>
            </a:endParaRPr>
          </a:p>
        </p:txBody>
      </p:sp>
      <p:sp>
        <p:nvSpPr>
          <p:cNvPr id="430" name="Google Shape;430;p44"/>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Ideas for projects</a:t>
            </a:r>
            <a:endParaRPr/>
          </a:p>
        </p:txBody>
      </p:sp>
      <p:sp>
        <p:nvSpPr>
          <p:cNvPr id="431" name="Google Shape;431;p4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5"/>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a:t>Information on DLD/SLI:</a:t>
            </a:r>
            <a:endParaRPr/>
          </a:p>
          <a:p>
            <a:pPr marL="180975" lvl="0" indent="-180975" algn="l" rtl="0">
              <a:lnSpc>
                <a:spcPct val="100000"/>
              </a:lnSpc>
              <a:spcBef>
                <a:spcPts val="400"/>
              </a:spcBef>
              <a:spcAft>
                <a:spcPts val="0"/>
              </a:spcAft>
              <a:buSzPts val="2000"/>
              <a:buChar char="•"/>
            </a:pPr>
            <a:r>
              <a:rPr lang="en-US" u="sng">
                <a:solidFill>
                  <a:schemeClr val="hlink"/>
                </a:solidFill>
                <a:hlinkClick r:id="rId3"/>
              </a:rPr>
              <a:t>https://radld.org/</a:t>
            </a:r>
            <a:endParaRPr/>
          </a:p>
          <a:p>
            <a:pPr marL="180975" lvl="0" indent="-53975"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endParaRPr/>
          </a:p>
          <a:p>
            <a:pPr marL="180975" lvl="0" indent="-180975" algn="l" rtl="0">
              <a:lnSpc>
                <a:spcPct val="100000"/>
              </a:lnSpc>
              <a:spcBef>
                <a:spcPts val="400"/>
              </a:spcBef>
              <a:spcAft>
                <a:spcPts val="0"/>
              </a:spcAft>
              <a:buSzPts val="2000"/>
              <a:buChar char="•"/>
            </a:pPr>
            <a:r>
              <a:rPr lang="en-US"/>
              <a:t>Oliver Sacks Mind Traveller – ‘Don’t be shy, Mr Sacks’:</a:t>
            </a:r>
            <a:endParaRPr/>
          </a:p>
          <a:p>
            <a:pPr marL="0" lvl="0" indent="0" algn="l" rtl="0">
              <a:lnSpc>
                <a:spcPct val="100000"/>
              </a:lnSpc>
              <a:spcBef>
                <a:spcPts val="400"/>
              </a:spcBef>
              <a:spcAft>
                <a:spcPts val="0"/>
              </a:spcAft>
              <a:buSzPts val="2000"/>
              <a:buNone/>
            </a:pPr>
            <a:r>
              <a:rPr lang="en-US" u="sng">
                <a:solidFill>
                  <a:schemeClr val="hlink"/>
                </a:solidFill>
                <a:hlinkClick r:id="rId4"/>
              </a:rPr>
              <a:t>https://www.youtube.com/watch?v=2J8YNyHIT64</a:t>
            </a:r>
            <a:endParaRPr/>
          </a:p>
          <a:p>
            <a:pPr marL="0" lvl="0" indent="0" algn="l" rtl="0">
              <a:lnSpc>
                <a:spcPct val="100000"/>
              </a:lnSpc>
              <a:spcBef>
                <a:spcPts val="400"/>
              </a:spcBef>
              <a:spcAft>
                <a:spcPts val="0"/>
              </a:spcAft>
              <a:buSzPts val="2000"/>
              <a:buNone/>
            </a:pPr>
            <a:r>
              <a:rPr lang="en-US"/>
              <a:t>(This is a 50-minute movie about Williams Syndrome by Oliver Sacks)</a:t>
            </a:r>
            <a:endParaRPr/>
          </a:p>
          <a:p>
            <a:pPr marL="0" lvl="0" indent="0" algn="l" rtl="0">
              <a:lnSpc>
                <a:spcPct val="100000"/>
              </a:lnSpc>
              <a:spcBef>
                <a:spcPts val="400"/>
              </a:spcBef>
              <a:spcAft>
                <a:spcPts val="0"/>
              </a:spcAft>
              <a:buSzPts val="2000"/>
              <a:buNone/>
            </a:pPr>
            <a:endParaRPr/>
          </a:p>
          <a:p>
            <a:pPr marL="180975" lvl="0" indent="-180975" algn="l" rtl="0">
              <a:lnSpc>
                <a:spcPct val="100000"/>
              </a:lnSpc>
              <a:spcBef>
                <a:spcPts val="400"/>
              </a:spcBef>
              <a:spcAft>
                <a:spcPts val="0"/>
              </a:spcAft>
              <a:buSzPts val="2000"/>
              <a:buChar char="•"/>
            </a:pPr>
            <a:r>
              <a:rPr lang="en-US"/>
              <a:t>Probing the evolution of human language in a model organism:</a:t>
            </a:r>
            <a:endParaRPr/>
          </a:p>
          <a:p>
            <a:pPr marL="0" lvl="0" indent="0" algn="l" rtl="0">
              <a:lnSpc>
                <a:spcPct val="100000"/>
              </a:lnSpc>
              <a:spcBef>
                <a:spcPts val="400"/>
              </a:spcBef>
              <a:spcAft>
                <a:spcPts val="0"/>
              </a:spcAft>
              <a:buSzPts val="2000"/>
              <a:buNone/>
            </a:pPr>
            <a:r>
              <a:rPr lang="en-US" u="sng">
                <a:solidFill>
                  <a:schemeClr val="hlink"/>
                </a:solidFill>
                <a:hlinkClick r:id="rId5"/>
              </a:rPr>
              <a:t>https://www.youtube.com/watch?v=k27DfgKGVp8</a:t>
            </a:r>
            <a:endParaRPr/>
          </a:p>
          <a:p>
            <a:pPr marL="0" lvl="0" indent="0" algn="l" rtl="0">
              <a:lnSpc>
                <a:spcPct val="100000"/>
              </a:lnSpc>
              <a:spcBef>
                <a:spcPts val="400"/>
              </a:spcBef>
              <a:spcAft>
                <a:spcPts val="0"/>
              </a:spcAft>
              <a:buSzPts val="2000"/>
              <a:buNone/>
            </a:pPr>
            <a:r>
              <a:rPr lang="en-US"/>
              <a:t>(A short video about the FoxP2 gene and the evolution of human language)</a:t>
            </a: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p:txBody>
      </p:sp>
      <p:sp>
        <p:nvSpPr>
          <p:cNvPr id="437" name="Google Shape;437;p45"/>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Additional resources DLD / SLI</a:t>
            </a:r>
            <a:endParaRPr/>
          </a:p>
        </p:txBody>
      </p:sp>
      <p:sp>
        <p:nvSpPr>
          <p:cNvPr id="438" name="Google Shape;438;p4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This site has some very interesting videos with samples of people with different types of aphasia:</a:t>
            </a:r>
            <a:endParaRPr/>
          </a:p>
          <a:p>
            <a:pPr marL="180975" lvl="0" indent="-180975" algn="l" rtl="0">
              <a:lnSpc>
                <a:spcPct val="100000"/>
              </a:lnSpc>
              <a:spcBef>
                <a:spcPts val="400"/>
              </a:spcBef>
              <a:spcAft>
                <a:spcPts val="0"/>
              </a:spcAft>
              <a:buSzPts val="2000"/>
              <a:buChar char="•"/>
            </a:pPr>
            <a:r>
              <a:rPr lang="en-US" u="sng">
                <a:solidFill>
                  <a:schemeClr val="hlink"/>
                </a:solidFill>
                <a:hlinkClick r:id="rId3"/>
              </a:rPr>
              <a:t>https://www.aphasia.org/stories/different-types-aphasia/</a:t>
            </a:r>
            <a:endParaRPr/>
          </a:p>
          <a:p>
            <a:pPr marL="180975" lvl="0" indent="-53975" algn="l" rtl="0">
              <a:lnSpc>
                <a:spcPct val="100000"/>
              </a:lnSpc>
              <a:spcBef>
                <a:spcPts val="400"/>
              </a:spcBef>
              <a:spcAft>
                <a:spcPts val="0"/>
              </a:spcAft>
              <a:buSzPts val="2000"/>
              <a:buNone/>
            </a:pPr>
            <a:endParaRPr/>
          </a:p>
          <a:p>
            <a:pPr marL="180975" lvl="0" indent="-180975" algn="l" rtl="0">
              <a:lnSpc>
                <a:spcPct val="100000"/>
              </a:lnSpc>
              <a:spcBef>
                <a:spcPts val="400"/>
              </a:spcBef>
              <a:spcAft>
                <a:spcPts val="0"/>
              </a:spcAft>
              <a:buSzPts val="2000"/>
              <a:buChar char="•"/>
            </a:pPr>
            <a:r>
              <a:rPr lang="en-US"/>
              <a:t>Another video on Aphasia:</a:t>
            </a:r>
            <a:endParaRPr/>
          </a:p>
          <a:p>
            <a:pPr marL="180975" lvl="0" indent="-180975" algn="l" rtl="0">
              <a:lnSpc>
                <a:spcPct val="100000"/>
              </a:lnSpc>
              <a:spcBef>
                <a:spcPts val="400"/>
              </a:spcBef>
              <a:spcAft>
                <a:spcPts val="0"/>
              </a:spcAft>
              <a:buSzPts val="2000"/>
              <a:buChar char="•"/>
            </a:pPr>
            <a:r>
              <a:rPr lang="en-US" u="sng">
                <a:solidFill>
                  <a:schemeClr val="hlink"/>
                </a:solidFill>
                <a:hlinkClick r:id="rId4"/>
              </a:rPr>
              <a:t>https://ed.ted.com/lessons/aphasia-the-disorder-that-makes-you-lose-your-words-susan-wortman-jutt</a:t>
            </a:r>
            <a:endParaRPr/>
          </a:p>
          <a:p>
            <a:pPr marL="180975" lvl="0" indent="-180975" algn="l" rtl="0">
              <a:lnSpc>
                <a:spcPct val="100000"/>
              </a:lnSpc>
              <a:spcBef>
                <a:spcPts val="400"/>
              </a:spcBef>
              <a:spcAft>
                <a:spcPts val="0"/>
              </a:spcAft>
              <a:buSzPts val="2000"/>
              <a:buChar char="•"/>
            </a:pPr>
            <a:r>
              <a:rPr lang="en-US"/>
              <a:t>(this can also be found on Youtube: </a:t>
            </a:r>
            <a:r>
              <a:rPr lang="en-US" u="sng">
                <a:solidFill>
                  <a:schemeClr val="hlink"/>
                </a:solidFill>
                <a:hlinkClick r:id="rId5"/>
              </a:rPr>
              <a:t>https://www.youtube.com/watch?v=-GsVhbmecJA</a:t>
            </a:r>
            <a:r>
              <a:rPr lang="en-US"/>
              <a:t>) </a:t>
            </a: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p:txBody>
      </p:sp>
      <p:sp>
        <p:nvSpPr>
          <p:cNvPr id="444" name="Google Shape;444;p4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Additional resources Aphasia</a:t>
            </a:r>
            <a:endParaRPr/>
          </a:p>
        </p:txBody>
      </p:sp>
      <p:sp>
        <p:nvSpPr>
          <p:cNvPr id="445" name="Google Shape;445;p4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Bellugi U., P. Wang, TL. Jernigan. 1994. Williams syndrome: An unusual neuropsychological profile. In S. Broman, J. Graffman (eds). </a:t>
            </a:r>
            <a:r>
              <a:rPr lang="en-US" i="1"/>
              <a:t>Atypical cognitive deficits in developmental disorders: Implications for brain function</a:t>
            </a:r>
            <a:r>
              <a:rPr lang="en-US"/>
              <a:t>. Hillsdale, NJ: Erlbaum, pp. 23–56. [https://www.researchgate.net/publication/243647513_Williams_syndrome_An_unusual_neuropsychological_profile]</a:t>
            </a:r>
            <a:endParaRPr/>
          </a:p>
          <a:p>
            <a:pPr marL="180975" lvl="0" indent="-180975" algn="l" rtl="0">
              <a:lnSpc>
                <a:spcPct val="100000"/>
              </a:lnSpc>
              <a:spcBef>
                <a:spcPts val="400"/>
              </a:spcBef>
              <a:spcAft>
                <a:spcPts val="0"/>
              </a:spcAft>
              <a:buSzPts val="2000"/>
              <a:buChar char="•"/>
            </a:pPr>
            <a:r>
              <a:rPr lang="en-US"/>
              <a:t>Bishop, D.V.M. 1994. Grammatical errors in specific language impairment: Competence or performance errors? </a:t>
            </a:r>
            <a:r>
              <a:rPr lang="en-US" i="1"/>
              <a:t>Applied Psycholinguistics </a:t>
            </a:r>
            <a:r>
              <a:rPr lang="en-US"/>
              <a:t>15, 507 – 550.</a:t>
            </a:r>
            <a:endParaRPr/>
          </a:p>
          <a:p>
            <a:pPr marL="180975" lvl="0" indent="-180975" algn="l" rtl="0">
              <a:lnSpc>
                <a:spcPct val="100000"/>
              </a:lnSpc>
              <a:spcBef>
                <a:spcPts val="400"/>
              </a:spcBef>
              <a:spcAft>
                <a:spcPts val="0"/>
              </a:spcAft>
              <a:buSzPts val="2000"/>
              <a:buChar char="•"/>
            </a:pPr>
            <a:r>
              <a:rPr lang="en-US"/>
              <a:t>Fromkin, V., R. Rodman &amp; N. Hyams. 2003. </a:t>
            </a:r>
            <a:r>
              <a:rPr lang="en-US" i="1"/>
              <a:t>An Introduction to Language</a:t>
            </a:r>
            <a:r>
              <a:rPr lang="en-US"/>
              <a:t>. Thomson Heinle.</a:t>
            </a:r>
            <a:endParaRPr/>
          </a:p>
          <a:p>
            <a:pPr marL="180975" lvl="0" indent="-53975" algn="l" rtl="0">
              <a:lnSpc>
                <a:spcPct val="100000"/>
              </a:lnSpc>
              <a:spcBef>
                <a:spcPts val="400"/>
              </a:spcBef>
              <a:spcAft>
                <a:spcPts val="0"/>
              </a:spcAft>
              <a:buSzPts val="2000"/>
              <a:buNone/>
            </a:pPr>
            <a:endParaRPr/>
          </a:p>
        </p:txBody>
      </p:sp>
      <p:sp>
        <p:nvSpPr>
          <p:cNvPr id="452" name="Google Shape;452;p4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Reference</a:t>
            </a:r>
            <a:endParaRPr/>
          </a:p>
        </p:txBody>
      </p:sp>
      <p:sp>
        <p:nvSpPr>
          <p:cNvPr id="453" name="Google Shape;453;p4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These two conditions are particularly interesting as they appear to be each other’s mirror images: </a:t>
            </a:r>
            <a:endParaRPr/>
          </a:p>
          <a:p>
            <a:pPr marL="635000" lvl="1" indent="-182562" algn="l" rtl="0">
              <a:lnSpc>
                <a:spcPct val="100000"/>
              </a:lnSpc>
              <a:spcBef>
                <a:spcPts val="320"/>
              </a:spcBef>
              <a:spcAft>
                <a:spcPts val="0"/>
              </a:spcAft>
              <a:buSzPts val="1600"/>
              <a:buChar char="•"/>
            </a:pPr>
            <a:r>
              <a:rPr lang="en-US"/>
              <a:t>Children with </a:t>
            </a:r>
            <a:r>
              <a:rPr lang="en-US" b="1"/>
              <a:t>SLI</a:t>
            </a:r>
            <a:r>
              <a:rPr lang="en-US"/>
              <a:t> otherwise have largely normal cognitive development and intelligence. Only their language is impaired. </a:t>
            </a:r>
            <a:endParaRPr/>
          </a:p>
          <a:p>
            <a:pPr marL="635000" lvl="1" indent="-182562" algn="l" rtl="0">
              <a:lnSpc>
                <a:spcPct val="100000"/>
              </a:lnSpc>
              <a:spcBef>
                <a:spcPts val="320"/>
              </a:spcBef>
              <a:spcAft>
                <a:spcPts val="0"/>
              </a:spcAft>
              <a:buSzPts val="1600"/>
              <a:buChar char="•"/>
            </a:pPr>
            <a:r>
              <a:rPr lang="en-US"/>
              <a:t>In contrast, children with </a:t>
            </a:r>
            <a:r>
              <a:rPr lang="en-US" b="1"/>
              <a:t>WS</a:t>
            </a:r>
            <a:r>
              <a:rPr lang="en-US"/>
              <a:t> have relatively fluent speech while other cognitive functions are impaired. </a:t>
            </a:r>
            <a:endParaRPr/>
          </a:p>
          <a:p>
            <a:pPr marL="635000" lvl="1" indent="-80962" algn="l" rtl="0">
              <a:lnSpc>
                <a:spcPct val="100000"/>
              </a:lnSpc>
              <a:spcBef>
                <a:spcPts val="320"/>
              </a:spcBef>
              <a:spcAft>
                <a:spcPts val="0"/>
              </a:spcAft>
              <a:buSzPts val="1600"/>
              <a:buNone/>
            </a:pPr>
            <a:endParaRPr/>
          </a:p>
          <a:p>
            <a:pPr marL="180975" lvl="0" indent="-180975" algn="l" rtl="0">
              <a:lnSpc>
                <a:spcPct val="100000"/>
              </a:lnSpc>
              <a:spcBef>
                <a:spcPts val="400"/>
              </a:spcBef>
              <a:spcAft>
                <a:spcPts val="0"/>
              </a:spcAft>
              <a:buSzPts val="2000"/>
              <a:buChar char="•"/>
            </a:pPr>
            <a:r>
              <a:rPr lang="en-US"/>
              <a:t>SLI and WS are interesting in that they show a </a:t>
            </a:r>
            <a:r>
              <a:rPr lang="en-US" b="1"/>
              <a:t>double dissociation: </a:t>
            </a:r>
            <a:r>
              <a:rPr lang="en-US"/>
              <a:t>A double dissociation means that two mental processes can be shown to function independently of each other. In other words, language is an independent mental process within cognition.</a:t>
            </a:r>
            <a:endParaRPr/>
          </a:p>
          <a:p>
            <a:pPr marL="180975" lvl="0" indent="-53975" algn="l" rtl="0">
              <a:lnSpc>
                <a:spcPct val="100000"/>
              </a:lnSpc>
              <a:spcBef>
                <a:spcPts val="400"/>
              </a:spcBef>
              <a:spcAft>
                <a:spcPts val="0"/>
              </a:spcAft>
              <a:buSzPts val="2000"/>
              <a:buNone/>
            </a:pPr>
            <a:endParaRPr b="1"/>
          </a:p>
          <a:p>
            <a:pPr marL="180975" lvl="0" indent="-180975" algn="l" rtl="0">
              <a:lnSpc>
                <a:spcPct val="100000"/>
              </a:lnSpc>
              <a:spcBef>
                <a:spcPts val="400"/>
              </a:spcBef>
              <a:spcAft>
                <a:spcPts val="0"/>
              </a:spcAft>
              <a:buSzPts val="2000"/>
              <a:buChar char="•"/>
            </a:pPr>
            <a:r>
              <a:rPr lang="en-US" b="1"/>
              <a:t>SLI</a:t>
            </a:r>
            <a:r>
              <a:rPr lang="en-US"/>
              <a:t> is nowadays also referred to as </a:t>
            </a:r>
            <a:r>
              <a:rPr lang="en-US" b="1"/>
              <a:t>Developmental Language Disorder (DLD)</a:t>
            </a:r>
            <a:r>
              <a:rPr lang="en-US"/>
              <a:t>. </a:t>
            </a:r>
            <a:endParaRPr/>
          </a:p>
        </p:txBody>
      </p:sp>
      <p:sp>
        <p:nvSpPr>
          <p:cNvPr id="107" name="Google Shape;107;p4"/>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Specific Language Impairment (SLI) and Williams Syndrome (WS)</a:t>
            </a:r>
            <a:endParaRPr/>
          </a:p>
        </p:txBody>
      </p:sp>
      <p:sp>
        <p:nvSpPr>
          <p:cNvPr id="108" name="Google Shape;108;p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3ad5127fcd_0_7"/>
          <p:cNvSpPr txBox="1">
            <a:spLocks noGrp="1"/>
          </p:cNvSpPr>
          <p:nvPr>
            <p:ph type="sldNum" idx="12"/>
          </p:nvPr>
        </p:nvSpPr>
        <p:spPr>
          <a:xfrm>
            <a:off x="7975600" y="6282210"/>
            <a:ext cx="711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50</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
        <p:nvSpPr>
          <p:cNvPr id="114" name="Google Shape;114;p5"/>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3000"/>
              <a:buFont typeface="Helvetica Neue"/>
              <a:buNone/>
            </a:pPr>
            <a:r>
              <a:rPr lang="en-US"/>
              <a:t>Task 9.1: What is Specific Language Impairment (SLI) / Developmental Language Disorder (DLD)?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80975" lvl="0" indent="-180975" algn="l" rtl="0">
              <a:lnSpc>
                <a:spcPct val="100000"/>
              </a:lnSpc>
              <a:spcBef>
                <a:spcPts val="0"/>
              </a:spcBef>
              <a:spcAft>
                <a:spcPts val="0"/>
              </a:spcAft>
              <a:buSzPts val="2000"/>
              <a:buChar char="•"/>
            </a:pPr>
            <a:r>
              <a:rPr lang="en-US"/>
              <a:t>Watch the video on SLI/DLD and complete Exercise 1 on Worksheet 9.1:</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https://www.youtube.com/watch?v=8gHoyoM5wC8</a:t>
            </a:r>
            <a:r>
              <a:rPr lang="en-US"/>
              <a:t>  or click below</a:t>
            </a:r>
            <a:endParaRPr/>
          </a:p>
          <a:p>
            <a:pPr marL="180975" lvl="0" indent="-53975" algn="l" rtl="0">
              <a:lnSpc>
                <a:spcPct val="100000"/>
              </a:lnSpc>
              <a:spcBef>
                <a:spcPts val="400"/>
              </a:spcBef>
              <a:spcAft>
                <a:spcPts val="0"/>
              </a:spcAft>
              <a:buSzPts val="2000"/>
              <a:buNone/>
            </a:pPr>
            <a:endParaRPr/>
          </a:p>
          <a:p>
            <a:pPr marL="180975" lvl="0" indent="-53975" algn="l" rtl="0">
              <a:lnSpc>
                <a:spcPct val="100000"/>
              </a:lnSpc>
              <a:spcBef>
                <a:spcPts val="400"/>
              </a:spcBef>
              <a:spcAft>
                <a:spcPts val="0"/>
              </a:spcAft>
              <a:buSzPts val="2000"/>
              <a:buNone/>
            </a:pPr>
            <a:endParaRPr/>
          </a:p>
        </p:txBody>
      </p:sp>
      <p:sp>
        <p:nvSpPr>
          <p:cNvPr id="121" name="Google Shape;121;p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Task 9.1: Specific Language Impairment (SLI)/DLD</a:t>
            </a:r>
            <a:endParaRPr/>
          </a:p>
        </p:txBody>
      </p:sp>
      <p:sp>
        <p:nvSpPr>
          <p:cNvPr id="122" name="Google Shape;122;p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pic>
        <p:nvPicPr>
          <p:cNvPr id="123" name="Google Shape;123;p6" title="What is Developmental Language Disorder?">
            <a:hlinkClick r:id="rId4"/>
          </p:cNvPr>
          <p:cNvPicPr preferRelativeResize="0"/>
          <p:nvPr/>
        </p:nvPicPr>
        <p:blipFill rotWithShape="1">
          <a:blip r:embed="rId5">
            <a:alphaModFix/>
          </a:blip>
          <a:srcRect/>
          <a:stretch/>
        </p:blipFill>
        <p:spPr>
          <a:xfrm>
            <a:off x="1765005" y="2711450"/>
            <a:ext cx="4997302" cy="282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457200" lvl="0" indent="-228600" algn="l" rtl="0">
              <a:lnSpc>
                <a:spcPct val="100000"/>
              </a:lnSpc>
              <a:spcBef>
                <a:spcPts val="400"/>
              </a:spcBef>
              <a:spcAft>
                <a:spcPts val="0"/>
              </a:spcAft>
              <a:buSzPts val="2000"/>
              <a:buNone/>
            </a:pPr>
            <a:endParaRPr/>
          </a:p>
        </p:txBody>
      </p:sp>
      <p:sp>
        <p:nvSpPr>
          <p:cNvPr id="129" name="Google Shape;129;p5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Feedback Exercise 1</a:t>
            </a:r>
            <a:endParaRPr/>
          </a:p>
        </p:txBody>
      </p:sp>
      <p:sp>
        <p:nvSpPr>
          <p:cNvPr id="130" name="Google Shape;130;p5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pic>
        <p:nvPicPr>
          <p:cNvPr id="131" name="Google Shape;131;p59"/>
          <p:cNvPicPr preferRelativeResize="0"/>
          <p:nvPr/>
        </p:nvPicPr>
        <p:blipFill rotWithShape="1">
          <a:blip r:embed="rId3">
            <a:alphaModFix/>
          </a:blip>
          <a:srcRect/>
          <a:stretch/>
        </p:blipFill>
        <p:spPr>
          <a:xfrm>
            <a:off x="455400" y="1116298"/>
            <a:ext cx="3751825" cy="51659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Specific Language Impairment (SLI)/DLD</a:t>
            </a:r>
            <a:endParaRPr/>
          </a:p>
        </p:txBody>
      </p:sp>
      <p:sp>
        <p:nvSpPr>
          <p:cNvPr id="137" name="Google Shape;137;p7"/>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b="1"/>
              <a:t>People with SLI:</a:t>
            </a:r>
            <a:endParaRPr/>
          </a:p>
          <a:p>
            <a:pPr marL="180975" lvl="0" indent="-180975" algn="l" rtl="0">
              <a:lnSpc>
                <a:spcPct val="100000"/>
              </a:lnSpc>
              <a:spcBef>
                <a:spcPts val="400"/>
              </a:spcBef>
              <a:spcAft>
                <a:spcPts val="0"/>
              </a:spcAft>
              <a:buSzPts val="2000"/>
              <a:buChar char="•"/>
            </a:pPr>
            <a:r>
              <a:rPr lang="en-US"/>
              <a:t>have normal hearing,</a:t>
            </a:r>
            <a:endParaRPr/>
          </a:p>
          <a:p>
            <a:pPr marL="180975" lvl="0" indent="-180975" algn="l" rtl="0">
              <a:lnSpc>
                <a:spcPct val="100000"/>
              </a:lnSpc>
              <a:spcBef>
                <a:spcPts val="400"/>
              </a:spcBef>
              <a:spcAft>
                <a:spcPts val="0"/>
              </a:spcAft>
              <a:buSzPts val="2000"/>
              <a:buChar char="•"/>
            </a:pPr>
            <a:r>
              <a:rPr lang="en-US"/>
              <a:t>have a nonverbal performance IQ of 85 or higher,</a:t>
            </a:r>
            <a:endParaRPr/>
          </a:p>
          <a:p>
            <a:pPr marL="180975" lvl="0" indent="-180975" algn="l" rtl="0">
              <a:lnSpc>
                <a:spcPct val="100000"/>
              </a:lnSpc>
              <a:spcBef>
                <a:spcPts val="400"/>
              </a:spcBef>
              <a:spcAft>
                <a:spcPts val="0"/>
              </a:spcAft>
              <a:buSzPts val="2000"/>
              <a:buChar char="•"/>
            </a:pPr>
            <a:r>
              <a:rPr lang="en-US"/>
              <a:t>have normally developed oral structure and oral motor function,</a:t>
            </a:r>
            <a:endParaRPr/>
          </a:p>
          <a:p>
            <a:pPr marL="180975" lvl="0" indent="-180975" algn="l" rtl="0">
              <a:lnSpc>
                <a:spcPct val="100000"/>
              </a:lnSpc>
              <a:spcBef>
                <a:spcPts val="400"/>
              </a:spcBef>
              <a:spcAft>
                <a:spcPts val="0"/>
              </a:spcAft>
              <a:buSzPts val="2000"/>
              <a:buChar char="•"/>
            </a:pPr>
            <a:r>
              <a:rPr lang="en-US"/>
              <a:t>don’t have any neurological difficulties (e.g. seizure disorders, cerebral palsy, brain lesions),</a:t>
            </a:r>
            <a:endParaRPr/>
          </a:p>
          <a:p>
            <a:pPr marL="180975" lvl="0" indent="-180975" algn="l" rtl="0">
              <a:lnSpc>
                <a:spcPct val="100000"/>
              </a:lnSpc>
              <a:spcBef>
                <a:spcPts val="400"/>
              </a:spcBef>
              <a:spcAft>
                <a:spcPts val="0"/>
              </a:spcAft>
              <a:buSzPts val="2000"/>
              <a:buChar char="•"/>
            </a:pPr>
            <a:r>
              <a:rPr lang="en-US"/>
              <a:t>don’t generally have an underlying behavioural, emotional, communicative or social difficulty (e.g. no autism).</a:t>
            </a:r>
            <a:endParaRPr/>
          </a:p>
          <a:p>
            <a:pPr marL="180975" lvl="0" indent="-53975" algn="l" rtl="0">
              <a:lnSpc>
                <a:spcPct val="100000"/>
              </a:lnSpc>
              <a:spcBef>
                <a:spcPts val="400"/>
              </a:spcBef>
              <a:spcAft>
                <a:spcPts val="0"/>
              </a:spcAft>
              <a:buSzPts val="2000"/>
              <a:buNone/>
            </a:pPr>
            <a:endParaRPr/>
          </a:p>
        </p:txBody>
      </p:sp>
      <p:sp>
        <p:nvSpPr>
          <p:cNvPr id="138" name="Google Shape;138;p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sp>
        <p:nvSpPr>
          <p:cNvPr id="139" name="Google Shape;139;p7"/>
          <p:cNvSpPr/>
          <p:nvPr/>
        </p:nvSpPr>
        <p:spPr>
          <a:xfrm>
            <a:off x="4648200" y="2335427"/>
            <a:ext cx="3825950" cy="3534031"/>
          </a:xfrm>
          <a:prstGeom prst="leftArrow">
            <a:avLst>
              <a:gd name="adj1" fmla="val 50000"/>
              <a:gd name="adj2" fmla="val 50000"/>
            </a:avLst>
          </a:prstGeom>
          <a:gradFill>
            <a:gsLst>
              <a:gs pos="0">
                <a:srgbClr val="00A9FF"/>
              </a:gs>
              <a:gs pos="100000">
                <a:srgbClr val="77D6FF"/>
              </a:gs>
            </a:gsLst>
            <a:lin ang="16200000" scaled="0"/>
          </a:gradFill>
          <a:ln w="9525" cap="flat" cmpd="sng">
            <a:solidFill>
              <a:srgbClr val="009AD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Helvetica Neue"/>
                <a:ea typeface="Helvetica Neue"/>
                <a:cs typeface="Helvetica Neue"/>
                <a:sym typeface="Helvetica Neue"/>
              </a:rPr>
              <a:t>Non-linguistic</a:t>
            </a:r>
            <a:r>
              <a:rPr lang="en-US" sz="2400" b="0" i="0" u="none" strike="noStrike" cap="none">
                <a:solidFill>
                  <a:schemeClr val="dk1"/>
                </a:solidFill>
                <a:latin typeface="Helvetica Neue"/>
                <a:ea typeface="Helvetica Neue"/>
                <a:cs typeface="Helvetica Neue"/>
                <a:sym typeface="Helvetica Neue"/>
              </a:rPr>
              <a:t> development in children with SLI</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PLI Brand Theme Colours_2021">
      <a:dk1>
        <a:srgbClr val="000000"/>
      </a:dk1>
      <a:lt1>
        <a:srgbClr val="FFFFFF"/>
      </a:lt1>
      <a:dk2>
        <a:srgbClr val="009CDE"/>
      </a:dk2>
      <a:lt2>
        <a:srgbClr val="97999B"/>
      </a:lt2>
      <a:accent1>
        <a:srgbClr val="009CDE"/>
      </a:accent1>
      <a:accent2>
        <a:srgbClr val="97999B"/>
      </a:accent2>
      <a:accent3>
        <a:srgbClr val="AAC5DE"/>
      </a:accent3>
      <a:accent4>
        <a:srgbClr val="C8C9CA"/>
      </a:accent4>
      <a:accent5>
        <a:srgbClr val="4478AB"/>
      </a:accent5>
      <a:accent6>
        <a:srgbClr val="757678"/>
      </a:accent6>
      <a:hlink>
        <a:srgbClr val="C8C9CA"/>
      </a:hlink>
      <a:folHlink>
        <a:srgbClr val="447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F4CE28A050E4FA9B514338C12549C" ma:contentTypeVersion="16" ma:contentTypeDescription="Crea un document nou" ma:contentTypeScope="" ma:versionID="be6d085b7b09e7d92bff5b33b4c33ac8">
  <xsd:schema xmlns:xsd="http://www.w3.org/2001/XMLSchema" xmlns:xs="http://www.w3.org/2001/XMLSchema" xmlns:p="http://schemas.microsoft.com/office/2006/metadata/properties" xmlns:ns2="d890f261-01f1-4040-bc48-4b45f90fbe9d" xmlns:ns3="1ec1d852-9c26-48fb-b143-6ae8ca43974a" targetNamespace="http://schemas.microsoft.com/office/2006/metadata/properties" ma:root="true" ma:fieldsID="349d3e16dd9dcba41dbd7f9390faa1b4" ns2:_="" ns3:_="">
    <xsd:import namespace="d890f261-01f1-4040-bc48-4b45f90fbe9d"/>
    <xsd:import namespace="1ec1d852-9c26-48fb-b143-6ae8ca4397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0f261-01f1-4040-bc48-4b45f90fb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59a089a1-c4f2-4c62-8d2d-8a565b5957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c1d852-9c26-48fb-b143-6ae8ca43974a" elementFormDefault="qualified">
    <xsd:import namespace="http://schemas.microsoft.com/office/2006/documentManagement/types"/>
    <xsd:import namespace="http://schemas.microsoft.com/office/infopath/2007/PartnerControls"/>
    <xsd:element name="SharedWithUsers" ma:index="16"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b57f3861-d6b7-455c-94d2-44d55e134b58}" ma:internalName="TaxCatchAll" ma:showField="CatchAllData" ma:web="1ec1d852-9c26-48fb-b143-6ae8ca439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DFA55B-E508-4778-A26C-87761E770BB0}"/>
</file>

<file path=customXml/itemProps2.xml><?xml version="1.0" encoding="utf-8"?>
<ds:datastoreItem xmlns:ds="http://schemas.openxmlformats.org/officeDocument/2006/customXml" ds:itemID="{4495D27E-6C56-42F2-9EE9-2B45AAE6E418}"/>
</file>

<file path=docProps/app.xml><?xml version="1.0" encoding="utf-8"?>
<Properties xmlns="http://schemas.openxmlformats.org/officeDocument/2006/extended-properties" xmlns:vt="http://schemas.openxmlformats.org/officeDocument/2006/docPropsVTypes">
  <TotalTime>0</TotalTime>
  <Words>3155</Words>
  <Application>Microsoft Office PowerPoint</Application>
  <PresentationFormat>On-screen Show (4:3)</PresentationFormat>
  <Paragraphs>297</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Helvetica Neue</vt:lpstr>
      <vt:lpstr>Arial</vt:lpstr>
      <vt:lpstr>Office Theme</vt:lpstr>
      <vt:lpstr>Introduction to Psycholinguistics and Neurolinguistics</vt:lpstr>
      <vt:lpstr>Overview of this Linguistics Module</vt:lpstr>
      <vt:lpstr>What is Psycholinguistics?</vt:lpstr>
      <vt:lpstr>What is Psycholinguistics?</vt:lpstr>
      <vt:lpstr>Specific Language Impairment (SLI) and Williams Syndrome (WS)</vt:lpstr>
      <vt:lpstr>Task 9.1: What is Specific Language Impairment (SLI) / Developmental Language Disorder (DLD)?</vt:lpstr>
      <vt:lpstr>Task 9.1: Specific Language Impairment (SLI)/DLD</vt:lpstr>
      <vt:lpstr>Feedback Exercise 1</vt:lpstr>
      <vt:lpstr>Specific Language Impairment (SLI)/DLD</vt:lpstr>
      <vt:lpstr>Specific Language Impairment (SLI)/DLD</vt:lpstr>
      <vt:lpstr>Some types of grammatical errors produced by children with SLI:</vt:lpstr>
      <vt:lpstr>Task 9.1 Worksheet 9.1</vt:lpstr>
      <vt:lpstr>Feedback Exercise 2</vt:lpstr>
      <vt:lpstr>Task 9.2: What is Williams Syndrome?</vt:lpstr>
      <vt:lpstr>Task 9.2: Williams Syndrome</vt:lpstr>
      <vt:lpstr>Williams Syndrome (WS)</vt:lpstr>
      <vt:lpstr>Williams Syndrome (WS)</vt:lpstr>
      <vt:lpstr>Task 9.3</vt:lpstr>
      <vt:lpstr>Task 9.2: Worksheet 9.2, Exercise 2</vt:lpstr>
      <vt:lpstr>Feedback Task 9.2: Exercise 1</vt:lpstr>
      <vt:lpstr>Task 9.2: Worksheet 9.2, Exercise 3</vt:lpstr>
      <vt:lpstr>Feedback Exercise 3:</vt:lpstr>
      <vt:lpstr>Worksheet 9.2: Exercise 4</vt:lpstr>
      <vt:lpstr>Feedback Exercise 4:</vt:lpstr>
      <vt:lpstr>Neurolinguistics: Is there any evidence that there are regions in the brain that are specialized for language?</vt:lpstr>
      <vt:lpstr>Task 9.3: Is there any evidence that there are regions in the brain that are specialised for language?</vt:lpstr>
      <vt:lpstr>The miraculous survival of Phineas Gage</vt:lpstr>
      <vt:lpstr>Why is Phineas Gage’s story interesting for science?</vt:lpstr>
      <vt:lpstr>Is there any evidence that there are regions in the brain that are specialised for language?</vt:lpstr>
      <vt:lpstr>Evidence from patients with Aphasia</vt:lpstr>
      <vt:lpstr>What is aphasia</vt:lpstr>
      <vt:lpstr>Brain lateralization </vt:lpstr>
      <vt:lpstr>Broca’s Area</vt:lpstr>
      <vt:lpstr>Broca’s Area</vt:lpstr>
      <vt:lpstr>Task 9.3: Worksheet 9.3: Exercise 1</vt:lpstr>
      <vt:lpstr>Task 9.3: Worksheet 9.3 Broca’s Aphasia https://www.youtube.com/watch?v=IP8hkopObvs </vt:lpstr>
      <vt:lpstr>Feedback Exercise 1:</vt:lpstr>
      <vt:lpstr>Wernicke’s Area</vt:lpstr>
      <vt:lpstr>Task 9.3: Worksheet 9.3: Exercise 2</vt:lpstr>
      <vt:lpstr>Wernicke’s Aphasia</vt:lpstr>
      <vt:lpstr>Feedback Exercise 2:</vt:lpstr>
      <vt:lpstr>Difference between Broca’s and Wernicke’s Aphasia</vt:lpstr>
      <vt:lpstr>Worksheet 9.3: Exercise 3</vt:lpstr>
      <vt:lpstr>Feedback Exercise 3: Sentences 1 – 4 </vt:lpstr>
      <vt:lpstr>Feedback Exercise 3: Sentences 5 – 8 </vt:lpstr>
      <vt:lpstr>Ideas for projects</vt:lpstr>
      <vt:lpstr>Additional resources DLD / SLI</vt:lpstr>
      <vt:lpstr>Additional resources Aphasia</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Psycholinguistics and Neurolinguistics</dc:title>
  <dc:creator>Office 2004 Test Drive User</dc:creator>
  <cp:lastModifiedBy>Kenia Puig</cp:lastModifiedBy>
  <cp:revision>1</cp:revision>
  <dcterms:created xsi:type="dcterms:W3CDTF">2018-09-06T13:39:44Z</dcterms:created>
  <dcterms:modified xsi:type="dcterms:W3CDTF">2022-08-29T13:15:38Z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0x0101007E4C8BBF7FBD724A836FFA047F16560C</vt:lpwstr>
  </property>
  <property fmtid="{D5CDD505-2E9C-101B-9397-08002B2CF9AE}" pid="3" name="_Level">
    <vt:i4>1</vt:i4>
  </property>
</Properties>
</file>