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embeddedFontLst>
    <p:embeddedFont>
      <p:font typeface="Calibri" panose="020F0502020204030204" pitchFamily="34" charset="0"/>
      <p:regular r:id="rId39"/>
      <p:bold r:id="rId40"/>
      <p:italic r:id="rId41"/>
      <p:boldItalic r:id="rId42"/>
    </p:embeddedFont>
    <p:embeddedFont>
      <p:font typeface="Helvetica Neue"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heQZpGHsjJvevHI0gDqwDXxsiE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447CD80-B381-4BCD-9B1A-13A940873652}">
  <a:tblStyle styleId="{4447CD80-B381-4BCD-9B1A-13A94087365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82C82EB-A2AE-4664-A63E-8B159024634D}" styleName="Table_1">
    <a:wholeTbl>
      <a:tcTxStyle b="off" i="off">
        <a:font>
          <a:latin typeface="Arial"/>
          <a:ea typeface="Arial"/>
          <a:cs typeface="Arial"/>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E6EFF9"/>
          </a:solidFill>
        </a:fill>
      </a:tcStyle>
    </a:wholeTbl>
    <a:band1H>
      <a:tcTxStyle b="off" i="off"/>
      <a:tcStyle>
        <a:tcBdr/>
        <a:fill>
          <a:solidFill>
            <a:srgbClr val="CADEF2"/>
          </a:solidFill>
        </a:fill>
      </a:tcStyle>
    </a:band1H>
    <a:band2H>
      <a:tcTxStyle b="off" i="off"/>
      <a:tcStyle>
        <a:tcBdr/>
      </a:tcStyle>
    </a:band2H>
    <a:band1V>
      <a:tcTxStyle b="off" i="off"/>
      <a:tcStyle>
        <a:tcBdr/>
        <a:fill>
          <a:solidFill>
            <a:srgbClr val="CADEF2"/>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25400" cap="flat" cmpd="sng">
              <a:solidFill>
                <a:schemeClr val="accent1"/>
              </a:solidFill>
              <a:prstDash val="solid"/>
              <a:round/>
              <a:headEnd type="none" w="sm" len="sm"/>
              <a:tailEnd type="none" w="sm" len="sm"/>
            </a:ln>
          </a:top>
        </a:tcBdr>
        <a:fill>
          <a:solidFill>
            <a:srgbClr val="E6EFF9"/>
          </a:solidFill>
        </a:fill>
      </a:tcStyle>
    </a:lastRow>
    <a:seCell>
      <a:tcTxStyle b="off" i="off"/>
      <a:tcStyle>
        <a:tcBdr/>
      </a:tcStyle>
    </a:seCell>
    <a:swCell>
      <a:tcTxStyle b="off" i="off"/>
      <a:tcStyle>
        <a:tcBdr/>
      </a:tcStyle>
    </a:swCell>
    <a:firstRow>
      <a:tcTxStyle b="on" i="off"/>
      <a:tcStyle>
        <a:tcBdr/>
        <a:fill>
          <a:solidFill>
            <a:srgbClr val="E6EFF9"/>
          </a:solidFill>
        </a:fill>
      </a:tcStyle>
    </a:firstRow>
    <a:neCell>
      <a:tcTxStyle b="off" i="off"/>
      <a:tcStyle>
        <a:tcBdr/>
      </a:tcStyle>
    </a:neCell>
    <a:nwCell>
      <a:tcTxStyle b="off" i="off"/>
      <a:tcStyle>
        <a:tcBdr/>
      </a:tcStyle>
    </a:nwCell>
  </a:tblStyle>
  <a:tblStyle styleId="{CADE746E-0A5D-4AE6-A1A4-6F2C05A56CA1}" styleName="Table_2">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FF9"/>
          </a:solidFill>
        </a:fill>
      </a:tcStyle>
    </a:wholeTbl>
    <a:band1H>
      <a:tcTxStyle b="off" i="off"/>
      <a:tcStyle>
        <a:tcBdr/>
        <a:fill>
          <a:solidFill>
            <a:srgbClr val="CADEF2"/>
          </a:solidFill>
        </a:fill>
      </a:tcStyle>
    </a:band1H>
    <a:band2H>
      <a:tcTxStyle b="off" i="off"/>
      <a:tcStyle>
        <a:tcBdr/>
      </a:tcStyle>
    </a:band2H>
    <a:band1V>
      <a:tcTxStyle b="off" i="off"/>
      <a:tcStyle>
        <a:tcBdr/>
        <a:fill>
          <a:solidFill>
            <a:srgbClr val="CADEF2"/>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76D41200-B707-46D6-920E-C51992B4A492}" styleName="Table_3">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FF9"/>
          </a:solidFill>
        </a:fill>
      </a:tcStyle>
    </a:wholeTbl>
    <a:band1H>
      <a:tcTxStyle/>
      <a:tcStyle>
        <a:tcBdr/>
        <a:fill>
          <a:solidFill>
            <a:srgbClr val="CADEF2"/>
          </a:solidFill>
        </a:fill>
      </a:tcStyle>
    </a:band1H>
    <a:band2H>
      <a:tcTxStyle/>
      <a:tcStyle>
        <a:tcBdr/>
      </a:tcStyle>
    </a:band2H>
    <a:band1V>
      <a:tcTxStyle/>
      <a:tcStyle>
        <a:tcBdr/>
        <a:fill>
          <a:solidFill>
            <a:srgbClr val="CADEF2"/>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734" y="96"/>
      </p:cViewPr>
      <p:guideLst>
        <p:guide orient="horz" pos="218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dialectsarchive.com/test-your-ear"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 name="Google Shape;5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800" b="0" i="0" u="none" strike="noStrike">
                <a:solidFill>
                  <a:srgbClr val="444444"/>
                </a:solidFill>
                <a:latin typeface="Helvetica Neue"/>
                <a:ea typeface="Helvetica Neue"/>
                <a:cs typeface="Helvetica Neue"/>
                <a:sym typeface="Helvetica Neue"/>
              </a:rPr>
              <a:t>Prompt students with questions to point them in the right direction here. </a:t>
            </a:r>
            <a:endParaRPr b="0"/>
          </a:p>
          <a:p>
            <a:pPr marL="457200" lvl="0" indent="-228600" algn="l" rtl="0">
              <a:lnSpc>
                <a:spcPct val="100000"/>
              </a:lnSpc>
              <a:spcBef>
                <a:spcPts val="0"/>
              </a:spcBef>
              <a:spcAft>
                <a:spcPts val="0"/>
              </a:spcAft>
              <a:buSzPts val="1400"/>
              <a:buNone/>
            </a:pPr>
            <a:br>
              <a:rPr lang="en-US" b="0"/>
            </a:br>
            <a:r>
              <a:rPr lang="en-US" sz="1800" b="0" i="0" u="none" strike="noStrike">
                <a:solidFill>
                  <a:srgbClr val="444444"/>
                </a:solidFill>
                <a:latin typeface="Helvetica Neue"/>
                <a:ea typeface="Helvetica Neue"/>
                <a:cs typeface="Helvetica Neue"/>
                <a:sym typeface="Helvetica Neue"/>
              </a:rPr>
              <a:t>How might you change what you say depending on who you are speaking to? Why do you do that? In English class what language register would you use to write a letter to a local newspaper? What about  the language style you would use in a personal essay?</a:t>
            </a:r>
            <a:endParaRPr b="0"/>
          </a:p>
          <a:p>
            <a:pPr marL="457200" lvl="0" indent="-228600" algn="l" rtl="0">
              <a:lnSpc>
                <a:spcPct val="100000"/>
              </a:lnSpc>
              <a:spcBef>
                <a:spcPts val="0"/>
              </a:spcBef>
              <a:spcAft>
                <a:spcPts val="0"/>
              </a:spcAft>
              <a:buSzPts val="1400"/>
              <a:buNone/>
            </a:pPr>
            <a:br>
              <a:rPr lang="en-US" b="0"/>
            </a:br>
            <a:r>
              <a:rPr lang="en-US" sz="1800" b="0" i="0" u="none" strike="noStrike">
                <a:solidFill>
                  <a:srgbClr val="444444"/>
                </a:solidFill>
                <a:latin typeface="Helvetica Neue"/>
                <a:ea typeface="Helvetica Neue"/>
                <a:cs typeface="Helvetica Neue"/>
                <a:sym typeface="Helvetica Neue"/>
              </a:rPr>
              <a:t>You wouldn’t address your friends in the same way that you’d talk to the school principal. Instead you subtly adjust the way that you’re speaking to convey respect for or familiarity with the person you’re addressing. </a:t>
            </a:r>
            <a:endParaRPr b="0"/>
          </a:p>
          <a:p>
            <a:pPr marL="457200" marR="0" lvl="0" indent="-228600" algn="l" rtl="0">
              <a:lnSpc>
                <a:spcPct val="100000"/>
              </a:lnSpc>
              <a:spcBef>
                <a:spcPts val="0"/>
              </a:spcBef>
              <a:spcAft>
                <a:spcPts val="0"/>
              </a:spcAft>
              <a:buSzPts val="1400"/>
              <a:buNone/>
            </a:pPr>
            <a:br>
              <a:rPr lang="en-US"/>
            </a:br>
            <a:endParaRPr/>
          </a:p>
        </p:txBody>
      </p:sp>
      <p:sp>
        <p:nvSpPr>
          <p:cNvPr id="147" name="Google Shape;147;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800" b="0" i="0" u="none" strike="noStrike">
                <a:solidFill>
                  <a:srgbClr val="000000"/>
                </a:solidFill>
                <a:latin typeface="Helvetica Neue"/>
                <a:ea typeface="Helvetica Neue"/>
                <a:cs typeface="Helvetica Neue"/>
                <a:sym typeface="Helvetica Neue"/>
              </a:rPr>
              <a:t>There are 5 registers of language – complete the crossword with the correct term.</a:t>
            </a:r>
            <a:endParaRPr b="0">
              <a:latin typeface="Helvetica Neue"/>
              <a:ea typeface="Helvetica Neue"/>
              <a:cs typeface="Helvetica Neue"/>
              <a:sym typeface="Helvetica Neue"/>
            </a:endParaRPr>
          </a:p>
          <a:p>
            <a:pPr marL="457200" lvl="0" indent="-228600" algn="l" rtl="0">
              <a:lnSpc>
                <a:spcPct val="100000"/>
              </a:lnSpc>
              <a:spcBef>
                <a:spcPts val="0"/>
              </a:spcBef>
              <a:spcAft>
                <a:spcPts val="0"/>
              </a:spcAft>
              <a:buSzPts val="1400"/>
              <a:buNone/>
            </a:pPr>
            <a:br>
              <a:rPr lang="en-US" b="0">
                <a:latin typeface="Helvetica Neue"/>
                <a:ea typeface="Helvetica Neue"/>
                <a:cs typeface="Helvetica Neue"/>
                <a:sym typeface="Helvetica Neue"/>
              </a:rPr>
            </a:br>
            <a:r>
              <a:rPr lang="en-US" sz="1800" b="0" i="0" u="none" strike="noStrike">
                <a:solidFill>
                  <a:srgbClr val="000000"/>
                </a:solidFill>
                <a:latin typeface="Helvetica Neue"/>
                <a:ea typeface="Helvetica Neue"/>
                <a:cs typeface="Helvetica Neue"/>
                <a:sym typeface="Helvetica Neue"/>
              </a:rPr>
              <a:t>Note that the terminology for Intimate register can also be known as familiar register or informal register. More details on register can be found</a:t>
            </a:r>
            <a:endParaRPr/>
          </a:p>
          <a:p>
            <a:pPr marL="457200" lvl="0" indent="-228600" algn="l" rtl="0">
              <a:lnSpc>
                <a:spcPct val="100000"/>
              </a:lnSpc>
              <a:spcBef>
                <a:spcPts val="0"/>
              </a:spcBef>
              <a:spcAft>
                <a:spcPts val="0"/>
              </a:spcAft>
              <a:buSzPts val="1400"/>
              <a:buNone/>
            </a:pPr>
            <a:r>
              <a:rPr lang="en-US" sz="1800" b="0" i="0" u="none" strike="noStrike">
                <a:solidFill>
                  <a:srgbClr val="000000"/>
                </a:solidFill>
                <a:latin typeface="Helvetica Neue"/>
                <a:ea typeface="Helvetica Neue"/>
                <a:cs typeface="Helvetica Neue"/>
                <a:sym typeface="Helvetica Neue"/>
              </a:rPr>
              <a:t>At https://study.com/learn/lesson/language-register-types-examples.html</a:t>
            </a:r>
            <a:endParaRPr/>
          </a:p>
          <a:p>
            <a:pPr marL="457200" lvl="0" indent="-228600" algn="l" rtl="0">
              <a:lnSpc>
                <a:spcPct val="100000"/>
              </a:lnSpc>
              <a:spcBef>
                <a:spcPts val="0"/>
              </a:spcBef>
              <a:spcAft>
                <a:spcPts val="0"/>
              </a:spcAft>
              <a:buSzPts val="1400"/>
              <a:buNone/>
            </a:pPr>
            <a:endParaRPr b="0">
              <a:latin typeface="Helvetica Neue"/>
              <a:ea typeface="Helvetica Neue"/>
              <a:cs typeface="Helvetica Neue"/>
              <a:sym typeface="Helvetica Neue"/>
            </a:endParaRPr>
          </a:p>
          <a:p>
            <a:pPr marL="457200" marR="0" lvl="0" indent="-228600" algn="l" rtl="0">
              <a:lnSpc>
                <a:spcPct val="100000"/>
              </a:lnSpc>
              <a:spcBef>
                <a:spcPts val="0"/>
              </a:spcBef>
              <a:spcAft>
                <a:spcPts val="0"/>
              </a:spcAft>
              <a:buSzPts val="1400"/>
              <a:buNone/>
            </a:pPr>
            <a:br>
              <a:rPr lang="en-US">
                <a:latin typeface="Helvetica Neue"/>
                <a:ea typeface="Helvetica Neue"/>
                <a:cs typeface="Helvetica Neue"/>
                <a:sym typeface="Helvetica Neue"/>
              </a:rPr>
            </a:br>
            <a:r>
              <a:rPr lang="en-US" b="1">
                <a:latin typeface="Helvetica Neue"/>
                <a:ea typeface="Helvetica Neue"/>
                <a:cs typeface="Helvetica Neue"/>
                <a:sym typeface="Helvetica Neue"/>
              </a:rPr>
              <a:t>Answers to the crossword once you press click</a:t>
            </a:r>
            <a:endParaRPr b="1">
              <a:latin typeface="Helvetica Neue"/>
              <a:ea typeface="Helvetica Neue"/>
              <a:cs typeface="Helvetica Neue"/>
              <a:sym typeface="Helvetica Neue"/>
            </a:endParaRPr>
          </a:p>
        </p:txBody>
      </p:sp>
      <p:sp>
        <p:nvSpPr>
          <p:cNvPr id="156" name="Google Shape;156;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800" b="0" i="0" u="none" strike="noStrike">
                <a:solidFill>
                  <a:srgbClr val="000000"/>
                </a:solidFill>
                <a:latin typeface="Helvetica Neue"/>
                <a:ea typeface="Helvetica Neue"/>
                <a:cs typeface="Helvetica Neue"/>
                <a:sym typeface="Helvetica Neue"/>
              </a:rPr>
              <a:t>Get students to label each sentence with the register that it most corresponds to.</a:t>
            </a:r>
            <a:endParaRPr/>
          </a:p>
          <a:p>
            <a:pPr marL="457200" marR="0" lvl="0" indent="-228600" algn="l" rtl="0">
              <a:lnSpc>
                <a:spcPct val="100000"/>
              </a:lnSpc>
              <a:spcBef>
                <a:spcPts val="0"/>
              </a:spcBef>
              <a:spcAft>
                <a:spcPts val="0"/>
              </a:spcAft>
              <a:buSzPts val="1400"/>
              <a:buNone/>
            </a:pPr>
            <a:endParaRPr sz="1800" b="0" i="0" u="none" strike="noStrike">
              <a:solidFill>
                <a:srgbClr val="000000"/>
              </a:solidFill>
              <a:latin typeface="Helvetica Neue"/>
              <a:ea typeface="Helvetica Neue"/>
              <a:cs typeface="Helvetica Neue"/>
              <a:sym typeface="Helvetica Neue"/>
            </a:endParaRPr>
          </a:p>
          <a:p>
            <a:pPr marL="457200" marR="0" lvl="0" indent="-228600" algn="l" rtl="0">
              <a:lnSpc>
                <a:spcPct val="100000"/>
              </a:lnSpc>
              <a:spcBef>
                <a:spcPts val="0"/>
              </a:spcBef>
              <a:spcAft>
                <a:spcPts val="0"/>
              </a:spcAft>
              <a:buSzPts val="1400"/>
              <a:buNone/>
            </a:pPr>
            <a:r>
              <a:rPr lang="en-US" sz="1800" b="0" i="0" u="none" strike="noStrike">
                <a:solidFill>
                  <a:srgbClr val="000000"/>
                </a:solidFill>
                <a:latin typeface="Helvetica Neue"/>
                <a:ea typeface="Helvetica Neue"/>
                <a:cs typeface="Helvetica Neue"/>
                <a:sym typeface="Helvetica Neue"/>
              </a:rPr>
              <a:t>Click on the slide to get the answers</a:t>
            </a:r>
            <a:endParaRPr sz="1800" b="0" i="0" u="none" strike="noStrike">
              <a:solidFill>
                <a:srgbClr val="000000"/>
              </a:solidFill>
              <a:latin typeface="Helvetica Neue"/>
              <a:ea typeface="Helvetica Neue"/>
              <a:cs typeface="Helvetica Neue"/>
              <a:sym typeface="Helvetica Neue"/>
            </a:endParaRPr>
          </a:p>
        </p:txBody>
      </p:sp>
      <p:sp>
        <p:nvSpPr>
          <p:cNvPr id="165" name="Google Shape;165;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100" b="0" i="0" u="none" strike="noStrike">
                <a:solidFill>
                  <a:srgbClr val="000000"/>
                </a:solidFill>
                <a:latin typeface="Helvetica Neue"/>
                <a:ea typeface="Helvetica Neue"/>
                <a:cs typeface="Helvetica Neue"/>
                <a:sym typeface="Helvetica Neue"/>
              </a:rPr>
              <a:t>Check out World Atlas of Language Structures Online for more information on politeness and pronouns </a:t>
            </a:r>
            <a:r>
              <a:rPr lang="en-US" sz="1100" b="0" i="0" u="sng" strike="noStrike">
                <a:solidFill>
                  <a:srgbClr val="000000"/>
                </a:solidFill>
                <a:latin typeface="Helvetica Neue"/>
                <a:ea typeface="Helvetica Neue"/>
                <a:cs typeface="Helvetica Neue"/>
                <a:sym typeface="Helvetica Neue"/>
              </a:rPr>
              <a:t>https://wals.info/chapter/45</a:t>
            </a:r>
            <a:endParaRPr/>
          </a:p>
          <a:p>
            <a:pPr marL="457200" lvl="0" indent="-228600" algn="l" rtl="0">
              <a:lnSpc>
                <a:spcPct val="100000"/>
              </a:lnSpc>
              <a:spcBef>
                <a:spcPts val="0"/>
              </a:spcBef>
              <a:spcAft>
                <a:spcPts val="0"/>
              </a:spcAft>
              <a:buSzPts val="1400"/>
              <a:buNone/>
            </a:pPr>
            <a:endParaRPr sz="1100" b="0">
              <a:latin typeface="Helvetica Neue"/>
              <a:ea typeface="Helvetica Neue"/>
              <a:cs typeface="Helvetica Neue"/>
              <a:sym typeface="Helvetica Neue"/>
            </a:endParaRPr>
          </a:p>
          <a:p>
            <a:pPr marL="457200" marR="0" lvl="0" indent="-228600" algn="l" rtl="0">
              <a:lnSpc>
                <a:spcPct val="100000"/>
              </a:lnSpc>
              <a:spcBef>
                <a:spcPts val="0"/>
              </a:spcBef>
              <a:spcAft>
                <a:spcPts val="0"/>
              </a:spcAft>
              <a:buSzPts val="1400"/>
              <a:buNone/>
            </a:pPr>
            <a:br>
              <a:rPr lang="en-US"/>
            </a:br>
            <a:endParaRPr/>
          </a:p>
        </p:txBody>
      </p:sp>
      <p:sp>
        <p:nvSpPr>
          <p:cNvPr id="204" name="Google Shape;204;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100" b="0" i="0" u="none" strike="noStrike">
                <a:solidFill>
                  <a:srgbClr val="000000"/>
                </a:solidFill>
                <a:latin typeface="Helvetica Neue"/>
                <a:ea typeface="Helvetica Neue"/>
                <a:cs typeface="Helvetica Neue"/>
                <a:sym typeface="Helvetica Neue"/>
              </a:rPr>
              <a:t>These and other languages might also differentiate between singular and plural, masculine and feminine within the formal/informal register. Get students to explain them in class.</a:t>
            </a:r>
            <a:endParaRPr/>
          </a:p>
          <a:p>
            <a:pPr marL="457200" lvl="0" indent="-228600" algn="l" rtl="0">
              <a:lnSpc>
                <a:spcPct val="100000"/>
              </a:lnSpc>
              <a:spcBef>
                <a:spcPts val="0"/>
              </a:spcBef>
              <a:spcAft>
                <a:spcPts val="0"/>
              </a:spcAft>
              <a:buSzPts val="1400"/>
              <a:buNone/>
            </a:pPr>
            <a:endParaRPr sz="1100" b="0" i="0" u="none" strike="noStrike">
              <a:solidFill>
                <a:srgbClr val="000000"/>
              </a:solidFill>
              <a:latin typeface="Helvetica Neue"/>
              <a:ea typeface="Helvetica Neue"/>
              <a:cs typeface="Helvetica Neue"/>
              <a:sym typeface="Helvetica Neue"/>
            </a:endParaRPr>
          </a:p>
          <a:p>
            <a:pPr marL="457200" lvl="0" indent="-228600" algn="l" rtl="0">
              <a:lnSpc>
                <a:spcPct val="100000"/>
              </a:lnSpc>
              <a:spcBef>
                <a:spcPts val="0"/>
              </a:spcBef>
              <a:spcAft>
                <a:spcPts val="0"/>
              </a:spcAft>
              <a:buSzPts val="1400"/>
              <a:buNone/>
            </a:pPr>
            <a:r>
              <a:rPr lang="en-US" sz="1100" b="0" i="0" u="none" strike="noStrike">
                <a:solidFill>
                  <a:srgbClr val="000000"/>
                </a:solidFill>
                <a:latin typeface="Helvetica Neue"/>
                <a:ea typeface="Helvetica Neue"/>
                <a:cs typeface="Helvetica Neue"/>
                <a:sym typeface="Helvetica Neue"/>
              </a:rPr>
              <a:t>Q. A – Press click and the answers to the table will appear on the slide</a:t>
            </a:r>
            <a:endParaRPr/>
          </a:p>
          <a:p>
            <a:pPr marL="457200" lvl="0" indent="-228600" algn="l" rtl="0">
              <a:lnSpc>
                <a:spcPct val="100000"/>
              </a:lnSpc>
              <a:spcBef>
                <a:spcPts val="0"/>
              </a:spcBef>
              <a:spcAft>
                <a:spcPts val="0"/>
              </a:spcAft>
              <a:buSzPts val="1400"/>
              <a:buNone/>
            </a:pPr>
            <a:endParaRPr sz="1100" b="0" i="0" u="none" strike="noStrike">
              <a:solidFill>
                <a:schemeClr val="dk1"/>
              </a:solidFill>
              <a:latin typeface="Helvetica Neue"/>
              <a:ea typeface="Helvetica Neue"/>
              <a:cs typeface="Helvetica Neue"/>
              <a:sym typeface="Helvetica Neue"/>
            </a:endParaRPr>
          </a:p>
          <a:p>
            <a:pPr marL="457200" lvl="0" indent="-228600" algn="l" rtl="0">
              <a:lnSpc>
                <a:spcPct val="100000"/>
              </a:lnSpc>
              <a:spcBef>
                <a:spcPts val="0"/>
              </a:spcBef>
              <a:spcAft>
                <a:spcPts val="0"/>
              </a:spcAft>
              <a:buSzPts val="1400"/>
              <a:buNone/>
            </a:pPr>
            <a:r>
              <a:rPr lang="en-US" sz="1100" b="0" i="0" u="none" strike="noStrike">
                <a:solidFill>
                  <a:schemeClr val="dk1"/>
                </a:solidFill>
                <a:latin typeface="Helvetica Neue"/>
                <a:ea typeface="Helvetica Neue"/>
                <a:cs typeface="Helvetica Neue"/>
                <a:sym typeface="Helvetica Neue"/>
              </a:rPr>
              <a:t>Q. B – Languages such as Spanish also differentiate between the formal and informal ‘you’ in the singular and plural so there are 4 different ways of saying you in Spanish. Tú and Vosotros are informal (singular and plural) and Usted and Ustedes are formal (singular and plural).</a:t>
            </a:r>
            <a:endParaRPr/>
          </a:p>
          <a:p>
            <a:pPr marL="457200" lvl="0" indent="-228600" algn="l" rtl="0">
              <a:lnSpc>
                <a:spcPct val="100000"/>
              </a:lnSpc>
              <a:spcBef>
                <a:spcPts val="0"/>
              </a:spcBef>
              <a:spcAft>
                <a:spcPts val="0"/>
              </a:spcAft>
              <a:buSzPts val="1400"/>
              <a:buNone/>
            </a:pPr>
            <a:r>
              <a:rPr lang="en-US" sz="1100" b="0" i="0" u="none" strike="noStrike">
                <a:solidFill>
                  <a:schemeClr val="dk1"/>
                </a:solidFill>
                <a:latin typeface="Helvetica Neue"/>
                <a:ea typeface="Helvetica Neue"/>
                <a:cs typeface="Helvetica Neue"/>
                <a:sym typeface="Helvetica Neue"/>
              </a:rPr>
              <a:t>German has even more words for the pronoun. </a:t>
            </a:r>
            <a:endParaRPr/>
          </a:p>
          <a:p>
            <a:pPr marL="457200" lvl="0" indent="-228600" algn="l" rtl="0">
              <a:lnSpc>
                <a:spcPct val="100000"/>
              </a:lnSpc>
              <a:spcBef>
                <a:spcPts val="0"/>
              </a:spcBef>
              <a:spcAft>
                <a:spcPts val="0"/>
              </a:spcAft>
              <a:buSzPts val="1400"/>
              <a:buNone/>
            </a:pPr>
            <a:endParaRPr sz="1100" b="0" i="0" u="none" strike="noStrike">
              <a:solidFill>
                <a:schemeClr val="dk1"/>
              </a:solidFill>
              <a:latin typeface="Helvetica Neue"/>
              <a:ea typeface="Helvetica Neue"/>
              <a:cs typeface="Helvetica Neue"/>
              <a:sym typeface="Helvetica Neue"/>
            </a:endParaRPr>
          </a:p>
          <a:p>
            <a:pPr marL="457200" lvl="0" indent="-228600" algn="l" rtl="0">
              <a:lnSpc>
                <a:spcPct val="100000"/>
              </a:lnSpc>
              <a:spcBef>
                <a:spcPts val="0"/>
              </a:spcBef>
              <a:spcAft>
                <a:spcPts val="0"/>
              </a:spcAft>
              <a:buSzPts val="1400"/>
              <a:buNone/>
            </a:pPr>
            <a:r>
              <a:rPr lang="en-US" sz="1100" b="0" i="0" u="none" strike="noStrike">
                <a:solidFill>
                  <a:schemeClr val="dk1"/>
                </a:solidFill>
                <a:latin typeface="Helvetica Neue"/>
                <a:ea typeface="Helvetica Neue"/>
                <a:cs typeface="Helvetica Neue"/>
                <a:sym typeface="Helvetica Neue"/>
              </a:rPr>
              <a:t>Q C - </a:t>
            </a:r>
            <a:r>
              <a:rPr lang="en-US" sz="1100" b="0" i="0" u="none" strike="noStrike">
                <a:solidFill>
                  <a:srgbClr val="000000"/>
                </a:solidFill>
                <a:latin typeface="Helvetica Neue"/>
                <a:ea typeface="Helvetica Neue"/>
                <a:cs typeface="Helvetica Neue"/>
                <a:sym typeface="Helvetica Neue"/>
              </a:rPr>
              <a:t>Some other languages that have similar differentiation between the formal and informal word for ‘you’ are: Japanese, Catalan, Portuguese, Danish, Dutch, Bulgarian, Serbo-Croatian</a:t>
            </a:r>
            <a:endParaRPr/>
          </a:p>
          <a:p>
            <a:pPr marL="457200" marR="0" lvl="0" indent="-228600" algn="l" rtl="0">
              <a:lnSpc>
                <a:spcPct val="100000"/>
              </a:lnSpc>
              <a:spcBef>
                <a:spcPts val="0"/>
              </a:spcBef>
              <a:spcAft>
                <a:spcPts val="0"/>
              </a:spcAft>
              <a:buSzPts val="1400"/>
              <a:buNone/>
            </a:pPr>
            <a:endParaRPr/>
          </a:p>
        </p:txBody>
      </p:sp>
      <p:sp>
        <p:nvSpPr>
          <p:cNvPr id="213" name="Google Shape;213;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100" b="0" i="0" u="none" strike="noStrike">
                <a:solidFill>
                  <a:srgbClr val="000000"/>
                </a:solidFill>
                <a:latin typeface="Helvetica Neue"/>
                <a:ea typeface="Helvetica Neue"/>
                <a:cs typeface="Helvetica Neue"/>
                <a:sym typeface="Helvetica Neue"/>
              </a:rPr>
              <a:t>This activity aims to get students actively on their knowledge of informal and formal words or phrases and reflecting on how they know when it is appropriate to use each one. This knowledge is inherent in their native language but can also easily transfer over to any other language that they are learning. </a:t>
            </a:r>
            <a:endParaRPr sz="1100" b="0">
              <a:latin typeface="Helvetica Neue"/>
              <a:ea typeface="Helvetica Neue"/>
              <a:cs typeface="Helvetica Neue"/>
              <a:sym typeface="Helvetica Neue"/>
            </a:endParaRPr>
          </a:p>
          <a:p>
            <a:pPr marL="457200" lvl="0" indent="-228600" algn="l" rtl="0">
              <a:lnSpc>
                <a:spcPct val="100000"/>
              </a:lnSpc>
              <a:spcBef>
                <a:spcPts val="0"/>
              </a:spcBef>
              <a:spcAft>
                <a:spcPts val="0"/>
              </a:spcAft>
              <a:buSzPts val="1400"/>
              <a:buNone/>
            </a:pPr>
            <a:br>
              <a:rPr lang="en-US" sz="1100" b="0">
                <a:latin typeface="Helvetica Neue"/>
                <a:ea typeface="Helvetica Neue"/>
                <a:cs typeface="Helvetica Neue"/>
                <a:sym typeface="Helvetica Neue"/>
              </a:rPr>
            </a:br>
            <a:r>
              <a:rPr lang="en-US" sz="1100" b="0" i="0" u="none" strike="noStrike">
                <a:solidFill>
                  <a:srgbClr val="000000"/>
                </a:solidFill>
                <a:latin typeface="Helvetica Neue"/>
                <a:ea typeface="Helvetica Neue"/>
                <a:cs typeface="Helvetica Neue"/>
                <a:sym typeface="Helvetica Neue"/>
              </a:rPr>
              <a:t>If they know or are studying more than one language, please encourage them to make a list in other languages as well.</a:t>
            </a:r>
            <a:endParaRPr sz="1100" b="0">
              <a:latin typeface="Helvetica Neue"/>
              <a:ea typeface="Helvetica Neue"/>
              <a:cs typeface="Helvetica Neue"/>
              <a:sym typeface="Helvetica Neue"/>
            </a:endParaRPr>
          </a:p>
          <a:p>
            <a:pPr marL="457200" lvl="0" indent="-228600" algn="l" rtl="0">
              <a:lnSpc>
                <a:spcPct val="100000"/>
              </a:lnSpc>
              <a:spcBef>
                <a:spcPts val="0"/>
              </a:spcBef>
              <a:spcAft>
                <a:spcPts val="0"/>
              </a:spcAft>
              <a:buSzPts val="1400"/>
              <a:buNone/>
            </a:pPr>
            <a:br>
              <a:rPr lang="en-US" sz="1100" b="0">
                <a:latin typeface="Helvetica Neue"/>
                <a:ea typeface="Helvetica Neue"/>
                <a:cs typeface="Helvetica Neue"/>
                <a:sym typeface="Helvetica Neue"/>
              </a:rPr>
            </a:br>
            <a:r>
              <a:rPr lang="en-US" sz="1100" b="0" i="0" u="none" strike="noStrike">
                <a:solidFill>
                  <a:srgbClr val="000000"/>
                </a:solidFill>
                <a:latin typeface="Helvetica Neue"/>
                <a:ea typeface="Helvetica Neue"/>
                <a:cs typeface="Helvetica Neue"/>
                <a:sym typeface="Helvetica Neue"/>
              </a:rPr>
              <a:t>Your TY class is probably made up of students learning different languages in school or who speak other languages at home. You could group these together when doing this activity OR another option is to have one student in each group working on a different language e.g. Irish, German, Polish, etc.</a:t>
            </a:r>
            <a:endParaRPr sz="1100" b="0">
              <a:latin typeface="Helvetica Neue"/>
              <a:ea typeface="Helvetica Neue"/>
              <a:cs typeface="Helvetica Neue"/>
              <a:sym typeface="Helvetica Neue"/>
            </a:endParaRPr>
          </a:p>
          <a:p>
            <a:pPr marL="457200" marR="0" lvl="0" indent="-228600" algn="l" rtl="0">
              <a:lnSpc>
                <a:spcPct val="100000"/>
              </a:lnSpc>
              <a:spcBef>
                <a:spcPts val="0"/>
              </a:spcBef>
              <a:spcAft>
                <a:spcPts val="0"/>
              </a:spcAft>
              <a:buSzPts val="1400"/>
              <a:buNone/>
            </a:pPr>
            <a:br>
              <a:rPr lang="en-US" sz="1600"/>
            </a:br>
            <a:endParaRPr sz="1100">
              <a:latin typeface="Helvetica Neue"/>
              <a:ea typeface="Helvetica Neue"/>
              <a:cs typeface="Helvetica Neue"/>
              <a:sym typeface="Helvetica Neue"/>
            </a:endParaRPr>
          </a:p>
        </p:txBody>
      </p:sp>
      <p:sp>
        <p:nvSpPr>
          <p:cNvPr id="222" name="Google Shape;222;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100">
                <a:latin typeface="Helvetica Neue"/>
                <a:ea typeface="Helvetica Neue"/>
                <a:cs typeface="Helvetica Neue"/>
                <a:sym typeface="Helvetica Neue"/>
              </a:rPr>
              <a:t>Ask students to consider these questions individually before joining up with a partner or small group to discuss in more detail. </a:t>
            </a:r>
            <a:endParaRPr/>
          </a:p>
          <a:p>
            <a:pPr marL="457200" marR="0" lvl="0" indent="-228600" algn="l" rtl="0">
              <a:lnSpc>
                <a:spcPct val="100000"/>
              </a:lnSpc>
              <a:spcBef>
                <a:spcPts val="0"/>
              </a:spcBef>
              <a:spcAft>
                <a:spcPts val="0"/>
              </a:spcAft>
              <a:buSzPts val="1400"/>
              <a:buNone/>
            </a:pPr>
            <a:r>
              <a:rPr lang="en-US" sz="1100">
                <a:latin typeface="Helvetica Neue"/>
                <a:ea typeface="Helvetica Neue"/>
                <a:cs typeface="Helvetica Neue"/>
                <a:sym typeface="Helvetica Neue"/>
              </a:rPr>
              <a:t>Encourage discussion at a class level </a:t>
            </a:r>
            <a:endParaRPr/>
          </a:p>
          <a:p>
            <a:pPr marL="457200" marR="0" lvl="0" indent="-228600" algn="l" rtl="0">
              <a:lnSpc>
                <a:spcPct val="100000"/>
              </a:lnSpc>
              <a:spcBef>
                <a:spcPts val="0"/>
              </a:spcBef>
              <a:spcAft>
                <a:spcPts val="0"/>
              </a:spcAft>
              <a:buSzPts val="1400"/>
              <a:buNone/>
            </a:pPr>
            <a:endParaRPr sz="1100">
              <a:latin typeface="Helvetica Neue"/>
              <a:ea typeface="Helvetica Neue"/>
              <a:cs typeface="Helvetica Neue"/>
              <a:sym typeface="Helvetica Neue"/>
            </a:endParaRPr>
          </a:p>
          <a:p>
            <a:pPr marL="457200" marR="0" lvl="0" indent="-228600" algn="l" rtl="0">
              <a:lnSpc>
                <a:spcPct val="100000"/>
              </a:lnSpc>
              <a:spcBef>
                <a:spcPts val="0"/>
              </a:spcBef>
              <a:spcAft>
                <a:spcPts val="0"/>
              </a:spcAft>
              <a:buSzPts val="1400"/>
              <a:buNone/>
            </a:pPr>
            <a:r>
              <a:rPr lang="en-US" sz="1100">
                <a:latin typeface="Helvetica Neue"/>
                <a:ea typeface="Helvetica Neue"/>
                <a:cs typeface="Helvetica Neue"/>
                <a:sym typeface="Helvetica Neue"/>
              </a:rPr>
              <a:t>Encourage discussion within the class</a:t>
            </a:r>
            <a:endParaRPr sz="1100">
              <a:latin typeface="Helvetica Neue"/>
              <a:ea typeface="Helvetica Neue"/>
              <a:cs typeface="Helvetica Neue"/>
              <a:sym typeface="Helvetica Neue"/>
            </a:endParaRPr>
          </a:p>
          <a:p>
            <a:pPr marL="457200" marR="0" lvl="0" indent="-228600" algn="l" rtl="0">
              <a:lnSpc>
                <a:spcPct val="100000"/>
              </a:lnSpc>
              <a:spcBef>
                <a:spcPts val="0"/>
              </a:spcBef>
              <a:spcAft>
                <a:spcPts val="0"/>
              </a:spcAft>
              <a:buSzPts val="1400"/>
              <a:buNone/>
            </a:pPr>
            <a:endParaRPr/>
          </a:p>
        </p:txBody>
      </p:sp>
      <p:sp>
        <p:nvSpPr>
          <p:cNvPr id="236" name="Google Shape;236;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100">
                <a:latin typeface="Helvetica Neue"/>
                <a:ea typeface="Helvetica Neue"/>
                <a:cs typeface="Helvetica Neue"/>
                <a:sym typeface="Helvetica Neue"/>
              </a:rPr>
              <a:t>Ask students to consider these questions individually before joining up with a partner or small group to discuss in more detail. </a:t>
            </a:r>
            <a:endParaRPr/>
          </a:p>
          <a:p>
            <a:pPr marL="457200" marR="0" lvl="0" indent="-228600" algn="l" rtl="0">
              <a:lnSpc>
                <a:spcPct val="100000"/>
              </a:lnSpc>
              <a:spcBef>
                <a:spcPts val="0"/>
              </a:spcBef>
              <a:spcAft>
                <a:spcPts val="0"/>
              </a:spcAft>
              <a:buSzPts val="1400"/>
              <a:buNone/>
            </a:pPr>
            <a:r>
              <a:rPr lang="en-US" sz="1100">
                <a:latin typeface="Helvetica Neue"/>
                <a:ea typeface="Helvetica Neue"/>
                <a:cs typeface="Helvetica Neue"/>
                <a:sym typeface="Helvetica Neue"/>
              </a:rPr>
              <a:t>Encourage discussion at a class level </a:t>
            </a:r>
            <a:endParaRPr/>
          </a:p>
          <a:p>
            <a:pPr marL="457200" marR="0" lvl="0" indent="-228600" algn="l" rtl="0">
              <a:lnSpc>
                <a:spcPct val="100000"/>
              </a:lnSpc>
              <a:spcBef>
                <a:spcPts val="0"/>
              </a:spcBef>
              <a:spcAft>
                <a:spcPts val="0"/>
              </a:spcAft>
              <a:buSzPts val="1400"/>
              <a:buNone/>
            </a:pPr>
            <a:endParaRPr sz="1100">
              <a:latin typeface="Helvetica Neue"/>
              <a:ea typeface="Helvetica Neue"/>
              <a:cs typeface="Helvetica Neue"/>
              <a:sym typeface="Helvetica Neue"/>
            </a:endParaRPr>
          </a:p>
          <a:p>
            <a:pPr marL="457200" marR="0" lvl="0" indent="-228600" algn="l" rtl="0">
              <a:lnSpc>
                <a:spcPct val="100000"/>
              </a:lnSpc>
              <a:spcBef>
                <a:spcPts val="0"/>
              </a:spcBef>
              <a:spcAft>
                <a:spcPts val="0"/>
              </a:spcAft>
              <a:buSzPts val="1400"/>
              <a:buNone/>
            </a:pPr>
            <a:r>
              <a:rPr lang="en-US" sz="1100">
                <a:latin typeface="Helvetica Neue"/>
                <a:ea typeface="Helvetica Neue"/>
                <a:cs typeface="Helvetica Neue"/>
                <a:sym typeface="Helvetica Neue"/>
              </a:rPr>
              <a:t>Encourage discussion within the class</a:t>
            </a:r>
            <a:endParaRPr sz="1100">
              <a:latin typeface="Helvetica Neue"/>
              <a:ea typeface="Helvetica Neue"/>
              <a:cs typeface="Helvetica Neue"/>
              <a:sym typeface="Helvetica Neue"/>
            </a:endParaRPr>
          </a:p>
          <a:p>
            <a:pPr marL="457200" marR="0" lvl="0" indent="-228600" algn="l" rtl="0">
              <a:lnSpc>
                <a:spcPct val="100000"/>
              </a:lnSpc>
              <a:spcBef>
                <a:spcPts val="0"/>
              </a:spcBef>
              <a:spcAft>
                <a:spcPts val="0"/>
              </a:spcAft>
              <a:buSzPts val="1400"/>
              <a:buNone/>
            </a:pPr>
            <a:endParaRPr/>
          </a:p>
        </p:txBody>
      </p:sp>
      <p:sp>
        <p:nvSpPr>
          <p:cNvPr id="245" name="Google Shape;245;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latin typeface="Helvetica Neue"/>
                <a:ea typeface="Helvetica Neue"/>
                <a:cs typeface="Helvetica Neue"/>
                <a:sym typeface="Helvetica Neue"/>
              </a:rPr>
              <a:t>Obviously individuals might pronounce this differently to what is on the map, but this is a good idea of how the pronunciation varies by region.</a:t>
            </a:r>
            <a:endParaRPr/>
          </a:p>
          <a:p>
            <a:pPr marL="457200" marR="0" lvl="0" indent="-228600" algn="l" rtl="0">
              <a:lnSpc>
                <a:spcPct val="100000"/>
              </a:lnSpc>
              <a:spcBef>
                <a:spcPts val="0"/>
              </a:spcBef>
              <a:spcAft>
                <a:spcPts val="0"/>
              </a:spcAft>
              <a:buSzPts val="1400"/>
              <a:buNone/>
            </a:pPr>
            <a:r>
              <a:rPr lang="en-US">
                <a:latin typeface="Helvetica Neue"/>
                <a:ea typeface="Helvetica Neue"/>
                <a:cs typeface="Helvetica Neue"/>
                <a:sym typeface="Helvetica Neue"/>
              </a:rPr>
              <a:t>However, influence by another person, tv or social media etc. might alter how a word is pronounced, even though other people around pronounce it a different way. </a:t>
            </a:r>
            <a:endParaRPr>
              <a:latin typeface="Helvetica Neue"/>
              <a:ea typeface="Helvetica Neue"/>
              <a:cs typeface="Helvetica Neue"/>
              <a:sym typeface="Helvetica Neue"/>
            </a:endParaRPr>
          </a:p>
          <a:p>
            <a:pPr marL="457200" marR="0" lvl="0" indent="-228600" algn="l" rtl="0">
              <a:lnSpc>
                <a:spcPct val="100000"/>
              </a:lnSpc>
              <a:spcBef>
                <a:spcPts val="0"/>
              </a:spcBef>
              <a:spcAft>
                <a:spcPts val="0"/>
              </a:spcAft>
              <a:buSzPts val="1400"/>
              <a:buNone/>
            </a:pPr>
            <a:endParaRPr/>
          </a:p>
        </p:txBody>
      </p:sp>
      <p:sp>
        <p:nvSpPr>
          <p:cNvPr id="254" name="Google Shape;254;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 name="Google Shape;6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Helvetica Neue"/>
              <a:buNone/>
            </a:pPr>
            <a:r>
              <a:rPr lang="en-US" sz="1100">
                <a:latin typeface="Helvetica Neue"/>
                <a:ea typeface="Helvetica Neue"/>
                <a:cs typeface="Helvetica Neue"/>
                <a:sym typeface="Helvetica Neue"/>
              </a:rPr>
              <a:t>There are a range of accents used – you can pick a selection from these for your students. Some are clearer than others so perhaps listen to them first and choose which suit your class best. </a:t>
            </a:r>
            <a:endParaRPr/>
          </a:p>
          <a:p>
            <a:pPr marL="0" marR="0" lvl="0" indent="0" algn="l" rtl="0">
              <a:lnSpc>
                <a:spcPct val="100000"/>
              </a:lnSpc>
              <a:spcBef>
                <a:spcPts val="0"/>
              </a:spcBef>
              <a:spcAft>
                <a:spcPts val="0"/>
              </a:spcAft>
              <a:buClr>
                <a:schemeClr val="dk1"/>
              </a:buClr>
              <a:buSzPts val="1100"/>
              <a:buFont typeface="Calibri"/>
              <a:buNone/>
            </a:pPr>
            <a:endParaRPr sz="1100">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Helvetica Neue"/>
              <a:buNone/>
            </a:pPr>
            <a:r>
              <a:rPr lang="en-US" sz="1100">
                <a:latin typeface="Helvetica Neue"/>
                <a:ea typeface="Helvetica Neue"/>
                <a:cs typeface="Helvetica Neue"/>
                <a:sym typeface="Helvetica Neue"/>
              </a:rPr>
              <a:t>NB - It’s important that you </a:t>
            </a:r>
            <a:r>
              <a:rPr lang="en-US" sz="1100" b="1">
                <a:latin typeface="Helvetica Neue"/>
                <a:ea typeface="Helvetica Neue"/>
                <a:cs typeface="Helvetica Neue"/>
                <a:sym typeface="Helvetica Neue"/>
              </a:rPr>
              <a:t>skip the first part of the audio </a:t>
            </a:r>
            <a:r>
              <a:rPr lang="en-US" sz="1100">
                <a:latin typeface="Helvetica Neue"/>
                <a:ea typeface="Helvetica Neue"/>
                <a:cs typeface="Helvetica Neue"/>
                <a:sym typeface="Helvetica Neue"/>
              </a:rPr>
              <a:t>where the author of the website introduces each recording and mentions where the accent is from. Therefore, skip to another part of the recording. You do not need to play the full audio. </a:t>
            </a:r>
            <a:endParaRPr/>
          </a:p>
          <a:p>
            <a:pPr marL="457200" marR="0" lvl="0" indent="-228600" algn="l" rtl="0">
              <a:lnSpc>
                <a:spcPct val="100000"/>
              </a:lnSpc>
              <a:spcBef>
                <a:spcPts val="0"/>
              </a:spcBef>
              <a:spcAft>
                <a:spcPts val="0"/>
              </a:spcAft>
              <a:buSzPts val="1400"/>
              <a:buNone/>
            </a:pPr>
            <a:endParaRPr sz="1100">
              <a:latin typeface="Helvetica Neue"/>
              <a:ea typeface="Helvetica Neue"/>
              <a:cs typeface="Helvetica Neue"/>
              <a:sym typeface="Helvetica Neue"/>
            </a:endParaRPr>
          </a:p>
          <a:p>
            <a:pPr marL="457200" marR="0" lvl="0" indent="-228600" algn="l" rtl="0">
              <a:lnSpc>
                <a:spcPct val="100000"/>
              </a:lnSpc>
              <a:spcBef>
                <a:spcPts val="0"/>
              </a:spcBef>
              <a:spcAft>
                <a:spcPts val="0"/>
              </a:spcAft>
              <a:buSzPts val="1400"/>
              <a:buNone/>
            </a:pPr>
            <a:r>
              <a:rPr lang="en-US" sz="1100">
                <a:latin typeface="Helvetica Neue"/>
                <a:ea typeface="Helvetica Neue"/>
                <a:cs typeface="Helvetica Neue"/>
                <a:sym typeface="Helvetica Neue"/>
              </a:rPr>
              <a:t>1. Australia male</a:t>
            </a:r>
            <a:endParaRPr/>
          </a:p>
          <a:p>
            <a:pPr marL="457200" marR="0" lvl="0" indent="-228600" algn="l" rtl="0">
              <a:lnSpc>
                <a:spcPct val="100000"/>
              </a:lnSpc>
              <a:spcBef>
                <a:spcPts val="0"/>
              </a:spcBef>
              <a:spcAft>
                <a:spcPts val="0"/>
              </a:spcAft>
              <a:buSzPts val="1400"/>
              <a:buNone/>
            </a:pPr>
            <a:r>
              <a:rPr lang="en-US" sz="1100">
                <a:latin typeface="Helvetica Neue"/>
                <a:ea typeface="Helvetica Neue"/>
                <a:cs typeface="Helvetica Neue"/>
                <a:sym typeface="Helvetica Neue"/>
              </a:rPr>
              <a:t>2. India male</a:t>
            </a:r>
            <a:endParaRPr/>
          </a:p>
          <a:p>
            <a:pPr marL="457200" marR="0" lvl="0" indent="-228600" algn="l" rtl="0">
              <a:lnSpc>
                <a:spcPct val="100000"/>
              </a:lnSpc>
              <a:spcBef>
                <a:spcPts val="0"/>
              </a:spcBef>
              <a:spcAft>
                <a:spcPts val="0"/>
              </a:spcAft>
              <a:buSzPts val="1400"/>
              <a:buNone/>
            </a:pPr>
            <a:r>
              <a:rPr lang="en-US" sz="1100">
                <a:latin typeface="Helvetica Neue"/>
                <a:ea typeface="Helvetica Neue"/>
                <a:cs typeface="Helvetica Neue"/>
                <a:sym typeface="Helvetica Neue"/>
              </a:rPr>
              <a:t>3 Kentucky USA female</a:t>
            </a:r>
            <a:endParaRPr/>
          </a:p>
          <a:p>
            <a:pPr marL="457200" marR="0" lvl="0" indent="-228600" algn="l" rtl="0">
              <a:lnSpc>
                <a:spcPct val="100000"/>
              </a:lnSpc>
              <a:spcBef>
                <a:spcPts val="0"/>
              </a:spcBef>
              <a:spcAft>
                <a:spcPts val="0"/>
              </a:spcAft>
              <a:buSzPts val="1400"/>
              <a:buNone/>
            </a:pPr>
            <a:r>
              <a:rPr lang="en-US" sz="1100">
                <a:latin typeface="Helvetica Neue"/>
                <a:ea typeface="Helvetica Neue"/>
                <a:cs typeface="Helvetica Neue"/>
                <a:sym typeface="Helvetica Neue"/>
              </a:rPr>
              <a:t>4 London female</a:t>
            </a:r>
            <a:endParaRPr/>
          </a:p>
          <a:p>
            <a:pPr marL="457200" marR="0" lvl="0" indent="-228600" algn="l" rtl="0">
              <a:lnSpc>
                <a:spcPct val="100000"/>
              </a:lnSpc>
              <a:spcBef>
                <a:spcPts val="0"/>
              </a:spcBef>
              <a:spcAft>
                <a:spcPts val="0"/>
              </a:spcAft>
              <a:buSzPts val="1400"/>
              <a:buNone/>
            </a:pPr>
            <a:r>
              <a:rPr lang="en-US" sz="1100">
                <a:latin typeface="Helvetica Neue"/>
                <a:ea typeface="Helvetica Neue"/>
                <a:cs typeface="Helvetica Neue"/>
                <a:sym typeface="Helvetica Neue"/>
              </a:rPr>
              <a:t>5. Barbadian female</a:t>
            </a:r>
            <a:endParaRPr/>
          </a:p>
          <a:p>
            <a:pPr marL="457200" marR="0" lvl="0" indent="-228600" algn="l" rtl="0">
              <a:lnSpc>
                <a:spcPct val="100000"/>
              </a:lnSpc>
              <a:spcBef>
                <a:spcPts val="0"/>
              </a:spcBef>
              <a:spcAft>
                <a:spcPts val="0"/>
              </a:spcAft>
              <a:buSzPts val="1400"/>
              <a:buNone/>
            </a:pPr>
            <a:r>
              <a:rPr lang="en-US" sz="1100">
                <a:latin typeface="Helvetica Neue"/>
                <a:ea typeface="Helvetica Neue"/>
                <a:cs typeface="Helvetica Neue"/>
                <a:sym typeface="Helvetica Neue"/>
              </a:rPr>
              <a:t>6.French male</a:t>
            </a:r>
            <a:endParaRPr/>
          </a:p>
          <a:p>
            <a:pPr marL="457200" marR="0" lvl="0" indent="-228600" algn="l" rtl="0">
              <a:lnSpc>
                <a:spcPct val="100000"/>
              </a:lnSpc>
              <a:spcBef>
                <a:spcPts val="0"/>
              </a:spcBef>
              <a:spcAft>
                <a:spcPts val="0"/>
              </a:spcAft>
              <a:buSzPts val="1400"/>
              <a:buNone/>
            </a:pPr>
            <a:r>
              <a:rPr lang="en-US" sz="1100">
                <a:latin typeface="Helvetica Neue"/>
                <a:ea typeface="Helvetica Neue"/>
                <a:cs typeface="Helvetica Neue"/>
                <a:sym typeface="Helvetica Neue"/>
              </a:rPr>
              <a:t>7.American female (Maine)</a:t>
            </a:r>
            <a:endParaRPr/>
          </a:p>
          <a:p>
            <a:pPr marL="457200" marR="0" lvl="0" indent="-228600" algn="l" rtl="0">
              <a:lnSpc>
                <a:spcPct val="100000"/>
              </a:lnSpc>
              <a:spcBef>
                <a:spcPts val="0"/>
              </a:spcBef>
              <a:spcAft>
                <a:spcPts val="0"/>
              </a:spcAft>
              <a:buSzPts val="1400"/>
              <a:buNone/>
            </a:pPr>
            <a:r>
              <a:rPr lang="en-US" sz="1100">
                <a:latin typeface="Helvetica Neue"/>
                <a:ea typeface="Helvetica Neue"/>
                <a:cs typeface="Helvetica Neue"/>
                <a:sym typeface="Helvetica Neue"/>
              </a:rPr>
              <a:t>8. Canadian male (Newfoundland)</a:t>
            </a:r>
            <a:endParaRPr/>
          </a:p>
          <a:p>
            <a:pPr marL="457200" marR="0" lvl="0" indent="-228600" algn="l" rtl="0">
              <a:lnSpc>
                <a:spcPct val="100000"/>
              </a:lnSpc>
              <a:spcBef>
                <a:spcPts val="0"/>
              </a:spcBef>
              <a:spcAft>
                <a:spcPts val="0"/>
              </a:spcAft>
              <a:buSzPts val="1400"/>
              <a:buNone/>
            </a:pPr>
            <a:r>
              <a:rPr lang="en-US" sz="1100">
                <a:latin typeface="Helvetica Neue"/>
                <a:ea typeface="Helvetica Neue"/>
                <a:cs typeface="Helvetica Neue"/>
                <a:sym typeface="Helvetica Neue"/>
              </a:rPr>
              <a:t>9. Austrian male</a:t>
            </a:r>
            <a:endParaRPr/>
          </a:p>
          <a:p>
            <a:pPr marL="457200" marR="0" lvl="0" indent="-228600" algn="l" rtl="0">
              <a:lnSpc>
                <a:spcPct val="100000"/>
              </a:lnSpc>
              <a:spcBef>
                <a:spcPts val="0"/>
              </a:spcBef>
              <a:spcAft>
                <a:spcPts val="0"/>
              </a:spcAft>
              <a:buSzPts val="1400"/>
              <a:buNone/>
            </a:pPr>
            <a:r>
              <a:rPr lang="en-US" sz="1100">
                <a:latin typeface="Helvetica Neue"/>
                <a:ea typeface="Helvetica Neue"/>
                <a:cs typeface="Helvetica Neue"/>
                <a:sym typeface="Helvetica Neue"/>
              </a:rPr>
              <a:t>10. South African male</a:t>
            </a:r>
            <a:endParaRPr/>
          </a:p>
          <a:p>
            <a:pPr marL="457200" marR="0" lvl="0" indent="-228600" algn="l" rtl="0">
              <a:lnSpc>
                <a:spcPct val="100000"/>
              </a:lnSpc>
              <a:spcBef>
                <a:spcPts val="0"/>
              </a:spcBef>
              <a:spcAft>
                <a:spcPts val="0"/>
              </a:spcAft>
              <a:buSzPts val="1400"/>
              <a:buNone/>
            </a:pPr>
            <a:r>
              <a:rPr lang="en-US" sz="1100">
                <a:latin typeface="Helvetica Neue"/>
                <a:ea typeface="Helvetica Neue"/>
                <a:cs typeface="Helvetica Neue"/>
                <a:sym typeface="Helvetica Neue"/>
              </a:rPr>
              <a:t>11. Chinese female (Hunan)</a:t>
            </a:r>
            <a:endParaRPr/>
          </a:p>
          <a:p>
            <a:pPr marL="457200" marR="0" lvl="0" indent="-228600" algn="l" rtl="0">
              <a:lnSpc>
                <a:spcPct val="100000"/>
              </a:lnSpc>
              <a:spcBef>
                <a:spcPts val="0"/>
              </a:spcBef>
              <a:spcAft>
                <a:spcPts val="0"/>
              </a:spcAft>
              <a:buSzPts val="1400"/>
              <a:buNone/>
            </a:pPr>
            <a:r>
              <a:rPr lang="en-US" sz="1100">
                <a:latin typeface="Helvetica Neue"/>
                <a:ea typeface="Helvetica Neue"/>
                <a:cs typeface="Helvetica Neue"/>
                <a:sym typeface="Helvetica Neue"/>
              </a:rPr>
              <a:t>12 Northern Ireland female</a:t>
            </a:r>
            <a:endParaRPr/>
          </a:p>
          <a:p>
            <a:pPr marL="457200" marR="0" lvl="0" indent="-228600" algn="l" rtl="0">
              <a:lnSpc>
                <a:spcPct val="100000"/>
              </a:lnSpc>
              <a:spcBef>
                <a:spcPts val="0"/>
              </a:spcBef>
              <a:spcAft>
                <a:spcPts val="0"/>
              </a:spcAft>
              <a:buSzPts val="1400"/>
              <a:buNone/>
            </a:pPr>
            <a:r>
              <a:rPr lang="en-US" sz="1100">
                <a:latin typeface="Helvetica Neue"/>
                <a:ea typeface="Helvetica Neue"/>
                <a:cs typeface="Helvetica Neue"/>
                <a:sym typeface="Helvetica Neue"/>
              </a:rPr>
              <a:t>14 Scotland female</a:t>
            </a:r>
            <a:endParaRPr/>
          </a:p>
          <a:p>
            <a:pPr marL="457200" marR="0" lvl="0" indent="-228600" algn="l" rtl="0">
              <a:lnSpc>
                <a:spcPct val="100000"/>
              </a:lnSpc>
              <a:spcBef>
                <a:spcPts val="0"/>
              </a:spcBef>
              <a:spcAft>
                <a:spcPts val="0"/>
              </a:spcAft>
              <a:buSzPts val="1400"/>
              <a:buNone/>
            </a:pPr>
            <a:r>
              <a:rPr lang="en-US" sz="1100">
                <a:latin typeface="Helvetica Neue"/>
                <a:ea typeface="Helvetica Neue"/>
                <a:cs typeface="Helvetica Neue"/>
                <a:sym typeface="Helvetica Neue"/>
              </a:rPr>
              <a:t>18 Liverpool female</a:t>
            </a:r>
            <a:endParaRPr/>
          </a:p>
          <a:p>
            <a:pPr marL="457200" marR="0" lvl="0" indent="-228600" algn="l" rtl="0">
              <a:lnSpc>
                <a:spcPct val="100000"/>
              </a:lnSpc>
              <a:spcBef>
                <a:spcPts val="0"/>
              </a:spcBef>
              <a:spcAft>
                <a:spcPts val="0"/>
              </a:spcAft>
              <a:buSzPts val="1400"/>
              <a:buNone/>
            </a:pPr>
            <a:endParaRPr sz="1100">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Helvetica Neue"/>
              <a:buNone/>
            </a:pPr>
            <a:r>
              <a:rPr lang="en-US" sz="1100" u="sng">
                <a:solidFill>
                  <a:schemeClr val="hlink"/>
                </a:solidFill>
                <a:latin typeface="Helvetica Neue"/>
                <a:ea typeface="Helvetica Neue"/>
                <a:cs typeface="Helvetica Neue"/>
                <a:sym typeface="Helvetica Neue"/>
                <a:hlinkClick r:id="rId3"/>
              </a:rPr>
              <a:t>Test your Ear Dialectsarchive.com</a:t>
            </a:r>
            <a:r>
              <a:rPr lang="en-US" sz="1100">
                <a:latin typeface="Helvetica Neue"/>
                <a:ea typeface="Helvetica Neue"/>
                <a:cs typeface="Helvetica Neue"/>
                <a:sym typeface="Helvetica Neue"/>
              </a:rPr>
              <a:t> https://www.dialectsarchive.com/test-your-ear)</a:t>
            </a:r>
            <a:endParaRPr/>
          </a:p>
          <a:p>
            <a:pPr marL="457200" marR="0" lvl="0" indent="-228600" algn="l" rtl="0">
              <a:lnSpc>
                <a:spcPct val="100000"/>
              </a:lnSpc>
              <a:spcBef>
                <a:spcPts val="0"/>
              </a:spcBef>
              <a:spcAft>
                <a:spcPts val="0"/>
              </a:spcAft>
              <a:buSzPts val="1400"/>
              <a:buNone/>
            </a:pPr>
            <a:endParaRPr/>
          </a:p>
        </p:txBody>
      </p:sp>
      <p:sp>
        <p:nvSpPr>
          <p:cNvPr id="261" name="Google Shape;261;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1200"/>
              </a:spcBef>
              <a:spcAft>
                <a:spcPts val="0"/>
              </a:spcAft>
              <a:buNone/>
            </a:pPr>
            <a:r>
              <a:rPr lang="en-US" sz="1100">
                <a:latin typeface="Helvetica Neue"/>
                <a:ea typeface="Helvetica Neue"/>
                <a:cs typeface="Helvetica Neue"/>
                <a:sym typeface="Helvetica Neue"/>
              </a:rPr>
              <a:t>Note that these words can be formal or informal and/or slang.</a:t>
            </a:r>
            <a:endParaRPr sz="1100"/>
          </a:p>
        </p:txBody>
      </p:sp>
      <p:sp>
        <p:nvSpPr>
          <p:cNvPr id="268" name="Google Shape;268;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100">
                <a:latin typeface="Helvetica Neue"/>
                <a:ea typeface="Helvetica Neue"/>
                <a:cs typeface="Helvetica Neue"/>
                <a:sym typeface="Helvetica Neue"/>
              </a:rPr>
              <a:t>Encourage students to give their own words for these examples. Create a new list on the board with these.</a:t>
            </a:r>
            <a:endParaRPr sz="1100">
              <a:latin typeface="Helvetica Neue"/>
              <a:ea typeface="Helvetica Neue"/>
              <a:cs typeface="Helvetica Neue"/>
              <a:sym typeface="Helvetica Neue"/>
            </a:endParaRPr>
          </a:p>
          <a:p>
            <a:pPr marL="457200" marR="0" lvl="0" indent="-228600" algn="l" rtl="0">
              <a:lnSpc>
                <a:spcPct val="100000"/>
              </a:lnSpc>
              <a:spcBef>
                <a:spcPts val="0"/>
              </a:spcBef>
              <a:spcAft>
                <a:spcPts val="0"/>
              </a:spcAft>
              <a:buSzPts val="1400"/>
              <a:buNone/>
            </a:pPr>
            <a:endParaRPr/>
          </a:p>
        </p:txBody>
      </p:sp>
      <p:sp>
        <p:nvSpPr>
          <p:cNvPr id="277" name="Google Shape;277;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100">
                <a:latin typeface="Helvetica Neue"/>
                <a:ea typeface="Helvetica Neue"/>
                <a:cs typeface="Helvetica Neue"/>
                <a:sym typeface="Helvetica Neue"/>
              </a:rPr>
              <a:t>This quiz can be taken in class if you have lots of time or as homework and discussed at a later time.</a:t>
            </a:r>
            <a:endParaRPr/>
          </a:p>
          <a:p>
            <a:pPr marL="457200" marR="0" lvl="0" indent="-228600" algn="l" rtl="0">
              <a:lnSpc>
                <a:spcPct val="100000"/>
              </a:lnSpc>
              <a:spcBef>
                <a:spcPts val="0"/>
              </a:spcBef>
              <a:spcAft>
                <a:spcPts val="0"/>
              </a:spcAft>
              <a:buSzPts val="1400"/>
              <a:buNone/>
            </a:pPr>
            <a:endParaRPr sz="1100">
              <a:latin typeface="Helvetica Neue"/>
              <a:ea typeface="Helvetica Neue"/>
              <a:cs typeface="Helvetica Neue"/>
              <a:sym typeface="Helvetica Neue"/>
            </a:endParaRPr>
          </a:p>
          <a:p>
            <a:pPr marL="457200" marR="0" lvl="0" indent="-228600" algn="l" rtl="0">
              <a:lnSpc>
                <a:spcPct val="100000"/>
              </a:lnSpc>
              <a:spcBef>
                <a:spcPts val="0"/>
              </a:spcBef>
              <a:spcAft>
                <a:spcPts val="0"/>
              </a:spcAft>
              <a:buSzPts val="1400"/>
              <a:buNone/>
            </a:pPr>
            <a:r>
              <a:rPr lang="en-US" sz="1100">
                <a:latin typeface="Helvetica Neue"/>
                <a:ea typeface="Helvetica Neue"/>
                <a:cs typeface="Helvetica Neue"/>
                <a:sym typeface="Helvetica Neue"/>
              </a:rPr>
              <a:t>If you don’t want to do this activity, you can just move on to the next section on the languages in Ireland</a:t>
            </a:r>
            <a:endParaRPr/>
          </a:p>
          <a:p>
            <a:pPr marL="457200" marR="0" lvl="0" indent="-228600" algn="l" rtl="0">
              <a:lnSpc>
                <a:spcPct val="100000"/>
              </a:lnSpc>
              <a:spcBef>
                <a:spcPts val="0"/>
              </a:spcBef>
              <a:spcAft>
                <a:spcPts val="0"/>
              </a:spcAft>
              <a:buSzPts val="1400"/>
              <a:buNone/>
            </a:pPr>
            <a:endParaRPr/>
          </a:p>
        </p:txBody>
      </p:sp>
      <p:sp>
        <p:nvSpPr>
          <p:cNvPr id="285" name="Google Shape;285;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Helvetica Neue"/>
              <a:buNone/>
            </a:pPr>
            <a:r>
              <a:rPr lang="en-US" sz="1100">
                <a:latin typeface="Helvetica Neue"/>
                <a:ea typeface="Helvetica Neue"/>
                <a:cs typeface="Helvetica Neue"/>
                <a:sym typeface="Helvetica Neue"/>
              </a:rPr>
              <a:t>Discussion on the official languages of Ireland, Irish and English. </a:t>
            </a:r>
            <a:endParaRPr/>
          </a:p>
          <a:p>
            <a:pPr marL="0" marR="0" lvl="0" indent="0" algn="l" rtl="0">
              <a:lnSpc>
                <a:spcPct val="100000"/>
              </a:lnSpc>
              <a:spcBef>
                <a:spcPts val="0"/>
              </a:spcBef>
              <a:spcAft>
                <a:spcPts val="0"/>
              </a:spcAft>
              <a:buClr>
                <a:schemeClr val="dk1"/>
              </a:buClr>
              <a:buSzPts val="1100"/>
              <a:buFont typeface="Helvetica Neue"/>
              <a:buNone/>
            </a:pPr>
            <a:r>
              <a:rPr lang="en-US" sz="1100">
                <a:latin typeface="Helvetica Neue"/>
                <a:ea typeface="Helvetica Neue"/>
                <a:cs typeface="Helvetica Neue"/>
                <a:sym typeface="Helvetica Neue"/>
              </a:rPr>
              <a:t>Answers on Click.</a:t>
            </a:r>
            <a:endParaRPr/>
          </a:p>
          <a:p>
            <a:pPr marL="0" marR="0" lvl="0" indent="0" algn="l" rtl="0">
              <a:lnSpc>
                <a:spcPct val="100000"/>
              </a:lnSpc>
              <a:spcBef>
                <a:spcPts val="0"/>
              </a:spcBef>
              <a:spcAft>
                <a:spcPts val="0"/>
              </a:spcAft>
              <a:buClr>
                <a:schemeClr val="dk1"/>
              </a:buClr>
              <a:buSzPts val="1100"/>
              <a:buFont typeface="Helvetica Neue"/>
              <a:buNone/>
            </a:pPr>
            <a:r>
              <a:rPr lang="en-US" sz="1100">
                <a:latin typeface="Helvetica Neue"/>
                <a:ea typeface="Helvetica Neue"/>
                <a:cs typeface="Helvetica Neue"/>
                <a:sym typeface="Helvetica Neue"/>
              </a:rPr>
              <a:t>Links to the historical linguistics module</a:t>
            </a:r>
            <a:endParaRPr/>
          </a:p>
          <a:p>
            <a:pPr marL="0" marR="0" lvl="0" indent="0" algn="l" rtl="0">
              <a:lnSpc>
                <a:spcPct val="100000"/>
              </a:lnSpc>
              <a:spcBef>
                <a:spcPts val="0"/>
              </a:spcBef>
              <a:spcAft>
                <a:spcPts val="0"/>
              </a:spcAft>
              <a:buClr>
                <a:schemeClr val="dk1"/>
              </a:buClr>
              <a:buSzPts val="1100"/>
              <a:buFont typeface="Calibri"/>
              <a:buNone/>
            </a:pPr>
            <a:endParaRPr sz="1100">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Helvetica Neue"/>
              <a:buNone/>
            </a:pPr>
            <a:r>
              <a:rPr lang="en-US" sz="1100">
                <a:latin typeface="Helvetica Neue"/>
                <a:ea typeface="Helvetica Neue"/>
                <a:cs typeface="Helvetica Neue"/>
                <a:sym typeface="Helvetica Neue"/>
              </a:rPr>
              <a:t>https://www.britannica.com/topic/Celtic-languages</a:t>
            </a:r>
            <a:endParaRPr/>
          </a:p>
          <a:p>
            <a:pPr marL="0" marR="0" lvl="0" indent="0" algn="l" rtl="0">
              <a:lnSpc>
                <a:spcPct val="100000"/>
              </a:lnSpc>
              <a:spcBef>
                <a:spcPts val="0"/>
              </a:spcBef>
              <a:spcAft>
                <a:spcPts val="0"/>
              </a:spcAft>
              <a:buClr>
                <a:schemeClr val="dk1"/>
              </a:buClr>
              <a:buSzPts val="1100"/>
              <a:buFont typeface="Calibri"/>
              <a:buNone/>
            </a:pPr>
            <a:endParaRPr sz="1100">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Calibri"/>
              <a:buNone/>
            </a:pPr>
            <a:endParaRPr sz="1100">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Helvetica Neue"/>
              <a:buNone/>
            </a:pPr>
            <a:r>
              <a:rPr lang="en-US" sz="1100">
                <a:latin typeface="Helvetica Neue"/>
                <a:ea typeface="Helvetica Neue"/>
                <a:cs typeface="Helvetica Neue"/>
                <a:sym typeface="Helvetica Neue"/>
              </a:rPr>
              <a:t>Q. 2 </a:t>
            </a:r>
            <a:r>
              <a:rPr lang="en-US" sz="1100" b="0">
                <a:latin typeface="Helvetica Neue"/>
                <a:ea typeface="Helvetica Neue"/>
                <a:cs typeface="Helvetica Neue"/>
                <a:sym typeface="Helvetica Neue"/>
              </a:rPr>
              <a:t>Manx </a:t>
            </a:r>
            <a:r>
              <a:rPr lang="en-US" sz="1100">
                <a:latin typeface="Helvetica Neue"/>
                <a:ea typeface="Helvetica Neue"/>
                <a:cs typeface="Helvetica Neue"/>
                <a:sym typeface="Helvetica Neue"/>
              </a:rPr>
              <a:t>- </a:t>
            </a:r>
            <a:r>
              <a:rPr lang="en-US" sz="1100" b="0" i="0">
                <a:solidFill>
                  <a:srgbClr val="202124"/>
                </a:solidFill>
                <a:latin typeface="Helvetica Neue"/>
                <a:ea typeface="Helvetica Neue"/>
                <a:cs typeface="Helvetica Neue"/>
                <a:sym typeface="Helvetica Neue"/>
              </a:rPr>
              <a:t>By the early 1960s there were perhaps as few as 200 who were conversant in the tongue. The last native speaker, Ned Maddrell, died in 1974. The decline was so </a:t>
            </a:r>
            <a:r>
              <a:rPr lang="en-US" sz="1100" b="0" i="0" u="none">
                <a:solidFill>
                  <a:schemeClr val="dk1"/>
                </a:solidFill>
                <a:latin typeface="Helvetica Neue"/>
                <a:ea typeface="Helvetica Neue"/>
                <a:cs typeface="Helvetica Neue"/>
                <a:sym typeface="Helvetica Neue"/>
              </a:rPr>
              <a:t>dramatic that Unesco pronounced the language extinct in the 1990s.</a:t>
            </a:r>
            <a:endParaRPr/>
          </a:p>
          <a:p>
            <a:pPr marL="0" marR="0" lvl="0" indent="0" algn="l" rtl="0">
              <a:lnSpc>
                <a:spcPct val="100000"/>
              </a:lnSpc>
              <a:spcBef>
                <a:spcPts val="0"/>
              </a:spcBef>
              <a:spcAft>
                <a:spcPts val="0"/>
              </a:spcAft>
              <a:buClr>
                <a:schemeClr val="dk1"/>
              </a:buClr>
              <a:buSzPts val="1100"/>
              <a:buFont typeface="Helvetica Neue"/>
              <a:buNone/>
            </a:pPr>
            <a:r>
              <a:rPr lang="en-US" sz="1100" b="1" i="0" u="none">
                <a:solidFill>
                  <a:schemeClr val="dk1"/>
                </a:solidFill>
                <a:latin typeface="Helvetica Neue"/>
                <a:ea typeface="Helvetica Neue"/>
                <a:cs typeface="Helvetica Neue"/>
                <a:sym typeface="Helvetica Neue"/>
              </a:rPr>
              <a:t>Cornish</a:t>
            </a:r>
            <a:r>
              <a:rPr lang="en-US" sz="1100" b="0" i="0" u="none">
                <a:solidFill>
                  <a:schemeClr val="dk1"/>
                </a:solidFill>
                <a:latin typeface="Helvetica Neue"/>
                <a:ea typeface="Helvetica Neue"/>
                <a:cs typeface="Helvetica Neue"/>
                <a:sym typeface="Helvetica Neue"/>
              </a:rPr>
              <a:t> is a </a:t>
            </a:r>
            <a:r>
              <a:rPr lang="en-US" sz="1100" b="1" i="0" u="none">
                <a:solidFill>
                  <a:schemeClr val="dk1"/>
                </a:solidFill>
                <a:latin typeface="Helvetica Neue"/>
                <a:ea typeface="Helvetica Neue"/>
                <a:cs typeface="Helvetica Neue"/>
                <a:sym typeface="Helvetica Neue"/>
              </a:rPr>
              <a:t>revived</a:t>
            </a:r>
            <a:r>
              <a:rPr lang="en-US" sz="1100" b="1" i="0" u="none" strike="noStrike">
                <a:solidFill>
                  <a:schemeClr val="dk1"/>
                </a:solidFill>
                <a:latin typeface="Helvetica Neue"/>
                <a:ea typeface="Helvetica Neue"/>
                <a:cs typeface="Helvetica Neue"/>
                <a:sym typeface="Helvetica Neue"/>
              </a:rPr>
              <a:t> language</a:t>
            </a:r>
            <a:r>
              <a:rPr lang="en-US" sz="1100" b="0" i="0" u="none">
                <a:solidFill>
                  <a:schemeClr val="dk1"/>
                </a:solidFill>
                <a:latin typeface="Helvetica Neue"/>
                <a:ea typeface="Helvetica Neue"/>
                <a:cs typeface="Helvetica Neue"/>
                <a:sym typeface="Helvetica Neue"/>
              </a:rPr>
              <a:t>, having become extinct as a living community language in </a:t>
            </a:r>
            <a:r>
              <a:rPr lang="en-US" sz="1100" b="0" i="0" u="none" strike="noStrike">
                <a:solidFill>
                  <a:schemeClr val="dk1"/>
                </a:solidFill>
                <a:latin typeface="Helvetica Neue"/>
                <a:ea typeface="Helvetica Neue"/>
                <a:cs typeface="Helvetica Neue"/>
                <a:sym typeface="Helvetica Neue"/>
              </a:rPr>
              <a:t>Cornwall</a:t>
            </a:r>
            <a:r>
              <a:rPr lang="en-US" sz="1100" b="0" i="0" u="none">
                <a:solidFill>
                  <a:schemeClr val="dk1"/>
                </a:solidFill>
                <a:latin typeface="Helvetica Neue"/>
                <a:ea typeface="Helvetica Neue"/>
                <a:cs typeface="Helvetica Neue"/>
                <a:sym typeface="Helvetica Neue"/>
              </a:rPr>
              <a:t> at the end of the 18th century. However, knowledge of Cornish, including speaking ability to a certain extent, continued to be passed on within families and by individuals, and a revival began in the early 20th century. </a:t>
            </a:r>
            <a:endParaRPr sz="1100" i="0" u="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Helvetica Neue"/>
              <a:buNone/>
            </a:pPr>
            <a:r>
              <a:rPr lang="en-US" sz="1100" i="0" u="none">
                <a:solidFill>
                  <a:schemeClr val="dk1"/>
                </a:solidFill>
                <a:latin typeface="Helvetica Neue"/>
                <a:ea typeface="Helvetica Neue"/>
                <a:cs typeface="Helvetica Neue"/>
                <a:sym typeface="Helvetica Neue"/>
              </a:rPr>
              <a:t>Q. 3 - </a:t>
            </a:r>
            <a:r>
              <a:rPr lang="en-US" sz="1100" b="0" i="0" u="none">
                <a:solidFill>
                  <a:schemeClr val="dk1"/>
                </a:solidFill>
                <a:latin typeface="Helvetica Neue"/>
                <a:ea typeface="Helvetica Neue"/>
                <a:cs typeface="Helvetica Neue"/>
                <a:sym typeface="Helvetica Neue"/>
              </a:rPr>
              <a:t>Scottish Gaelic and Manx belong to the sub group Goidelic </a:t>
            </a:r>
            <a:r>
              <a:rPr lang="en-US" sz="1100" b="0">
                <a:latin typeface="Helvetica Neue"/>
                <a:ea typeface="Helvetica Neue"/>
                <a:cs typeface="Helvetica Neue"/>
                <a:sym typeface="Helvetica Neue"/>
              </a:rPr>
              <a:t>and the others belong to the subgroup Brittonic, therefore they are more similar. </a:t>
            </a:r>
            <a:endParaRPr sz="11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Helvetica Neue"/>
              <a:buNone/>
            </a:pPr>
            <a:r>
              <a:rPr lang="en-US" sz="1100">
                <a:latin typeface="Helvetica Neue"/>
                <a:ea typeface="Helvetica Neue"/>
                <a:cs typeface="Helvetica Neue"/>
                <a:sym typeface="Helvetica Neue"/>
              </a:rPr>
              <a:t>Q. 4 </a:t>
            </a:r>
            <a:r>
              <a:rPr lang="en-US" sz="1100" b="0" i="0" u="none" strike="noStrike" cap="none">
                <a:solidFill>
                  <a:schemeClr val="dk1"/>
                </a:solidFill>
                <a:latin typeface="Helvetica Neue"/>
                <a:ea typeface="Helvetica Neue"/>
                <a:cs typeface="Helvetica Neue"/>
                <a:sym typeface="Helvetica Neue"/>
              </a:rPr>
              <a:t>(Leinster Irish has died out as a distinct dialect. Some would also say that another dialect ‘Urban Irish’ has developed outside of the traditional Irish speaking areas.  </a:t>
            </a:r>
            <a:endParaRPr sz="11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Calibri"/>
              <a:buNone/>
            </a:pPr>
            <a:endParaRPr sz="1100">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Calibri"/>
              <a:buNone/>
            </a:pPr>
            <a:endParaRPr sz="1100">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Helvetica Neue"/>
              <a:buNone/>
            </a:pPr>
            <a:r>
              <a:rPr lang="en-US" sz="1100">
                <a:latin typeface="Helvetica Neue"/>
                <a:ea typeface="Helvetica Neue"/>
                <a:cs typeface="Helvetica Neue"/>
                <a:sym typeface="Helvetica Neue"/>
              </a:rPr>
              <a:t>https://www.worldatlas.com/articles/what-languages-are-spoken-in-ireland.html</a:t>
            </a:r>
            <a:endParaRPr/>
          </a:p>
          <a:p>
            <a:pPr marL="457200" marR="0" lvl="0" indent="-228600" algn="l" rtl="0">
              <a:lnSpc>
                <a:spcPct val="100000"/>
              </a:lnSpc>
              <a:spcBef>
                <a:spcPts val="0"/>
              </a:spcBef>
              <a:spcAft>
                <a:spcPts val="0"/>
              </a:spcAft>
              <a:buSzPts val="1400"/>
              <a:buNone/>
            </a:pPr>
            <a:endParaRPr/>
          </a:p>
        </p:txBody>
      </p:sp>
      <p:sp>
        <p:nvSpPr>
          <p:cNvPr id="293" name="Google Shape;293;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sz="1100">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Helvetica Neue"/>
              <a:buNone/>
            </a:pPr>
            <a:r>
              <a:rPr lang="en-US" sz="1100">
                <a:latin typeface="Helvetica Neue"/>
                <a:ea typeface="Helvetica Neue"/>
                <a:cs typeface="Helvetica Neue"/>
                <a:sym typeface="Helvetica Neue"/>
              </a:rPr>
              <a:t>Q. 2 - Some people consider Scots to be a dialect of English, however, it is a distinct language. Frisian is spoken in parts of the Netherlands, Germany and Denmark and shares 80% lexical similarity with English. The next closest language is Dutch. </a:t>
            </a:r>
            <a:r>
              <a:rPr lang="en-US" sz="1100" b="1" u="sng">
                <a:solidFill>
                  <a:srgbClr val="0070C0"/>
                </a:solidFill>
                <a:latin typeface="Helvetica Neue"/>
                <a:ea typeface="Helvetica Neue"/>
                <a:cs typeface="Helvetica Neue"/>
                <a:sym typeface="Helvetica Neue"/>
              </a:rPr>
              <a:t>https://www.babbel.com/en/magazine/languages-closest-to-English</a:t>
            </a:r>
            <a:endParaRPr/>
          </a:p>
          <a:p>
            <a:pPr marL="0" marR="0" lvl="0" indent="0" algn="l" rtl="0">
              <a:lnSpc>
                <a:spcPct val="100000"/>
              </a:lnSpc>
              <a:spcBef>
                <a:spcPts val="0"/>
              </a:spcBef>
              <a:spcAft>
                <a:spcPts val="0"/>
              </a:spcAft>
              <a:buClr>
                <a:schemeClr val="dk1"/>
              </a:buClr>
              <a:buSzPts val="1100"/>
              <a:buFont typeface="Calibri"/>
              <a:buNone/>
            </a:pPr>
            <a:endParaRPr sz="1100" b="1" u="sng">
              <a:solidFill>
                <a:srgbClr val="0070C0"/>
              </a:solidFill>
              <a:latin typeface="Helvetica Neue"/>
              <a:ea typeface="Helvetica Neue"/>
              <a:cs typeface="Helvetica Neue"/>
              <a:sym typeface="Helvetica Neue"/>
            </a:endParaRPr>
          </a:p>
          <a:p>
            <a:pPr marL="457200" lvl="0" indent="-228600" algn="l" rtl="0">
              <a:lnSpc>
                <a:spcPct val="100000"/>
              </a:lnSpc>
              <a:spcBef>
                <a:spcPts val="0"/>
              </a:spcBef>
              <a:spcAft>
                <a:spcPts val="0"/>
              </a:spcAft>
              <a:buSzPts val="1400"/>
              <a:buNone/>
            </a:pPr>
            <a:r>
              <a:rPr lang="en-US" sz="1100" b="0" u="none">
                <a:solidFill>
                  <a:srgbClr val="0070C0"/>
                </a:solidFill>
                <a:latin typeface="Helvetica Neue"/>
                <a:ea typeface="Helvetica Neue"/>
                <a:cs typeface="Helvetica Neue"/>
                <a:sym typeface="Helvetica Neue"/>
              </a:rPr>
              <a:t>Q. 3 –Go to the next slide to see an example in practice</a:t>
            </a:r>
            <a:endParaRPr/>
          </a:p>
          <a:p>
            <a:pPr marL="0" marR="0" lvl="0" indent="0" algn="l" rtl="0">
              <a:lnSpc>
                <a:spcPct val="100000"/>
              </a:lnSpc>
              <a:spcBef>
                <a:spcPts val="0"/>
              </a:spcBef>
              <a:spcAft>
                <a:spcPts val="0"/>
              </a:spcAft>
              <a:buClr>
                <a:schemeClr val="dk1"/>
              </a:buClr>
              <a:buSzPts val="1200"/>
              <a:buFont typeface="Calibri"/>
              <a:buNone/>
            </a:pPr>
            <a:endParaRPr u="sng"/>
          </a:p>
          <a:p>
            <a:pPr marL="457200" marR="0" lvl="0" indent="-228600" algn="l" rtl="0">
              <a:lnSpc>
                <a:spcPct val="100000"/>
              </a:lnSpc>
              <a:spcBef>
                <a:spcPts val="0"/>
              </a:spcBef>
              <a:spcAft>
                <a:spcPts val="0"/>
              </a:spcAft>
              <a:buSzPts val="1400"/>
              <a:buNone/>
            </a:pPr>
            <a:endParaRPr/>
          </a:p>
        </p:txBody>
      </p:sp>
      <p:sp>
        <p:nvSpPr>
          <p:cNvPr id="307" name="Google Shape;307;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100">
                <a:latin typeface="Helvetica Neue"/>
                <a:ea typeface="Helvetica Neue"/>
                <a:cs typeface="Helvetica Neue"/>
                <a:sym typeface="Helvetica Neue"/>
              </a:rPr>
              <a:t>From- https://www.bitesize.irish/blog/irish-gaelic-grammar/</a:t>
            </a:r>
            <a:endParaRPr sz="1100">
              <a:latin typeface="Helvetica Neue"/>
              <a:ea typeface="Helvetica Neue"/>
              <a:cs typeface="Helvetica Neue"/>
              <a:sym typeface="Helvetica Neue"/>
            </a:endParaRPr>
          </a:p>
          <a:p>
            <a:pPr marL="457200" marR="0" lvl="0" indent="-228600" algn="l" rtl="0">
              <a:lnSpc>
                <a:spcPct val="100000"/>
              </a:lnSpc>
              <a:spcBef>
                <a:spcPts val="0"/>
              </a:spcBef>
              <a:spcAft>
                <a:spcPts val="0"/>
              </a:spcAft>
              <a:buSzPts val="1400"/>
              <a:buNone/>
            </a:pPr>
            <a:endParaRPr/>
          </a:p>
        </p:txBody>
      </p:sp>
      <p:sp>
        <p:nvSpPr>
          <p:cNvPr id="318" name="Google Shape;318;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100">
                <a:latin typeface="Helvetica Neue"/>
                <a:ea typeface="Helvetica Neue"/>
                <a:cs typeface="Helvetica Neue"/>
                <a:sym typeface="Helvetica Neue"/>
              </a:rPr>
              <a:t>Questions to encourage reflection and discussion on Irish as an endangered language. Get students to consider these individually first, then play the YouTube video before they work together to come up with their answers.</a:t>
            </a:r>
            <a:endParaRPr/>
          </a:p>
          <a:p>
            <a:pPr marL="457200" marR="0" lvl="0" indent="-228600" algn="l" rtl="0">
              <a:lnSpc>
                <a:spcPct val="100000"/>
              </a:lnSpc>
              <a:spcBef>
                <a:spcPts val="0"/>
              </a:spcBef>
              <a:spcAft>
                <a:spcPts val="0"/>
              </a:spcAft>
              <a:buSzPts val="1400"/>
              <a:buNone/>
            </a:pPr>
            <a:endParaRPr sz="1100">
              <a:latin typeface="Helvetica Neue"/>
              <a:ea typeface="Helvetica Neue"/>
              <a:cs typeface="Helvetica Neue"/>
              <a:sym typeface="Helvetica Neue"/>
            </a:endParaRPr>
          </a:p>
          <a:p>
            <a:pPr marL="457200" marR="0" lvl="0" indent="-228600" algn="l" rtl="0">
              <a:lnSpc>
                <a:spcPct val="100000"/>
              </a:lnSpc>
              <a:spcBef>
                <a:spcPts val="0"/>
              </a:spcBef>
              <a:spcAft>
                <a:spcPts val="0"/>
              </a:spcAft>
              <a:buSzPts val="1400"/>
              <a:buNone/>
            </a:pPr>
            <a:r>
              <a:rPr lang="en-US" sz="1100">
                <a:latin typeface="Helvetica Neue"/>
                <a:ea typeface="Helvetica Neue"/>
                <a:cs typeface="Helvetica Neue"/>
                <a:sym typeface="Helvetica Neue"/>
              </a:rPr>
              <a:t>There are a number of videos you can use for this depending on the time you have and interests of students. The video by the economist https://youtu.be/Qr8QsNCe3C4</a:t>
            </a:r>
            <a:endParaRPr/>
          </a:p>
          <a:p>
            <a:pPr marL="457200" marR="0" lvl="0" indent="-228600" algn="l" rtl="0">
              <a:lnSpc>
                <a:spcPct val="100000"/>
              </a:lnSpc>
              <a:spcBef>
                <a:spcPts val="0"/>
              </a:spcBef>
              <a:spcAft>
                <a:spcPts val="0"/>
              </a:spcAft>
              <a:buSzPts val="1400"/>
              <a:buNone/>
            </a:pPr>
            <a:r>
              <a:rPr lang="en-US" sz="1100">
                <a:latin typeface="Helvetica Neue"/>
                <a:ea typeface="Helvetica Neue"/>
                <a:cs typeface="Helvetica Neue"/>
                <a:sym typeface="Helvetica Neue"/>
              </a:rPr>
              <a:t>Answers 1 and 3 and gives basic answer for Q. 2. (3 mins 25 sec)</a:t>
            </a:r>
            <a:endParaRPr/>
          </a:p>
          <a:p>
            <a:pPr marL="457200" marR="0" lvl="0" indent="-228600" algn="l" rtl="0">
              <a:lnSpc>
                <a:spcPct val="100000"/>
              </a:lnSpc>
              <a:spcBef>
                <a:spcPts val="0"/>
              </a:spcBef>
              <a:spcAft>
                <a:spcPts val="0"/>
              </a:spcAft>
              <a:buSzPts val="1400"/>
              <a:buNone/>
            </a:pPr>
            <a:r>
              <a:rPr lang="en-US" sz="1100">
                <a:latin typeface="Helvetica Neue"/>
                <a:ea typeface="Helvetica Neue"/>
                <a:cs typeface="Helvetica Neue"/>
                <a:sym typeface="Helvetica Neue"/>
              </a:rPr>
              <a:t>The video ‘</a:t>
            </a:r>
            <a:r>
              <a:rPr lang="en-US" sz="1100" b="1">
                <a:latin typeface="Helvetica Neue"/>
                <a:ea typeface="Helvetica Neue"/>
                <a:cs typeface="Helvetica Neue"/>
                <a:sym typeface="Helvetica Neue"/>
              </a:rPr>
              <a:t>what does the world lose when a language dies by PBS</a:t>
            </a:r>
            <a:r>
              <a:rPr lang="en-US" sz="1100">
                <a:latin typeface="Helvetica Neue"/>
                <a:ea typeface="Helvetica Neue"/>
                <a:cs typeface="Helvetica Neue"/>
                <a:sym typeface="Helvetica Neue"/>
              </a:rPr>
              <a:t> https://youtu.be/9lNjnE_-Log gives much better insights in to questions 1-3 but is longer. (7  mins) but you could show sections of it e.g up as far as 3 minute for the first few questions. From 4.48-5.54 Q. 5 is covered very well. Q. 4 is touched upon after this. </a:t>
            </a:r>
            <a:endParaRPr/>
          </a:p>
          <a:p>
            <a:pPr marL="457200" marR="0" lvl="0" indent="-228600" algn="l" rtl="0">
              <a:lnSpc>
                <a:spcPct val="100000"/>
              </a:lnSpc>
              <a:spcBef>
                <a:spcPts val="0"/>
              </a:spcBef>
              <a:spcAft>
                <a:spcPts val="0"/>
              </a:spcAft>
              <a:buSzPts val="1400"/>
              <a:buNone/>
            </a:pPr>
            <a:endParaRPr sz="1100">
              <a:latin typeface="Helvetica Neue"/>
              <a:ea typeface="Helvetica Neue"/>
              <a:cs typeface="Helvetica Neue"/>
              <a:sym typeface="Helvetica Neue"/>
            </a:endParaRPr>
          </a:p>
          <a:p>
            <a:pPr marL="457200" marR="0" lvl="0" indent="-228600" algn="l" rtl="0">
              <a:lnSpc>
                <a:spcPct val="100000"/>
              </a:lnSpc>
              <a:spcBef>
                <a:spcPts val="0"/>
              </a:spcBef>
              <a:spcAft>
                <a:spcPts val="0"/>
              </a:spcAft>
              <a:buSzPts val="1400"/>
              <a:buNone/>
            </a:pPr>
            <a:endParaRPr sz="1100">
              <a:latin typeface="Helvetica Neue"/>
              <a:ea typeface="Helvetica Neue"/>
              <a:cs typeface="Helvetica Neue"/>
              <a:sym typeface="Helvetica Neue"/>
            </a:endParaRPr>
          </a:p>
          <a:p>
            <a:pPr marL="457200" marR="0" lvl="0" indent="-228600" algn="l" rtl="0">
              <a:lnSpc>
                <a:spcPct val="100000"/>
              </a:lnSpc>
              <a:spcBef>
                <a:spcPts val="0"/>
              </a:spcBef>
              <a:spcAft>
                <a:spcPts val="0"/>
              </a:spcAft>
              <a:buSzPts val="1400"/>
              <a:buNone/>
            </a:pPr>
            <a:endParaRPr/>
          </a:p>
        </p:txBody>
      </p:sp>
      <p:sp>
        <p:nvSpPr>
          <p:cNvPr id="326" name="Google Shape;326;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100">
                <a:latin typeface="Helvetica Neue"/>
                <a:ea typeface="Helvetica Neue"/>
                <a:cs typeface="Helvetica Neue"/>
                <a:sym typeface="Helvetica Neue"/>
              </a:rPr>
              <a:t>The answers given here are not finite – encourage and share the ideas from students. There are many ‘right’ answers but these are a few ideas. </a:t>
            </a:r>
            <a:endParaRPr/>
          </a:p>
          <a:p>
            <a:pPr marL="457200" marR="0" lvl="0" indent="-228600" algn="l" rtl="0">
              <a:lnSpc>
                <a:spcPct val="100000"/>
              </a:lnSpc>
              <a:spcBef>
                <a:spcPts val="0"/>
              </a:spcBef>
              <a:spcAft>
                <a:spcPts val="0"/>
              </a:spcAft>
              <a:buSzPts val="1400"/>
              <a:buNone/>
            </a:pPr>
            <a:r>
              <a:rPr lang="en-US" sz="1100">
                <a:latin typeface="Helvetica Neue"/>
                <a:ea typeface="Helvetica Neue"/>
                <a:cs typeface="Helvetica Neue"/>
                <a:sym typeface="Helvetica Neue"/>
              </a:rPr>
              <a:t>Q. 1 – Once younger people stop speaking the language and teaching it to their children, a language is in serious danger</a:t>
            </a:r>
            <a:endParaRPr/>
          </a:p>
          <a:p>
            <a:pPr marL="457200" marR="0" lvl="0" indent="-228600" algn="l" rtl="0">
              <a:lnSpc>
                <a:spcPct val="100000"/>
              </a:lnSpc>
              <a:spcBef>
                <a:spcPts val="0"/>
              </a:spcBef>
              <a:spcAft>
                <a:spcPts val="0"/>
              </a:spcAft>
              <a:buSzPts val="1400"/>
              <a:buNone/>
            </a:pPr>
            <a:r>
              <a:rPr lang="en-US" sz="1100">
                <a:latin typeface="Helvetica Neue"/>
                <a:ea typeface="Helvetica Neue"/>
                <a:cs typeface="Helvetica Neue"/>
                <a:sym typeface="Helvetica Neue"/>
              </a:rPr>
              <a:t>Q. 2 – Music/Literature/Mythology/Humour/Behaviour/Habits/Style of Conversation may disappear (turn of phrase)</a:t>
            </a:r>
            <a:endParaRPr/>
          </a:p>
          <a:p>
            <a:pPr marL="457200" marR="0" lvl="0" indent="-228600" algn="l" rtl="0">
              <a:lnSpc>
                <a:spcPct val="100000"/>
              </a:lnSpc>
              <a:spcBef>
                <a:spcPts val="0"/>
              </a:spcBef>
              <a:spcAft>
                <a:spcPts val="0"/>
              </a:spcAft>
              <a:buSzPts val="1400"/>
              <a:buNone/>
            </a:pPr>
            <a:r>
              <a:rPr lang="en-US" sz="1100">
                <a:latin typeface="Helvetica Neue"/>
                <a:ea typeface="Helvetica Neue"/>
                <a:cs typeface="Helvetica Neue"/>
                <a:sym typeface="Helvetica Neue"/>
              </a:rPr>
              <a:t>Q.3 – 12 more endangered languages - https://blog.busuu.com/surprising-endangered-languages/</a:t>
            </a:r>
            <a:endParaRPr/>
          </a:p>
          <a:p>
            <a:pPr marL="457200" marR="0" lvl="0" indent="-228600" algn="l" rtl="0">
              <a:lnSpc>
                <a:spcPct val="100000"/>
              </a:lnSpc>
              <a:spcBef>
                <a:spcPts val="0"/>
              </a:spcBef>
              <a:spcAft>
                <a:spcPts val="0"/>
              </a:spcAft>
              <a:buSzPts val="1400"/>
              <a:buNone/>
            </a:pPr>
            <a:r>
              <a:rPr lang="en-US" sz="1100">
                <a:latin typeface="Helvetica Neue"/>
                <a:ea typeface="Helvetica Neue"/>
                <a:cs typeface="Helvetica Neue"/>
                <a:sym typeface="Helvetica Neue"/>
              </a:rPr>
              <a:t>Q. 4 - https://www.independent.ie/irish-news/irish-languagedefinitely-endangered-as-linguists-predict-it-will-vanish-in-the-next-century-40427361.html</a:t>
            </a:r>
            <a:endParaRPr/>
          </a:p>
          <a:p>
            <a:pPr marL="457200" marR="0" lvl="0" indent="-228600" algn="l" rtl="0">
              <a:lnSpc>
                <a:spcPct val="100000"/>
              </a:lnSpc>
              <a:spcBef>
                <a:spcPts val="0"/>
              </a:spcBef>
              <a:spcAft>
                <a:spcPts val="0"/>
              </a:spcAft>
              <a:buSzPts val="1400"/>
              <a:buNone/>
            </a:pPr>
            <a:endParaRPr sz="1100">
              <a:latin typeface="Helvetica Neue"/>
              <a:ea typeface="Helvetica Neue"/>
              <a:cs typeface="Helvetica Neue"/>
              <a:sym typeface="Helvetica Neue"/>
            </a:endParaRPr>
          </a:p>
          <a:p>
            <a:pPr marL="457200" marR="0" lvl="0" indent="-228600" algn="l" rtl="0">
              <a:lnSpc>
                <a:spcPct val="100000"/>
              </a:lnSpc>
              <a:spcBef>
                <a:spcPts val="0"/>
              </a:spcBef>
              <a:spcAft>
                <a:spcPts val="0"/>
              </a:spcAft>
              <a:buSzPts val="1400"/>
              <a:buNone/>
            </a:pPr>
            <a:r>
              <a:rPr lang="en-US" sz="1100">
                <a:latin typeface="Helvetica Neue"/>
                <a:ea typeface="Helvetica Neue"/>
                <a:cs typeface="Helvetica Neue"/>
                <a:sym typeface="Helvetica Neue"/>
              </a:rPr>
              <a:t>Over to the students/class to discuss answers for Q. 4 and 5</a:t>
            </a:r>
            <a:endParaRPr/>
          </a:p>
          <a:p>
            <a:pPr marL="457200" marR="0" lvl="0" indent="-228600" algn="l" rtl="0">
              <a:lnSpc>
                <a:spcPct val="100000"/>
              </a:lnSpc>
              <a:spcBef>
                <a:spcPts val="0"/>
              </a:spcBef>
              <a:spcAft>
                <a:spcPts val="0"/>
              </a:spcAft>
              <a:buSzPts val="1400"/>
              <a:buNone/>
            </a:pPr>
            <a:r>
              <a:rPr lang="en-US" sz="1100">
                <a:latin typeface="Helvetica Neue"/>
                <a:ea typeface="Helvetica Neue"/>
                <a:cs typeface="Helvetica Neue"/>
                <a:sym typeface="Helvetica Neue"/>
              </a:rPr>
              <a:t>Q. 5 – There are many endangered languages. Perhaps you could get students to investigate one of these. </a:t>
            </a:r>
            <a:endParaRPr sz="1100">
              <a:latin typeface="Helvetica Neue"/>
              <a:ea typeface="Helvetica Neue"/>
              <a:cs typeface="Helvetica Neue"/>
              <a:sym typeface="Helvetica Neue"/>
            </a:endParaRPr>
          </a:p>
          <a:p>
            <a:pPr marL="457200" marR="0" lvl="0" indent="-228600" algn="l" rtl="0">
              <a:lnSpc>
                <a:spcPct val="100000"/>
              </a:lnSpc>
              <a:spcBef>
                <a:spcPts val="0"/>
              </a:spcBef>
              <a:spcAft>
                <a:spcPts val="0"/>
              </a:spcAft>
              <a:buSzPts val="1400"/>
              <a:buNone/>
            </a:pPr>
            <a:endParaRPr/>
          </a:p>
        </p:txBody>
      </p:sp>
      <p:sp>
        <p:nvSpPr>
          <p:cNvPr id="335" name="Google Shape;335;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12 European languages in danger</a:t>
            </a:r>
            <a:endParaRPr/>
          </a:p>
        </p:txBody>
      </p:sp>
      <p:sp>
        <p:nvSpPr>
          <p:cNvPr id="349" name="Google Shape;349;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3ad2ed094d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3ad2ed094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g13ad2ed094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An extended list of endangered languages )not exhaustive)</a:t>
            </a:r>
            <a:endParaRPr/>
          </a:p>
        </p:txBody>
      </p:sp>
      <p:sp>
        <p:nvSpPr>
          <p:cNvPr id="356" name="Google Shape;356;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100">
                <a:latin typeface="Helvetica Neue"/>
                <a:ea typeface="Helvetica Neue"/>
                <a:cs typeface="Helvetica Neue"/>
                <a:sym typeface="Helvetica Neue"/>
              </a:rPr>
              <a:t>More details on Ulster Scots can be found at - https://www.britishirishcouncil.org/sites/default/files/file%20attachments/Wee%20Guide%20to%20Ulster-Scots.pdf</a:t>
            </a:r>
            <a:endParaRPr/>
          </a:p>
          <a:p>
            <a:pPr marL="457200" marR="0" lvl="0" indent="-228600" algn="l" rtl="0">
              <a:lnSpc>
                <a:spcPct val="100000"/>
              </a:lnSpc>
              <a:spcBef>
                <a:spcPts val="0"/>
              </a:spcBef>
              <a:spcAft>
                <a:spcPts val="0"/>
              </a:spcAft>
              <a:buSzPts val="1400"/>
              <a:buNone/>
            </a:pPr>
            <a:r>
              <a:rPr lang="en-US" sz="1100">
                <a:latin typeface="Helvetica Neue"/>
                <a:ea typeface="Helvetica Neue"/>
                <a:cs typeface="Helvetica Neue"/>
                <a:sym typeface="Helvetica Neue"/>
              </a:rPr>
              <a:t>Or https://www.ulsterscotsagency.com/what-is-ulster-scots/</a:t>
            </a:r>
            <a:endParaRPr/>
          </a:p>
          <a:p>
            <a:pPr marL="457200" marR="0" lvl="0" indent="-228600" algn="l" rtl="0">
              <a:lnSpc>
                <a:spcPct val="100000"/>
              </a:lnSpc>
              <a:spcBef>
                <a:spcPts val="0"/>
              </a:spcBef>
              <a:spcAft>
                <a:spcPts val="0"/>
              </a:spcAft>
              <a:buSzPts val="1400"/>
              <a:buNone/>
            </a:pPr>
            <a:endParaRPr/>
          </a:p>
        </p:txBody>
      </p:sp>
      <p:sp>
        <p:nvSpPr>
          <p:cNvPr id="363" name="Google Shape;363;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100">
                <a:latin typeface="Helvetica Neue"/>
                <a:ea typeface="Helvetica Neue"/>
                <a:cs typeface="Helvetica Neue"/>
                <a:sym typeface="Helvetica Neue"/>
              </a:rPr>
              <a:t>This is a great activity to promote diversity and inclusion within your school. </a:t>
            </a:r>
            <a:endParaRPr/>
          </a:p>
          <a:p>
            <a:pPr marL="457200" marR="0" lvl="0" indent="-228600" algn="l" rtl="0">
              <a:lnSpc>
                <a:spcPct val="100000"/>
              </a:lnSpc>
              <a:spcBef>
                <a:spcPts val="0"/>
              </a:spcBef>
              <a:spcAft>
                <a:spcPts val="0"/>
              </a:spcAft>
              <a:buSzPts val="1400"/>
              <a:buNone/>
            </a:pPr>
            <a:endParaRPr sz="1100">
              <a:latin typeface="Helvetica Neue"/>
              <a:ea typeface="Helvetica Neue"/>
              <a:cs typeface="Helvetica Neue"/>
              <a:sym typeface="Helvetica Neue"/>
            </a:endParaRPr>
          </a:p>
          <a:p>
            <a:pPr marL="457200" marR="0" lvl="0" indent="-228600" algn="l" rtl="0">
              <a:lnSpc>
                <a:spcPct val="100000"/>
              </a:lnSpc>
              <a:spcBef>
                <a:spcPts val="0"/>
              </a:spcBef>
              <a:spcAft>
                <a:spcPts val="0"/>
              </a:spcAft>
              <a:buSzPts val="1400"/>
              <a:buNone/>
            </a:pPr>
            <a:r>
              <a:rPr lang="en-US" sz="1100">
                <a:latin typeface="Helvetica Neue"/>
                <a:ea typeface="Helvetica Neue"/>
                <a:cs typeface="Helvetica Neue"/>
                <a:sym typeface="Helvetica Neue"/>
              </a:rPr>
              <a:t>The points given above are just guidelines so feel free to add to or edit as preferred</a:t>
            </a:r>
            <a:endParaRPr sz="1100">
              <a:latin typeface="Helvetica Neue"/>
              <a:ea typeface="Helvetica Neue"/>
              <a:cs typeface="Helvetica Neue"/>
              <a:sym typeface="Helvetica Neue"/>
            </a:endParaRPr>
          </a:p>
          <a:p>
            <a:pPr marL="457200" marR="0" lvl="0" indent="-228600" algn="l" rtl="0">
              <a:lnSpc>
                <a:spcPct val="100000"/>
              </a:lnSpc>
              <a:spcBef>
                <a:spcPts val="0"/>
              </a:spcBef>
              <a:spcAft>
                <a:spcPts val="0"/>
              </a:spcAft>
              <a:buSzPts val="1400"/>
              <a:buNone/>
            </a:pPr>
            <a:endParaRPr/>
          </a:p>
        </p:txBody>
      </p:sp>
      <p:sp>
        <p:nvSpPr>
          <p:cNvPr id="371" name="Google Shape;371;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100">
                <a:latin typeface="Helvetica Neue"/>
                <a:ea typeface="Helvetica Neue"/>
                <a:cs typeface="Helvetica Neue"/>
                <a:sym typeface="Helvetica Neue"/>
              </a:rPr>
              <a:t>Decide with your class what format to use to share these findings and who will be targeted with the information</a:t>
            </a:r>
            <a:endParaRPr sz="1100">
              <a:latin typeface="Helvetica Neue"/>
              <a:ea typeface="Helvetica Neue"/>
              <a:cs typeface="Helvetica Neue"/>
              <a:sym typeface="Helvetica Neue"/>
            </a:endParaRPr>
          </a:p>
          <a:p>
            <a:pPr marL="457200" marR="0" lvl="0" indent="-228600" algn="l" rtl="0">
              <a:lnSpc>
                <a:spcPct val="100000"/>
              </a:lnSpc>
              <a:spcBef>
                <a:spcPts val="0"/>
              </a:spcBef>
              <a:spcAft>
                <a:spcPts val="0"/>
              </a:spcAft>
              <a:buSzPts val="1400"/>
              <a:buNone/>
            </a:pPr>
            <a:endParaRPr/>
          </a:p>
        </p:txBody>
      </p:sp>
      <p:sp>
        <p:nvSpPr>
          <p:cNvPr id="379" name="Google Shape;379;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13ad2ed094d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13ad2ed094d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g13ad2ed094d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3ad5c9cc3c_0_8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13ad5c9cc3c_0_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g13ad5c9cc3c_0_8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13ad5c9cc3c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1" name="Google Shape;401;g13ad5c9cc3c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Pose the question to the class first before showing them the answer. No need to go in to detail here yet as the next exercise will do that. </a:t>
            </a:r>
            <a:endParaRPr/>
          </a:p>
        </p:txBody>
      </p:sp>
      <p:sp>
        <p:nvSpPr>
          <p:cNvPr id="78" name="Google Shape;7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800" b="1" i="0" u="none" strike="noStrike">
                <a:solidFill>
                  <a:srgbClr val="000000"/>
                </a:solidFill>
                <a:latin typeface="Calibri"/>
                <a:ea typeface="Calibri"/>
                <a:cs typeface="Calibri"/>
                <a:sym typeface="Calibri"/>
              </a:rPr>
              <a:t>Pre-Activity</a:t>
            </a:r>
            <a:r>
              <a:rPr lang="en-US" sz="1800" b="0" i="0" u="none" strike="noStrike">
                <a:solidFill>
                  <a:srgbClr val="000000"/>
                </a:solidFill>
                <a:latin typeface="Calibri"/>
                <a:ea typeface="Calibri"/>
                <a:cs typeface="Calibri"/>
                <a:sym typeface="Calibri"/>
              </a:rPr>
              <a:t> to get the students thinking about the topic. </a:t>
            </a:r>
            <a:endParaRPr b="0"/>
          </a:p>
          <a:p>
            <a:pPr marL="457200" lvl="0" indent="-228600" algn="l" rtl="0">
              <a:lnSpc>
                <a:spcPct val="100000"/>
              </a:lnSpc>
              <a:spcBef>
                <a:spcPts val="0"/>
              </a:spcBef>
              <a:spcAft>
                <a:spcPts val="0"/>
              </a:spcAft>
              <a:buSzPts val="1400"/>
              <a:buNone/>
            </a:pPr>
            <a:br>
              <a:rPr lang="en-US" b="0"/>
            </a:br>
            <a:r>
              <a:rPr lang="en-US" sz="1800" b="0" i="0" u="none" strike="noStrike">
                <a:solidFill>
                  <a:srgbClr val="000000"/>
                </a:solidFill>
                <a:latin typeface="Calibri"/>
                <a:ea typeface="Calibri"/>
                <a:cs typeface="Calibri"/>
                <a:sym typeface="Calibri"/>
              </a:rPr>
              <a:t>1. Get them to highlight the words that they think are associated with Socio-Linguistics. </a:t>
            </a:r>
            <a:endParaRPr b="0"/>
          </a:p>
          <a:p>
            <a:pPr marL="457200" lvl="0" indent="-228600" algn="l" rtl="0">
              <a:lnSpc>
                <a:spcPct val="100000"/>
              </a:lnSpc>
              <a:spcBef>
                <a:spcPts val="0"/>
              </a:spcBef>
              <a:spcAft>
                <a:spcPts val="0"/>
              </a:spcAft>
              <a:buSzPts val="1400"/>
              <a:buNone/>
            </a:pPr>
            <a:r>
              <a:rPr lang="en-US" sz="1800" b="0" i="0" u="none" strike="noStrike">
                <a:solidFill>
                  <a:srgbClr val="000000"/>
                </a:solidFill>
                <a:latin typeface="Calibri"/>
                <a:ea typeface="Calibri"/>
                <a:cs typeface="Calibri"/>
                <a:sym typeface="Calibri"/>
              </a:rPr>
              <a:t>2. Tease out a few answers from students – why do they think that particular word is linked.</a:t>
            </a:r>
            <a:endParaRPr b="0"/>
          </a:p>
          <a:p>
            <a:pPr marL="457200" lvl="0" indent="-228600" algn="l" rtl="0">
              <a:lnSpc>
                <a:spcPct val="100000"/>
              </a:lnSpc>
              <a:spcBef>
                <a:spcPts val="0"/>
              </a:spcBef>
              <a:spcAft>
                <a:spcPts val="0"/>
              </a:spcAft>
              <a:buSzPts val="1400"/>
              <a:buNone/>
            </a:pPr>
            <a:r>
              <a:rPr lang="en-US" sz="1800" b="0" i="0" u="none" strike="noStrike">
                <a:solidFill>
                  <a:srgbClr val="000000"/>
                </a:solidFill>
                <a:latin typeface="Calibri"/>
                <a:ea typeface="Calibri"/>
                <a:cs typeface="Calibri"/>
                <a:sym typeface="Calibri"/>
              </a:rPr>
              <a:t>3. If there are any words that students don’t choose, pick that word out and ask students to consider how it is actually related to the topic e.g. education….could be linked to native and foreign language teaching and learning</a:t>
            </a:r>
            <a:endParaRPr b="0"/>
          </a:p>
          <a:p>
            <a:pPr marL="457200" lvl="0" indent="-228600" algn="l" rtl="0">
              <a:lnSpc>
                <a:spcPct val="100000"/>
              </a:lnSpc>
              <a:spcBef>
                <a:spcPts val="0"/>
              </a:spcBef>
              <a:spcAft>
                <a:spcPts val="0"/>
              </a:spcAft>
              <a:buSzPts val="1400"/>
              <a:buNone/>
            </a:pPr>
            <a:br>
              <a:rPr lang="en-US" b="0"/>
            </a:br>
            <a:r>
              <a:rPr lang="en-US" sz="1800" b="0" i="0" u="none" strike="noStrike">
                <a:solidFill>
                  <a:srgbClr val="000000"/>
                </a:solidFill>
                <a:latin typeface="Calibri"/>
                <a:ea typeface="Calibri"/>
                <a:cs typeface="Calibri"/>
                <a:sym typeface="Calibri"/>
              </a:rPr>
              <a:t>Note – any of these words are acceptable answers and students might also come up with words that aren’t on the list</a:t>
            </a:r>
            <a:endParaRPr b="0"/>
          </a:p>
          <a:p>
            <a:pPr marL="457200" lvl="0" indent="-228600" algn="l" rtl="0">
              <a:lnSpc>
                <a:spcPct val="100000"/>
              </a:lnSpc>
              <a:spcBef>
                <a:spcPts val="0"/>
              </a:spcBef>
              <a:spcAft>
                <a:spcPts val="0"/>
              </a:spcAft>
              <a:buSzPts val="1400"/>
              <a:buNone/>
            </a:pPr>
            <a:r>
              <a:rPr lang="en-US" sz="1800" b="1" i="0" u="none" strike="noStrike">
                <a:solidFill>
                  <a:srgbClr val="000000"/>
                </a:solidFill>
                <a:latin typeface="Calibri"/>
                <a:ea typeface="Calibri"/>
                <a:cs typeface="Calibri"/>
                <a:sym typeface="Calibri"/>
              </a:rPr>
              <a:t>Pre-Activity</a:t>
            </a:r>
            <a:r>
              <a:rPr lang="en-US" sz="1800" b="0" i="0" u="none" strike="noStrike">
                <a:solidFill>
                  <a:srgbClr val="000000"/>
                </a:solidFill>
                <a:latin typeface="Calibri"/>
                <a:ea typeface="Calibri"/>
                <a:cs typeface="Calibri"/>
                <a:sym typeface="Calibri"/>
              </a:rPr>
              <a:t> to get the students thinking about the topic. </a:t>
            </a:r>
            <a:endParaRPr b="0"/>
          </a:p>
          <a:p>
            <a:pPr marL="457200" lvl="0" indent="-228600" algn="l" rtl="0">
              <a:lnSpc>
                <a:spcPct val="100000"/>
              </a:lnSpc>
              <a:spcBef>
                <a:spcPts val="0"/>
              </a:spcBef>
              <a:spcAft>
                <a:spcPts val="0"/>
              </a:spcAft>
              <a:buSzPts val="1400"/>
              <a:buNone/>
            </a:pPr>
            <a:br>
              <a:rPr lang="en-US" b="0"/>
            </a:br>
            <a:r>
              <a:rPr lang="en-US" sz="1800" b="0" i="0" u="none" strike="noStrike">
                <a:solidFill>
                  <a:srgbClr val="000000"/>
                </a:solidFill>
                <a:latin typeface="Calibri"/>
                <a:ea typeface="Calibri"/>
                <a:cs typeface="Calibri"/>
                <a:sym typeface="Calibri"/>
              </a:rPr>
              <a:t>1. Get them to highlight the words that they think are associated with Socio-Linguistics. </a:t>
            </a:r>
            <a:endParaRPr b="0"/>
          </a:p>
          <a:p>
            <a:pPr marL="457200" lvl="0" indent="-228600" algn="l" rtl="0">
              <a:lnSpc>
                <a:spcPct val="100000"/>
              </a:lnSpc>
              <a:spcBef>
                <a:spcPts val="0"/>
              </a:spcBef>
              <a:spcAft>
                <a:spcPts val="0"/>
              </a:spcAft>
              <a:buSzPts val="1400"/>
              <a:buNone/>
            </a:pPr>
            <a:r>
              <a:rPr lang="en-US" sz="1800" b="0" i="0" u="none" strike="noStrike">
                <a:solidFill>
                  <a:srgbClr val="000000"/>
                </a:solidFill>
                <a:latin typeface="Calibri"/>
                <a:ea typeface="Calibri"/>
                <a:cs typeface="Calibri"/>
                <a:sym typeface="Calibri"/>
              </a:rPr>
              <a:t>2. Tease out a few answers from students – why do they think that particular word is linked.</a:t>
            </a:r>
            <a:endParaRPr b="0"/>
          </a:p>
          <a:p>
            <a:pPr marL="457200" lvl="0" indent="-228600" algn="l" rtl="0">
              <a:lnSpc>
                <a:spcPct val="100000"/>
              </a:lnSpc>
              <a:spcBef>
                <a:spcPts val="0"/>
              </a:spcBef>
              <a:spcAft>
                <a:spcPts val="0"/>
              </a:spcAft>
              <a:buSzPts val="1400"/>
              <a:buNone/>
            </a:pPr>
            <a:r>
              <a:rPr lang="en-US" sz="1800" b="0" i="0" u="none" strike="noStrike">
                <a:solidFill>
                  <a:srgbClr val="000000"/>
                </a:solidFill>
                <a:latin typeface="Calibri"/>
                <a:ea typeface="Calibri"/>
                <a:cs typeface="Calibri"/>
                <a:sym typeface="Calibri"/>
              </a:rPr>
              <a:t>3. If there are any words that students don’t choose, pick that word out and ask students to consider how it is actually related to the topic e.g. education….could be linked to native and foreign language teaching and learning</a:t>
            </a:r>
            <a:endParaRPr b="0"/>
          </a:p>
          <a:p>
            <a:pPr marL="457200" lvl="0" indent="-228600" algn="l" rtl="0">
              <a:lnSpc>
                <a:spcPct val="100000"/>
              </a:lnSpc>
              <a:spcBef>
                <a:spcPts val="0"/>
              </a:spcBef>
              <a:spcAft>
                <a:spcPts val="0"/>
              </a:spcAft>
              <a:buSzPts val="1400"/>
              <a:buNone/>
            </a:pPr>
            <a:br>
              <a:rPr lang="en-US" b="0"/>
            </a:br>
            <a:r>
              <a:rPr lang="en-US" sz="1800" b="0" i="0" u="none" strike="noStrike">
                <a:solidFill>
                  <a:srgbClr val="000000"/>
                </a:solidFill>
                <a:latin typeface="Calibri"/>
                <a:ea typeface="Calibri"/>
                <a:cs typeface="Calibri"/>
                <a:sym typeface="Calibri"/>
              </a:rPr>
              <a:t>Note – any of these words are acceptable answers and students might also come up with words that aren’t on the list</a:t>
            </a:r>
            <a:endParaRPr b="0"/>
          </a:p>
          <a:p>
            <a:pPr marL="457200" marR="0" lvl="0" indent="-228600" algn="l" rtl="0">
              <a:lnSpc>
                <a:spcPct val="100000"/>
              </a:lnSpc>
              <a:spcBef>
                <a:spcPts val="0"/>
              </a:spcBef>
              <a:spcAft>
                <a:spcPts val="0"/>
              </a:spcAft>
              <a:buSzPts val="1400"/>
              <a:buNone/>
            </a:pPr>
            <a:br>
              <a:rPr lang="en-US"/>
            </a:br>
            <a:br>
              <a:rPr lang="en-US" b="0"/>
            </a:br>
            <a:endParaRPr/>
          </a:p>
        </p:txBody>
      </p:sp>
      <p:sp>
        <p:nvSpPr>
          <p:cNvPr id="88" name="Google Shape;8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100" b="0" i="0" u="none" strike="noStrike">
                <a:solidFill>
                  <a:srgbClr val="000000"/>
                </a:solidFill>
                <a:latin typeface="Helvetica Neue"/>
                <a:ea typeface="Helvetica Neue"/>
                <a:cs typeface="Helvetica Neue"/>
                <a:sym typeface="Helvetica Neue"/>
              </a:rPr>
              <a:t>Age, education, ethnicity, media and other social factors can also influence our words and sound patterns and even though we might move away from the place we were brought up in, we often still retain many of the words and ways of pronunciation. </a:t>
            </a:r>
            <a:endParaRPr/>
          </a:p>
          <a:p>
            <a:pPr marL="457200" marR="0" lvl="0" indent="-228600" algn="l" rtl="0">
              <a:lnSpc>
                <a:spcPct val="100000"/>
              </a:lnSpc>
              <a:spcBef>
                <a:spcPts val="0"/>
              </a:spcBef>
              <a:spcAft>
                <a:spcPts val="0"/>
              </a:spcAft>
              <a:buSzPts val="1400"/>
              <a:buNone/>
            </a:pPr>
            <a:endParaRPr sz="1100" b="0" i="0" u="none" strike="noStrike">
              <a:solidFill>
                <a:srgbClr val="000000"/>
              </a:solidFill>
              <a:latin typeface="Helvetica Neue"/>
              <a:ea typeface="Helvetica Neue"/>
              <a:cs typeface="Helvetica Neue"/>
              <a:sym typeface="Helvetica Neue"/>
            </a:endParaRPr>
          </a:p>
          <a:p>
            <a:pPr marL="457200" marR="0" lvl="0" indent="-228600" algn="l" rtl="0">
              <a:lnSpc>
                <a:spcPct val="100000"/>
              </a:lnSpc>
              <a:spcBef>
                <a:spcPts val="0"/>
              </a:spcBef>
              <a:spcAft>
                <a:spcPts val="0"/>
              </a:spcAft>
              <a:buSzPts val="1400"/>
              <a:buNone/>
            </a:pPr>
            <a:r>
              <a:rPr lang="en-US" sz="1100" b="0" i="0" u="none" strike="noStrike">
                <a:solidFill>
                  <a:srgbClr val="000000"/>
                </a:solidFill>
                <a:latin typeface="Helvetica Neue"/>
                <a:ea typeface="Helvetica Neue"/>
                <a:cs typeface="Helvetica Neue"/>
                <a:sym typeface="Helvetica Neue"/>
              </a:rPr>
              <a:t>Web of Identity (Livesey, 2004). Source https://horizonofreason.com/culture/web-of-cultural-identity/</a:t>
            </a:r>
            <a:endParaRPr/>
          </a:p>
          <a:p>
            <a:pPr marL="457200" marR="0" lvl="0" indent="-228600" algn="l" rtl="0">
              <a:lnSpc>
                <a:spcPct val="100000"/>
              </a:lnSpc>
              <a:spcBef>
                <a:spcPts val="0"/>
              </a:spcBef>
              <a:spcAft>
                <a:spcPts val="0"/>
              </a:spcAft>
              <a:buSzPts val="1400"/>
              <a:buNone/>
            </a:pPr>
            <a:endParaRPr sz="1100">
              <a:latin typeface="Helvetica Neue"/>
              <a:ea typeface="Helvetica Neue"/>
              <a:cs typeface="Helvetica Neue"/>
              <a:sym typeface="Helvetica Neue"/>
            </a:endParaRPr>
          </a:p>
        </p:txBody>
      </p:sp>
      <p:sp>
        <p:nvSpPr>
          <p:cNvPr id="97" name="Google Shape;9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These are just some key definitions related to the subject of Sociolinguistics. We will be taking a closer look at a few of these in these lessons. </a:t>
            </a:r>
            <a:endParaRPr/>
          </a:p>
        </p:txBody>
      </p:sp>
      <p:sp>
        <p:nvSpPr>
          <p:cNvPr id="106" name="Google Shape;10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Answers on click</a:t>
            </a:r>
            <a:endParaRPr/>
          </a:p>
        </p:txBody>
      </p:sp>
      <p:sp>
        <p:nvSpPr>
          <p:cNvPr id="116" name="Google Shape;116;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800" b="0" i="0" u="none" strike="noStrike">
                <a:solidFill>
                  <a:srgbClr val="000000"/>
                </a:solidFill>
                <a:latin typeface="Calibri"/>
                <a:ea typeface="Calibri"/>
                <a:cs typeface="Calibri"/>
                <a:sym typeface="Calibri"/>
              </a:rPr>
              <a:t>Students must choose the correct terminology from the previous table to complete these sentences. By doing this exercise first or at the same time might help some students also complete the table. </a:t>
            </a:r>
            <a:endParaRPr b="0"/>
          </a:p>
          <a:p>
            <a:pPr marL="457200" marR="0" lvl="0" indent="-228600" algn="l" rtl="0">
              <a:lnSpc>
                <a:spcPct val="100000"/>
              </a:lnSpc>
              <a:spcBef>
                <a:spcPts val="0"/>
              </a:spcBef>
              <a:spcAft>
                <a:spcPts val="0"/>
              </a:spcAft>
              <a:buSzPts val="1400"/>
              <a:buNone/>
            </a:pPr>
            <a:br>
              <a:rPr lang="en-US"/>
            </a:br>
            <a:endParaRPr/>
          </a:p>
        </p:txBody>
      </p:sp>
      <p:sp>
        <p:nvSpPr>
          <p:cNvPr id="133" name="Google Shape;133;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
        <p:cNvGrpSpPr/>
        <p:nvPr/>
      </p:nvGrpSpPr>
      <p:grpSpPr>
        <a:xfrm>
          <a:off x="0" y="0"/>
          <a:ext cx="0" cy="0"/>
          <a:chOff x="0" y="0"/>
          <a:chExt cx="0" cy="0"/>
        </a:xfrm>
      </p:grpSpPr>
      <p:pic>
        <p:nvPicPr>
          <p:cNvPr id="18" name="Google Shape;18;p25"/>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9" name="Google Shape;19;p25"/>
          <p:cNvSpPr txBox="1">
            <a:spLocks noGrp="1"/>
          </p:cNvSpPr>
          <p:nvPr>
            <p:ph type="ctrTitle"/>
          </p:nvPr>
        </p:nvSpPr>
        <p:spPr>
          <a:xfrm>
            <a:off x="685800" y="684000"/>
            <a:ext cx="7772400" cy="1872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4000"/>
              <a:buFont typeface="Helvetica Neue"/>
              <a:buNone/>
              <a:defRPr sz="4000" b="0" i="0">
                <a:solidFill>
                  <a:schemeClr val="lt1"/>
                </a:solidFill>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5"/>
          <p:cNvSpPr txBox="1">
            <a:spLocks noGrp="1"/>
          </p:cNvSpPr>
          <p:nvPr>
            <p:ph type="subTitle" idx="1"/>
          </p:nvPr>
        </p:nvSpPr>
        <p:spPr>
          <a:xfrm>
            <a:off x="685800" y="2725200"/>
            <a:ext cx="7789460" cy="1752600"/>
          </a:xfrm>
          <a:prstGeom prst="rect">
            <a:avLst/>
          </a:prstGeom>
          <a:noFill/>
          <a:ln>
            <a:noFill/>
          </a:ln>
        </p:spPr>
        <p:txBody>
          <a:bodyPr spcFirstLastPara="1" wrap="square" lIns="0" tIns="0" rIns="0" bIns="0" anchor="t" anchorCtr="0">
            <a:normAutofit/>
          </a:bodyPr>
          <a:lstStyle>
            <a:lvl1pPr lvl="0" algn="l">
              <a:lnSpc>
                <a:spcPct val="100000"/>
              </a:lnSpc>
              <a:spcBef>
                <a:spcPts val="400"/>
              </a:spcBef>
              <a:spcAft>
                <a:spcPts val="0"/>
              </a:spcAft>
              <a:buSzPts val="2000"/>
              <a:buNone/>
              <a:defRPr>
                <a:solidFill>
                  <a:schemeClr val="lt1"/>
                </a:solidFill>
                <a:latin typeface="Helvetica Neue"/>
                <a:ea typeface="Helvetica Neue"/>
                <a:cs typeface="Helvetica Neue"/>
                <a:sym typeface="Helvetica Neue"/>
              </a:defRPr>
            </a:lvl1pPr>
            <a:lvl2pPr lvl="1" algn="ctr">
              <a:lnSpc>
                <a:spcPct val="100000"/>
              </a:lnSpc>
              <a:spcBef>
                <a:spcPts val="320"/>
              </a:spcBef>
              <a:spcAft>
                <a:spcPts val="0"/>
              </a:spcAft>
              <a:buSzPts val="1600"/>
              <a:buNone/>
              <a:defRPr>
                <a:solidFill>
                  <a:srgbClr val="888888"/>
                </a:solidFill>
              </a:defRPr>
            </a:lvl2pPr>
            <a:lvl3pPr lvl="2" algn="ctr">
              <a:lnSpc>
                <a:spcPct val="100000"/>
              </a:lnSpc>
              <a:spcBef>
                <a:spcPts val="320"/>
              </a:spcBef>
              <a:spcAft>
                <a:spcPts val="0"/>
              </a:spcAft>
              <a:buSzPts val="1600"/>
              <a:buNone/>
              <a:defRPr>
                <a:solidFill>
                  <a:srgbClr val="888888"/>
                </a:solidFill>
              </a:defRPr>
            </a:lvl3pPr>
            <a:lvl4pPr lvl="3" algn="ctr">
              <a:lnSpc>
                <a:spcPct val="100000"/>
              </a:lnSpc>
              <a:spcBef>
                <a:spcPts val="320"/>
              </a:spcBef>
              <a:spcAft>
                <a:spcPts val="0"/>
              </a:spcAft>
              <a:buSzPts val="1600"/>
              <a:buNone/>
              <a:defRPr>
                <a:solidFill>
                  <a:srgbClr val="888888"/>
                </a:solidFill>
              </a:defRPr>
            </a:lvl4pPr>
            <a:lvl5pPr lvl="4" algn="ctr">
              <a:lnSpc>
                <a:spcPct val="100000"/>
              </a:lnSpc>
              <a:spcBef>
                <a:spcPts val="320"/>
              </a:spcBef>
              <a:spcAft>
                <a:spcPts val="0"/>
              </a:spcAft>
              <a:buSzPts val="16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21" name="Google Shape;21;p25" descr="A picture containing company name&#10;&#10;Description automatically generated"/>
          <p:cNvPicPr preferRelativeResize="0"/>
          <p:nvPr/>
        </p:nvPicPr>
        <p:blipFill rotWithShape="1">
          <a:blip r:embed="rId3">
            <a:alphaModFix/>
          </a:blip>
          <a:srcRect/>
          <a:stretch/>
        </p:blipFill>
        <p:spPr>
          <a:xfrm>
            <a:off x="3680873" y="6030390"/>
            <a:ext cx="808861" cy="489079"/>
          </a:xfrm>
          <a:prstGeom prst="rect">
            <a:avLst/>
          </a:prstGeom>
          <a:noFill/>
          <a:ln>
            <a:noFill/>
          </a:ln>
        </p:spPr>
      </p:pic>
      <p:pic>
        <p:nvPicPr>
          <p:cNvPr id="22" name="Google Shape;22;p25"/>
          <p:cNvPicPr preferRelativeResize="0"/>
          <p:nvPr/>
        </p:nvPicPr>
        <p:blipFill rotWithShape="1">
          <a:blip r:embed="rId4">
            <a:alphaModFix/>
          </a:blip>
          <a:srcRect/>
          <a:stretch/>
        </p:blipFill>
        <p:spPr>
          <a:xfrm>
            <a:off x="4780723" y="6003235"/>
            <a:ext cx="609730" cy="52305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p:cSld name="Text Slide">
    <p:spTree>
      <p:nvGrpSpPr>
        <p:cNvPr id="1" name="Shape 23"/>
        <p:cNvGrpSpPr/>
        <p:nvPr/>
      </p:nvGrpSpPr>
      <p:grpSpPr>
        <a:xfrm>
          <a:off x="0" y="0"/>
          <a:ext cx="0" cy="0"/>
          <a:chOff x="0" y="0"/>
          <a:chExt cx="0" cy="0"/>
        </a:xfrm>
      </p:grpSpPr>
      <p:sp>
        <p:nvSpPr>
          <p:cNvPr id="24" name="Google Shape;24;p26"/>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400"/>
              </a:spcBef>
              <a:spcAft>
                <a:spcPts val="0"/>
              </a:spcAft>
              <a:buSzPts val="2000"/>
              <a:buChar char="•"/>
              <a:defRPr/>
            </a:lvl1pPr>
            <a:lvl2pPr marL="914400" lvl="1" indent="-330200" algn="l">
              <a:lnSpc>
                <a:spcPct val="100000"/>
              </a:lnSpc>
              <a:spcBef>
                <a:spcPts val="320"/>
              </a:spcBef>
              <a:spcAft>
                <a:spcPts val="0"/>
              </a:spcAft>
              <a:buSzPts val="1600"/>
              <a:buChar char="•"/>
              <a:defRPr/>
            </a:lvl2pPr>
            <a:lvl3pPr marL="1371600" lvl="2" indent="-330200" algn="l">
              <a:lnSpc>
                <a:spcPct val="100000"/>
              </a:lnSpc>
              <a:spcBef>
                <a:spcPts val="320"/>
              </a:spcBef>
              <a:spcAft>
                <a:spcPts val="0"/>
              </a:spcAft>
              <a:buSzPts val="1600"/>
              <a:buChar char="•"/>
              <a:defRPr b="0"/>
            </a:lvl3pPr>
            <a:lvl4pPr marL="1828800" lvl="3" indent="-330200" algn="l">
              <a:lnSpc>
                <a:spcPct val="100000"/>
              </a:lnSpc>
              <a:spcBef>
                <a:spcPts val="320"/>
              </a:spcBef>
              <a:spcAft>
                <a:spcPts val="0"/>
              </a:spcAft>
              <a:buSzPts val="1600"/>
              <a:buChar char="•"/>
              <a:defRPr/>
            </a:lvl4pPr>
            <a:lvl5pPr marL="2286000" lvl="4" indent="-330200" algn="l">
              <a:lnSpc>
                <a:spcPct val="100000"/>
              </a:lnSpc>
              <a:spcBef>
                <a:spcPts val="320"/>
              </a:spcBef>
              <a:spcAft>
                <a:spcPts val="0"/>
              </a:spcAft>
              <a:buSzPts val="16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 name="Google Shape;25;p26"/>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rgbClr val="009CDE"/>
              </a:buClr>
              <a:buSzPts val="3000"/>
              <a:buFont typeface="Helvetica Neue"/>
              <a:buNone/>
              <a:defRPr sz="3000">
                <a:solidFill>
                  <a:srgbClr val="009CD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6"/>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26"/>
          <p:cNvPicPr preferRelativeResize="0"/>
          <p:nvPr/>
        </p:nvPicPr>
        <p:blipFill rotWithShape="1">
          <a:blip r:embed="rId2">
            <a:alphaModFix/>
          </a:blip>
          <a:srcRect/>
          <a:stretch/>
        </p:blipFill>
        <p:spPr>
          <a:xfrm>
            <a:off x="450849" y="6346825"/>
            <a:ext cx="1044575" cy="26759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ingle Image">
  <p:cSld name="Single Image">
    <p:spTree>
      <p:nvGrpSpPr>
        <p:cNvPr id="1" name="Shape 28"/>
        <p:cNvGrpSpPr/>
        <p:nvPr/>
      </p:nvGrpSpPr>
      <p:grpSpPr>
        <a:xfrm>
          <a:off x="0" y="0"/>
          <a:ext cx="0" cy="0"/>
          <a:chOff x="0" y="0"/>
          <a:chExt cx="0" cy="0"/>
        </a:xfrm>
      </p:grpSpPr>
      <p:sp>
        <p:nvSpPr>
          <p:cNvPr id="29" name="Google Shape;29;p32"/>
          <p:cNvSpPr txBox="1">
            <a:spLocks noGrp="1"/>
          </p:cNvSpPr>
          <p:nvPr>
            <p:ph type="title"/>
          </p:nvPr>
        </p:nvSpPr>
        <p:spPr>
          <a:xfrm>
            <a:off x="457200" y="274638"/>
            <a:ext cx="3883786" cy="11430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rgbClr val="009CDE"/>
              </a:buClr>
              <a:buSzPts val="3000"/>
              <a:buFont typeface="Helvetica Neue"/>
              <a:buNone/>
              <a:defRPr>
                <a:solidFill>
                  <a:srgbClr val="009CD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2"/>
          <p:cNvSpPr txBox="1">
            <a:spLocks noGrp="1"/>
          </p:cNvSpPr>
          <p:nvPr>
            <p:ph type="body" idx="1"/>
          </p:nvPr>
        </p:nvSpPr>
        <p:spPr>
          <a:xfrm>
            <a:off x="457200" y="1600200"/>
            <a:ext cx="3901440" cy="4525963"/>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400"/>
              </a:spcBef>
              <a:spcAft>
                <a:spcPts val="0"/>
              </a:spcAft>
              <a:buSzPts val="2000"/>
              <a:buChar char="•"/>
              <a:defRPr sz="2000"/>
            </a:lvl1pPr>
            <a:lvl2pPr marL="914400" lvl="1" indent="-330200" algn="l">
              <a:lnSpc>
                <a:spcPct val="100000"/>
              </a:lnSpc>
              <a:spcBef>
                <a:spcPts val="320"/>
              </a:spcBef>
              <a:spcAft>
                <a:spcPts val="0"/>
              </a:spcAft>
              <a:buSzPts val="1600"/>
              <a:buChar char="•"/>
              <a:defRPr sz="1600"/>
            </a:lvl2pPr>
            <a:lvl3pPr marL="1371600" lvl="2" indent="-330200" algn="l">
              <a:lnSpc>
                <a:spcPct val="100000"/>
              </a:lnSpc>
              <a:spcBef>
                <a:spcPts val="320"/>
              </a:spcBef>
              <a:spcAft>
                <a:spcPts val="0"/>
              </a:spcAft>
              <a:buSzPts val="1600"/>
              <a:buChar char="•"/>
              <a:defRPr sz="16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1" name="Google Shape;31;p32"/>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lumns" type="twoObj">
  <p:cSld name="TWO_OBJECTS">
    <p:spTree>
      <p:nvGrpSpPr>
        <p:cNvPr id="1" name="Shape 32"/>
        <p:cNvGrpSpPr/>
        <p:nvPr/>
      </p:nvGrpSpPr>
      <p:grpSpPr>
        <a:xfrm>
          <a:off x="0" y="0"/>
          <a:ext cx="0" cy="0"/>
          <a:chOff x="0" y="0"/>
          <a:chExt cx="0" cy="0"/>
        </a:xfrm>
      </p:grpSpPr>
      <p:sp>
        <p:nvSpPr>
          <p:cNvPr id="33" name="Google Shape;33;p31"/>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rgbClr val="009CDE"/>
              </a:buClr>
              <a:buSzPts val="3000"/>
              <a:buFont typeface="Helvetica Neue"/>
              <a:buNone/>
              <a:defRPr>
                <a:solidFill>
                  <a:srgbClr val="009CD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1"/>
          <p:cNvSpPr txBox="1">
            <a:spLocks noGrp="1"/>
          </p:cNvSpPr>
          <p:nvPr>
            <p:ph type="body" idx="1"/>
          </p:nvPr>
        </p:nvSpPr>
        <p:spPr>
          <a:xfrm>
            <a:off x="457200" y="1600200"/>
            <a:ext cx="4038600" cy="4525963"/>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400"/>
              </a:spcBef>
              <a:spcAft>
                <a:spcPts val="0"/>
              </a:spcAft>
              <a:buSzPts val="2000"/>
              <a:buChar char="•"/>
              <a:defRPr sz="2000"/>
            </a:lvl1pPr>
            <a:lvl2pPr marL="914400" lvl="1" indent="-330200" algn="l">
              <a:lnSpc>
                <a:spcPct val="100000"/>
              </a:lnSpc>
              <a:spcBef>
                <a:spcPts val="320"/>
              </a:spcBef>
              <a:spcAft>
                <a:spcPts val="0"/>
              </a:spcAft>
              <a:buSzPts val="1600"/>
              <a:buChar char="•"/>
              <a:defRPr sz="1600"/>
            </a:lvl2pPr>
            <a:lvl3pPr marL="1371600" lvl="2" indent="-330200" algn="l">
              <a:lnSpc>
                <a:spcPct val="100000"/>
              </a:lnSpc>
              <a:spcBef>
                <a:spcPts val="320"/>
              </a:spcBef>
              <a:spcAft>
                <a:spcPts val="0"/>
              </a:spcAft>
              <a:buSzPts val="1600"/>
              <a:buChar char="•"/>
              <a:defRPr sz="16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5" name="Google Shape;35;p31"/>
          <p:cNvSpPr txBox="1">
            <a:spLocks noGrp="1"/>
          </p:cNvSpPr>
          <p:nvPr>
            <p:ph type="body" idx="2"/>
          </p:nvPr>
        </p:nvSpPr>
        <p:spPr>
          <a:xfrm>
            <a:off x="4648200" y="1600200"/>
            <a:ext cx="4038600" cy="4525963"/>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400"/>
              </a:spcBef>
              <a:spcAft>
                <a:spcPts val="0"/>
              </a:spcAft>
              <a:buSzPts val="2000"/>
              <a:buChar char="•"/>
              <a:defRPr sz="2000"/>
            </a:lvl1pPr>
            <a:lvl2pPr marL="914400" lvl="1" indent="-330200" algn="l">
              <a:lnSpc>
                <a:spcPct val="100000"/>
              </a:lnSpc>
              <a:spcBef>
                <a:spcPts val="320"/>
              </a:spcBef>
              <a:spcAft>
                <a:spcPts val="0"/>
              </a:spcAft>
              <a:buSzPts val="1600"/>
              <a:buChar char="•"/>
              <a:defRPr sz="1600"/>
            </a:lvl2pPr>
            <a:lvl3pPr marL="1371600" lvl="2" indent="-330200" algn="l">
              <a:lnSpc>
                <a:spcPct val="100000"/>
              </a:lnSpc>
              <a:spcBef>
                <a:spcPts val="320"/>
              </a:spcBef>
              <a:spcAft>
                <a:spcPts val="0"/>
              </a:spcAft>
              <a:buSzPts val="1600"/>
              <a:buChar char="•"/>
              <a:defRPr sz="16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31"/>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Divider With Icon">
  <p:cSld name="2_Divider With Icon">
    <p:spTree>
      <p:nvGrpSpPr>
        <p:cNvPr id="1" name="Shape 37"/>
        <p:cNvGrpSpPr/>
        <p:nvPr/>
      </p:nvGrpSpPr>
      <p:grpSpPr>
        <a:xfrm>
          <a:off x="0" y="0"/>
          <a:ext cx="0" cy="0"/>
          <a:chOff x="0" y="0"/>
          <a:chExt cx="0" cy="0"/>
        </a:xfrm>
      </p:grpSpPr>
      <p:sp>
        <p:nvSpPr>
          <p:cNvPr id="38" name="Google Shape;38;p34"/>
          <p:cNvSpPr/>
          <p:nvPr/>
        </p:nvSpPr>
        <p:spPr>
          <a:xfrm>
            <a:off x="0" y="0"/>
            <a:ext cx="9144000" cy="6858000"/>
          </a:xfrm>
          <a:prstGeom prst="rect">
            <a:avLst/>
          </a:prstGeom>
          <a:solidFill>
            <a:srgbClr val="009CDE"/>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sp>
        <p:nvSpPr>
          <p:cNvPr id="39" name="Google Shape;39;p34"/>
          <p:cNvSpPr/>
          <p:nvPr/>
        </p:nvSpPr>
        <p:spPr>
          <a:xfrm rot="1647613">
            <a:off x="4680000" y="360000"/>
            <a:ext cx="3761999" cy="4046400"/>
          </a:xfrm>
          <a:custGeom>
            <a:avLst/>
            <a:gdLst/>
            <a:ahLst/>
            <a:cxnLst/>
            <a:rect l="l" t="t" r="r" b="b"/>
            <a:pathLst>
              <a:path w="3992145" h="4294133" extrusionOk="0">
                <a:moveTo>
                  <a:pt x="1207413" y="274463"/>
                </a:moveTo>
                <a:cubicBezTo>
                  <a:pt x="2219811" y="-251665"/>
                  <a:pt x="3393616" y="1266"/>
                  <a:pt x="3829181" y="839398"/>
                </a:cubicBezTo>
                <a:cubicBezTo>
                  <a:pt x="4264746" y="1677530"/>
                  <a:pt x="3797130" y="2783482"/>
                  <a:pt x="2784733" y="3309610"/>
                </a:cubicBezTo>
                <a:cubicBezTo>
                  <a:pt x="2658183" y="3375376"/>
                  <a:pt x="2529111" y="3428969"/>
                  <a:pt x="2399274" y="3470768"/>
                </a:cubicBezTo>
                <a:lnTo>
                  <a:pt x="2392083" y="3472755"/>
                </a:lnTo>
                <a:lnTo>
                  <a:pt x="1938471" y="4137802"/>
                </a:lnTo>
                <a:lnTo>
                  <a:pt x="1881045" y="4216983"/>
                </a:lnTo>
                <a:lnTo>
                  <a:pt x="1863096" y="4243605"/>
                </a:lnTo>
                <a:cubicBezTo>
                  <a:pt x="1831877" y="4274824"/>
                  <a:pt x="1788749" y="4294133"/>
                  <a:pt x="1741110" y="4294133"/>
                </a:cubicBezTo>
                <a:lnTo>
                  <a:pt x="1672088" y="4294133"/>
                </a:lnTo>
                <a:cubicBezTo>
                  <a:pt x="1624449" y="4294133"/>
                  <a:pt x="1581321" y="4274824"/>
                  <a:pt x="1550102" y="4243605"/>
                </a:cubicBezTo>
                <a:lnTo>
                  <a:pt x="1518253" y="4196365"/>
                </a:lnTo>
                <a:lnTo>
                  <a:pt x="1493887" y="4143136"/>
                </a:lnTo>
                <a:lnTo>
                  <a:pt x="1262271" y="3539532"/>
                </a:lnTo>
                <a:lnTo>
                  <a:pt x="1257536" y="3538740"/>
                </a:lnTo>
                <a:cubicBezTo>
                  <a:pt x="783089" y="3436507"/>
                  <a:pt x="380747" y="3163741"/>
                  <a:pt x="162964" y="2744675"/>
                </a:cubicBezTo>
                <a:cubicBezTo>
                  <a:pt x="-272600" y="1906543"/>
                  <a:pt x="195015" y="800591"/>
                  <a:pt x="1207413" y="274463"/>
                </a:cubicBezTo>
                <a:close/>
              </a:path>
            </a:pathLst>
          </a:custGeom>
          <a:blipFill rotWithShape="0">
            <a:blip r:embed="rId2">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sp>
        <p:nvSpPr>
          <p:cNvPr id="40" name="Google Shape;40;p34"/>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p34"/>
          <p:cNvSpPr txBox="1">
            <a:spLocks noGrp="1"/>
          </p:cNvSpPr>
          <p:nvPr>
            <p:ph type="title"/>
          </p:nvPr>
        </p:nvSpPr>
        <p:spPr>
          <a:xfrm>
            <a:off x="626400" y="1890000"/>
            <a:ext cx="3760249" cy="28800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chemeClr val="lt1"/>
              </a:buClr>
              <a:buSzPts val="3000"/>
              <a:buFont typeface="Helvetica Neue"/>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2" name="Google Shape;42;p34"/>
          <p:cNvPicPr preferRelativeResize="0"/>
          <p:nvPr/>
        </p:nvPicPr>
        <p:blipFill rotWithShape="1">
          <a:blip r:embed="rId3">
            <a:alphaModFix/>
          </a:blip>
          <a:srcRect/>
          <a:stretch/>
        </p:blipFill>
        <p:spPr>
          <a:xfrm>
            <a:off x="450000" y="6346826"/>
            <a:ext cx="1044575" cy="267592"/>
          </a:xfrm>
          <a:prstGeom prst="rect">
            <a:avLst/>
          </a:prstGeom>
          <a:noFill/>
          <a:ln>
            <a:noFill/>
          </a:ln>
        </p:spPr>
      </p:pic>
      <p:pic>
        <p:nvPicPr>
          <p:cNvPr id="43" name="Google Shape;43;p34"/>
          <p:cNvPicPr preferRelativeResize="0"/>
          <p:nvPr/>
        </p:nvPicPr>
        <p:blipFill rotWithShape="1">
          <a:blip r:embed="rId4">
            <a:alphaModFix/>
          </a:blip>
          <a:srcRect/>
          <a:stretch/>
        </p:blipFill>
        <p:spPr>
          <a:xfrm>
            <a:off x="6492875" y="6350400"/>
            <a:ext cx="1357200" cy="26628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44"/>
        <p:cNvGrpSpPr/>
        <p:nvPr/>
      </p:nvGrpSpPr>
      <p:grpSpPr>
        <a:xfrm>
          <a:off x="0" y="0"/>
          <a:ext cx="0" cy="0"/>
          <a:chOff x="0" y="0"/>
          <a:chExt cx="0" cy="0"/>
        </a:xfrm>
      </p:grpSpPr>
      <p:sp>
        <p:nvSpPr>
          <p:cNvPr id="45" name="Google Shape;45;p33"/>
          <p:cNvSpPr txBox="1">
            <a:spLocks noGrp="1"/>
          </p:cNvSpPr>
          <p:nvPr>
            <p:ph type="title"/>
          </p:nvPr>
        </p:nvSpPr>
        <p:spPr>
          <a:xfrm>
            <a:off x="457200" y="274638"/>
            <a:ext cx="3883786" cy="11430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rgbClr val="009CDE"/>
              </a:buClr>
              <a:buSzPts val="3000"/>
              <a:buFont typeface="Helvetica Neue"/>
              <a:buNone/>
              <a:defRPr>
                <a:solidFill>
                  <a:srgbClr val="009CD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3"/>
          <p:cNvSpPr txBox="1">
            <a:spLocks noGrp="1"/>
          </p:cNvSpPr>
          <p:nvPr>
            <p:ph type="body" idx="1"/>
          </p:nvPr>
        </p:nvSpPr>
        <p:spPr>
          <a:xfrm>
            <a:off x="457200" y="1600200"/>
            <a:ext cx="3901440" cy="4525963"/>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400"/>
              </a:spcBef>
              <a:spcAft>
                <a:spcPts val="0"/>
              </a:spcAft>
              <a:buSzPts val="2000"/>
              <a:buChar char="•"/>
              <a:defRPr sz="2000"/>
            </a:lvl1pPr>
            <a:lvl2pPr marL="914400" lvl="1" indent="-330200" algn="l">
              <a:lnSpc>
                <a:spcPct val="100000"/>
              </a:lnSpc>
              <a:spcBef>
                <a:spcPts val="320"/>
              </a:spcBef>
              <a:spcAft>
                <a:spcPts val="0"/>
              </a:spcAft>
              <a:buSzPts val="1600"/>
              <a:buChar char="•"/>
              <a:defRPr sz="1600"/>
            </a:lvl2pPr>
            <a:lvl3pPr marL="1371600" lvl="2" indent="-330200" algn="l">
              <a:lnSpc>
                <a:spcPct val="100000"/>
              </a:lnSpc>
              <a:spcBef>
                <a:spcPts val="320"/>
              </a:spcBef>
              <a:spcAft>
                <a:spcPts val="0"/>
              </a:spcAft>
              <a:buSzPts val="1600"/>
              <a:buChar char="•"/>
              <a:defRPr sz="16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7" name="Google Shape;47;p33"/>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8"/>
        <p:cNvGrpSpPr/>
        <p:nvPr/>
      </p:nvGrpSpPr>
      <p:grpSpPr>
        <a:xfrm>
          <a:off x="0" y="0"/>
          <a:ext cx="0" cy="0"/>
          <a:chOff x="0" y="0"/>
          <a:chExt cx="0" cy="0"/>
        </a:xfrm>
      </p:grpSpPr>
      <p:sp>
        <p:nvSpPr>
          <p:cNvPr id="49" name="Google Shape;49;g13ad5c9cc3c_0_77"/>
          <p:cNvSpPr txBox="1">
            <a:spLocks noGrp="1"/>
          </p:cNvSpPr>
          <p:nvPr>
            <p:ph type="sldNum" idx="12"/>
          </p:nvPr>
        </p:nvSpPr>
        <p:spPr>
          <a:xfrm>
            <a:off x="7975600" y="6282210"/>
            <a:ext cx="7113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pic>
        <p:nvPicPr>
          <p:cNvPr id="50" name="Google Shape;50;g13ad5c9cc3c_0_77"/>
          <p:cNvPicPr preferRelativeResize="0"/>
          <p:nvPr/>
        </p:nvPicPr>
        <p:blipFill rotWithShape="1">
          <a:blip r:embed="rId2">
            <a:alphaModFix/>
          </a:blip>
          <a:srcRect/>
          <a:stretch/>
        </p:blipFill>
        <p:spPr>
          <a:xfrm>
            <a:off x="0" y="0"/>
            <a:ext cx="9141972" cy="6857999"/>
          </a:xfrm>
          <a:prstGeom prst="rect">
            <a:avLst/>
          </a:prstGeom>
          <a:noFill/>
          <a:ln>
            <a:noFill/>
          </a:ln>
        </p:spPr>
      </p:pic>
      <p:sp>
        <p:nvSpPr>
          <p:cNvPr id="51" name="Google Shape;51;g13ad5c9cc3c_0_77"/>
          <p:cNvSpPr/>
          <p:nvPr/>
        </p:nvSpPr>
        <p:spPr>
          <a:xfrm>
            <a:off x="457200" y="2289600"/>
            <a:ext cx="4373400" cy="1169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0"/>
              <a:buFont typeface="Arial"/>
              <a:buNone/>
            </a:pPr>
            <a:r>
              <a:rPr lang="en-US" sz="7000" b="0" i="0" u="none" strike="noStrike" cap="none">
                <a:solidFill>
                  <a:schemeClr val="lt1"/>
                </a:solidFill>
                <a:latin typeface="Helvetica Neue"/>
                <a:ea typeface="Helvetica Neue"/>
                <a:cs typeface="Helvetica Neue"/>
                <a:sym typeface="Helvetica Neue"/>
              </a:rPr>
              <a:t>Thank you</a:t>
            </a:r>
            <a:endParaRPr sz="1400" b="0" i="0" u="none" strike="noStrike" cap="none">
              <a:solidFill>
                <a:srgbClr val="000000"/>
              </a:solidFill>
              <a:latin typeface="Arial"/>
              <a:ea typeface="Arial"/>
              <a:cs typeface="Arial"/>
              <a:sym typeface="Arial"/>
            </a:endParaRPr>
          </a:p>
        </p:txBody>
      </p:sp>
      <p:pic>
        <p:nvPicPr>
          <p:cNvPr id="52" name="Google Shape;52;g13ad5c9cc3c_0_77" descr="A picture containing company name&#10;&#10;Description automatically generated"/>
          <p:cNvPicPr preferRelativeResize="0"/>
          <p:nvPr/>
        </p:nvPicPr>
        <p:blipFill rotWithShape="1">
          <a:blip r:embed="rId3">
            <a:alphaModFix/>
          </a:blip>
          <a:srcRect/>
          <a:stretch/>
        </p:blipFill>
        <p:spPr>
          <a:xfrm>
            <a:off x="3959188" y="6057938"/>
            <a:ext cx="718270" cy="434301"/>
          </a:xfrm>
          <a:prstGeom prst="rect">
            <a:avLst/>
          </a:prstGeom>
          <a:noFill/>
          <a:ln>
            <a:noFill/>
          </a:ln>
        </p:spPr>
      </p:pic>
      <p:pic>
        <p:nvPicPr>
          <p:cNvPr id="53" name="Google Shape;53;g13ad5c9cc3c_0_77"/>
          <p:cNvPicPr preferRelativeResize="0"/>
          <p:nvPr/>
        </p:nvPicPr>
        <p:blipFill rotWithShape="1">
          <a:blip r:embed="rId4">
            <a:alphaModFix/>
          </a:blip>
          <a:srcRect/>
          <a:stretch/>
        </p:blipFill>
        <p:spPr>
          <a:xfrm>
            <a:off x="4984352" y="6038370"/>
            <a:ext cx="541442" cy="46447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g"/><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lvl1pPr marR="0" lvl="0" algn="l" rtl="0">
              <a:lnSpc>
                <a:spcPct val="100000"/>
              </a:lnSpc>
              <a:spcBef>
                <a:spcPts val="0"/>
              </a:spcBef>
              <a:spcAft>
                <a:spcPts val="0"/>
              </a:spcAft>
              <a:buClr>
                <a:srgbClr val="009CDE"/>
              </a:buClr>
              <a:buSzPts val="3000"/>
              <a:buFont typeface="Helvetica Neue"/>
              <a:buNone/>
              <a:defRPr sz="3000" b="0" i="0" u="none" strike="noStrike" cap="none">
                <a:solidFill>
                  <a:srgbClr val="009CDE"/>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rmAutofit/>
          </a:bodyPr>
          <a:lstStyle>
            <a:lvl1pPr marL="457200" marR="0" lvl="0" indent="-355600" algn="l" rtl="0">
              <a:lnSpc>
                <a:spcPct val="100000"/>
              </a:lnSpc>
              <a:spcBef>
                <a:spcPts val="400"/>
              </a:spcBef>
              <a:spcAft>
                <a:spcPts val="0"/>
              </a:spcAft>
              <a:buClr>
                <a:srgbClr val="009CDE"/>
              </a:buClr>
              <a:buSzPts val="2000"/>
              <a:buFont typeface="Arial"/>
              <a:buChar char="•"/>
              <a:defRPr sz="2000" b="0" i="0" u="none" strike="noStrike" cap="none">
                <a:solidFill>
                  <a:schemeClr val="dk1"/>
                </a:solidFill>
                <a:latin typeface="Helvetica Neue"/>
                <a:ea typeface="Helvetica Neue"/>
                <a:cs typeface="Helvetica Neue"/>
                <a:sym typeface="Helvetica Neue"/>
              </a:defRPr>
            </a:lvl1pPr>
            <a:lvl2pPr marL="914400" marR="0" lvl="1" indent="-330200" algn="l" rtl="0">
              <a:lnSpc>
                <a:spcPct val="100000"/>
              </a:lnSpc>
              <a:spcBef>
                <a:spcPts val="320"/>
              </a:spcBef>
              <a:spcAft>
                <a:spcPts val="0"/>
              </a:spcAft>
              <a:buClr>
                <a:srgbClr val="009CDE"/>
              </a:buClr>
              <a:buSzPts val="1600"/>
              <a:buFont typeface="Arial"/>
              <a:buChar char="•"/>
              <a:defRPr sz="1600" b="0" i="0" u="none" strike="noStrike" cap="none">
                <a:solidFill>
                  <a:schemeClr val="dk1"/>
                </a:solidFill>
                <a:latin typeface="Helvetica Neue"/>
                <a:ea typeface="Helvetica Neue"/>
                <a:cs typeface="Helvetica Neue"/>
                <a:sym typeface="Helvetica Neue"/>
              </a:defRPr>
            </a:lvl2pPr>
            <a:lvl3pPr marL="1371600" marR="0" lvl="2" indent="-330200" algn="l" rtl="0">
              <a:lnSpc>
                <a:spcPct val="100000"/>
              </a:lnSpc>
              <a:spcBef>
                <a:spcPts val="320"/>
              </a:spcBef>
              <a:spcAft>
                <a:spcPts val="0"/>
              </a:spcAft>
              <a:buClr>
                <a:srgbClr val="009CDE"/>
              </a:buClr>
              <a:buSzPts val="1600"/>
              <a:buFont typeface="Arial"/>
              <a:buChar char="•"/>
              <a:defRPr sz="1600" b="0" i="0" u="none" strike="noStrike" cap="none">
                <a:solidFill>
                  <a:schemeClr val="dk1"/>
                </a:solidFill>
                <a:latin typeface="Helvetica Neue"/>
                <a:ea typeface="Helvetica Neue"/>
                <a:cs typeface="Helvetica Neue"/>
                <a:sym typeface="Helvetica Neue"/>
              </a:defRPr>
            </a:lvl3pPr>
            <a:lvl4pPr marL="1828800" marR="0" lvl="3" indent="-330200" algn="l" rtl="0">
              <a:lnSpc>
                <a:spcPct val="100000"/>
              </a:lnSpc>
              <a:spcBef>
                <a:spcPts val="320"/>
              </a:spcBef>
              <a:spcAft>
                <a:spcPts val="0"/>
              </a:spcAft>
              <a:buClr>
                <a:srgbClr val="009CDE"/>
              </a:buClr>
              <a:buSzPts val="1600"/>
              <a:buFont typeface="Arial"/>
              <a:buChar char="•"/>
              <a:defRPr sz="1600" b="0" i="0" u="none" strike="noStrike" cap="none">
                <a:solidFill>
                  <a:schemeClr val="dk1"/>
                </a:solidFill>
                <a:latin typeface="Helvetica Neue"/>
                <a:ea typeface="Helvetica Neue"/>
                <a:cs typeface="Helvetica Neue"/>
                <a:sym typeface="Helvetica Neue"/>
              </a:defRPr>
            </a:lvl4pPr>
            <a:lvl5pPr marL="2286000" marR="0" lvl="4" indent="-330200" algn="l" rtl="0">
              <a:lnSpc>
                <a:spcPct val="100000"/>
              </a:lnSpc>
              <a:spcBef>
                <a:spcPts val="320"/>
              </a:spcBef>
              <a:spcAft>
                <a:spcPts val="0"/>
              </a:spcAft>
              <a:buClr>
                <a:srgbClr val="009CDE"/>
              </a:buClr>
              <a:buSzPts val="1600"/>
              <a:buFont typeface="Arial"/>
              <a:buChar char="•"/>
              <a:defRPr sz="1600" b="0" i="0" u="none" strike="noStrike" cap="none">
                <a:solidFill>
                  <a:schemeClr val="dk1"/>
                </a:solidFill>
                <a:latin typeface="Helvetica Neue"/>
                <a:ea typeface="Helvetica Neue"/>
                <a:cs typeface="Helvetica Neue"/>
                <a:sym typeface="Helvetica Neue"/>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24"/>
          <p:cNvSpPr txBox="1">
            <a:spLocks noGrp="1"/>
          </p:cNvSpPr>
          <p:nvPr>
            <p:ph type="sldNum" idx="12"/>
          </p:nvPr>
        </p:nvSpPr>
        <p:spPr>
          <a:xfrm>
            <a:off x="7975600" y="6282210"/>
            <a:ext cx="711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pic>
        <p:nvPicPr>
          <p:cNvPr id="13" name="Google Shape;13;p24"/>
          <p:cNvPicPr preferRelativeResize="0"/>
          <p:nvPr/>
        </p:nvPicPr>
        <p:blipFill rotWithShape="1">
          <a:blip r:embed="rId9">
            <a:alphaModFix/>
          </a:blip>
          <a:srcRect/>
          <a:stretch/>
        </p:blipFill>
        <p:spPr>
          <a:xfrm>
            <a:off x="450849" y="6346825"/>
            <a:ext cx="1044575" cy="267592"/>
          </a:xfrm>
          <a:prstGeom prst="rect">
            <a:avLst/>
          </a:prstGeom>
          <a:noFill/>
          <a:ln>
            <a:noFill/>
          </a:ln>
        </p:spPr>
      </p:pic>
      <p:pic>
        <p:nvPicPr>
          <p:cNvPr id="14" name="Google Shape;14;p24"/>
          <p:cNvPicPr preferRelativeResize="0"/>
          <p:nvPr/>
        </p:nvPicPr>
        <p:blipFill rotWithShape="1">
          <a:blip r:embed="rId10">
            <a:alphaModFix/>
          </a:blip>
          <a:srcRect/>
          <a:stretch/>
        </p:blipFill>
        <p:spPr>
          <a:xfrm>
            <a:off x="6492875" y="6350828"/>
            <a:ext cx="1355725" cy="265997"/>
          </a:xfrm>
          <a:prstGeom prst="rect">
            <a:avLst/>
          </a:prstGeom>
          <a:noFill/>
          <a:ln>
            <a:noFill/>
          </a:ln>
        </p:spPr>
      </p:pic>
      <p:pic>
        <p:nvPicPr>
          <p:cNvPr id="15" name="Google Shape;15;p24" descr="A picture containing company name&#10;&#10;Description automatically generated"/>
          <p:cNvPicPr preferRelativeResize="0"/>
          <p:nvPr/>
        </p:nvPicPr>
        <p:blipFill rotWithShape="1">
          <a:blip r:embed="rId11">
            <a:alphaModFix/>
          </a:blip>
          <a:srcRect/>
          <a:stretch/>
        </p:blipFill>
        <p:spPr>
          <a:xfrm>
            <a:off x="1728419" y="6301778"/>
            <a:ext cx="564638" cy="341409"/>
          </a:xfrm>
          <a:prstGeom prst="rect">
            <a:avLst/>
          </a:prstGeom>
          <a:noFill/>
          <a:ln>
            <a:noFill/>
          </a:ln>
        </p:spPr>
      </p:pic>
      <p:pic>
        <p:nvPicPr>
          <p:cNvPr id="16" name="Google Shape;16;p24"/>
          <p:cNvPicPr preferRelativeResize="0"/>
          <p:nvPr/>
        </p:nvPicPr>
        <p:blipFill rotWithShape="1">
          <a:blip r:embed="rId12">
            <a:alphaModFix/>
          </a:blip>
          <a:srcRect/>
          <a:stretch/>
        </p:blipFill>
        <p:spPr>
          <a:xfrm>
            <a:off x="2596493" y="6282210"/>
            <a:ext cx="425632" cy="3651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dialectsarchive.com/test-your-ear"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nytimes.com/interactive/2019/02/15/upshot/british-irish-dialect-quiz.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youtu.be/Qr8QsNCe3C4"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19.jpg"/><Relationship Id="rId4" Type="http://schemas.openxmlformats.org/officeDocument/2006/relationships/hyperlink" Target="https://youtu.be/9lNjnE_-Log"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discoverulsterscots.com/language-games/wheen-o-wurds-1/index.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cso.ie/"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s://docs.google.com/document/d/1xzYIxaJdsBcEb4sk52SV1BgxFvIGOtF9/edit?usp=sharing&amp;ouid=115954874565314741622&amp;rtpof=true&amp;sd=true"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
          <p:cNvSpPr txBox="1">
            <a:spLocks noGrp="1"/>
          </p:cNvSpPr>
          <p:nvPr>
            <p:ph type="ctrTitle"/>
          </p:nvPr>
        </p:nvSpPr>
        <p:spPr>
          <a:xfrm>
            <a:off x="685800" y="684000"/>
            <a:ext cx="7772400" cy="1872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1"/>
              </a:buClr>
              <a:buSzPts val="4000"/>
              <a:buFont typeface="Helvetica Neue"/>
              <a:buNone/>
            </a:pPr>
            <a:r>
              <a:rPr lang="en-US"/>
              <a:t>Introduction to Sociolinguistics</a:t>
            </a:r>
            <a:endParaRPr/>
          </a:p>
        </p:txBody>
      </p:sp>
      <p:sp>
        <p:nvSpPr>
          <p:cNvPr id="59" name="Google Shape;59;p1"/>
          <p:cNvSpPr txBox="1">
            <a:spLocks noGrp="1"/>
          </p:cNvSpPr>
          <p:nvPr>
            <p:ph type="subTitle" idx="1"/>
          </p:nvPr>
        </p:nvSpPr>
        <p:spPr>
          <a:xfrm>
            <a:off x="685800" y="2725200"/>
            <a:ext cx="7789460" cy="17526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000"/>
              <a:buNone/>
            </a:pPr>
            <a:r>
              <a:rPr lang="en-US"/>
              <a:t>TY Linguistics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7"/>
          <p:cNvSpPr txBox="1">
            <a:spLocks noGrp="1"/>
          </p:cNvSpPr>
          <p:nvPr>
            <p:ph type="title"/>
          </p:nvPr>
        </p:nvSpPr>
        <p:spPr>
          <a:xfrm>
            <a:off x="457200" y="274638"/>
            <a:ext cx="3883786"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Language and Register</a:t>
            </a:r>
            <a:endParaRPr/>
          </a:p>
        </p:txBody>
      </p:sp>
      <p:sp>
        <p:nvSpPr>
          <p:cNvPr id="150" name="Google Shape;150;p37"/>
          <p:cNvSpPr txBox="1">
            <a:spLocks noGrp="1"/>
          </p:cNvSpPr>
          <p:nvPr>
            <p:ph type="body" idx="1"/>
          </p:nvPr>
        </p:nvSpPr>
        <p:spPr>
          <a:xfrm>
            <a:off x="457200" y="1600200"/>
            <a:ext cx="3901440" cy="4525963"/>
          </a:xfrm>
          <a:prstGeom prst="rect">
            <a:avLst/>
          </a:prstGeom>
          <a:noFill/>
          <a:ln>
            <a:noFill/>
          </a:ln>
        </p:spPr>
        <p:txBody>
          <a:bodyPr spcFirstLastPara="1" wrap="square" lIns="0" tIns="0" rIns="0" bIns="0" anchor="t" anchorCtr="0">
            <a:normAutofit/>
          </a:bodyPr>
          <a:lstStyle/>
          <a:p>
            <a:pPr marL="101600" lvl="0" indent="0" algn="l" rtl="0">
              <a:lnSpc>
                <a:spcPct val="100000"/>
              </a:lnSpc>
              <a:spcBef>
                <a:spcPts val="0"/>
              </a:spcBef>
              <a:spcAft>
                <a:spcPts val="0"/>
              </a:spcAft>
              <a:buSzPts val="2000"/>
              <a:buNone/>
            </a:pPr>
            <a:r>
              <a:rPr lang="en-US" sz="1800" b="0" i="0" u="none" strike="noStrike">
                <a:solidFill>
                  <a:srgbClr val="412C24"/>
                </a:solidFill>
                <a:latin typeface="Helvetica Neue"/>
                <a:ea typeface="Helvetica Neue"/>
                <a:cs typeface="Helvetica Neue"/>
                <a:sym typeface="Helvetica Neue"/>
              </a:rPr>
              <a:t>This is the level of formality that you might use in a conversation or text. </a:t>
            </a:r>
            <a:endParaRPr/>
          </a:p>
          <a:p>
            <a:pPr marL="101600" lvl="0" indent="0" algn="l" rtl="0">
              <a:lnSpc>
                <a:spcPct val="100000"/>
              </a:lnSpc>
              <a:spcBef>
                <a:spcPts val="0"/>
              </a:spcBef>
              <a:spcAft>
                <a:spcPts val="0"/>
              </a:spcAft>
              <a:buSzPts val="2000"/>
              <a:buNone/>
            </a:pPr>
            <a:endParaRPr sz="1800">
              <a:solidFill>
                <a:srgbClr val="412C24"/>
              </a:solidFill>
              <a:latin typeface="Helvetica Neue"/>
              <a:ea typeface="Helvetica Neue"/>
              <a:cs typeface="Helvetica Neue"/>
              <a:sym typeface="Helvetica Neue"/>
            </a:endParaRPr>
          </a:p>
          <a:p>
            <a:pPr marL="101600" lvl="0" indent="0" algn="l" rtl="0">
              <a:lnSpc>
                <a:spcPct val="100000"/>
              </a:lnSpc>
              <a:spcBef>
                <a:spcPts val="0"/>
              </a:spcBef>
              <a:spcAft>
                <a:spcPts val="0"/>
              </a:spcAft>
              <a:buSzPts val="2000"/>
              <a:buNone/>
            </a:pPr>
            <a:endParaRPr b="0"/>
          </a:p>
          <a:p>
            <a:pPr marL="457200" lvl="0" indent="-355600" algn="l" rtl="0">
              <a:lnSpc>
                <a:spcPct val="100000"/>
              </a:lnSpc>
              <a:spcBef>
                <a:spcPts val="1000"/>
              </a:spcBef>
              <a:spcAft>
                <a:spcPts val="0"/>
              </a:spcAft>
              <a:buSzPts val="2000"/>
              <a:buFont typeface="Arial"/>
              <a:buChar char="•"/>
            </a:pPr>
            <a:r>
              <a:rPr lang="en-US" sz="1800" b="0" i="0" u="none" strike="noStrike">
                <a:solidFill>
                  <a:srgbClr val="412C24"/>
                </a:solidFill>
                <a:latin typeface="Helvetica Neue"/>
                <a:ea typeface="Helvetica Neue"/>
                <a:cs typeface="Helvetica Neue"/>
                <a:sym typeface="Helvetica Neue"/>
              </a:rPr>
              <a:t>How do you decide what register is appropriate to use?</a:t>
            </a:r>
            <a:endParaRPr sz="1800" b="0" i="0" u="none" strike="noStrike">
              <a:solidFill>
                <a:srgbClr val="A2B5B2"/>
              </a:solidFill>
              <a:latin typeface="Helvetica Neue"/>
              <a:ea typeface="Helvetica Neue"/>
              <a:cs typeface="Helvetica Neue"/>
              <a:sym typeface="Helvetica Neue"/>
            </a:endParaRPr>
          </a:p>
          <a:p>
            <a:pPr marL="457200" lvl="0" indent="-355600" algn="l" rtl="0">
              <a:lnSpc>
                <a:spcPct val="100000"/>
              </a:lnSpc>
              <a:spcBef>
                <a:spcPts val="1000"/>
              </a:spcBef>
              <a:spcAft>
                <a:spcPts val="0"/>
              </a:spcAft>
              <a:buSzPts val="2000"/>
              <a:buFont typeface="Arial"/>
              <a:buChar char="•"/>
            </a:pPr>
            <a:r>
              <a:rPr lang="en-US" sz="1800" b="0" i="0" u="none" strike="noStrike">
                <a:solidFill>
                  <a:srgbClr val="412C24"/>
                </a:solidFill>
                <a:latin typeface="Helvetica Neue"/>
                <a:ea typeface="Helvetica Neue"/>
                <a:cs typeface="Helvetica Neue"/>
                <a:sym typeface="Helvetica Neue"/>
              </a:rPr>
              <a:t>Why is it important to know the correct register to use?</a:t>
            </a:r>
            <a:endParaRPr sz="1800" b="0" i="0" u="none" strike="noStrike">
              <a:solidFill>
                <a:srgbClr val="A2B5B2"/>
              </a:solidFill>
              <a:latin typeface="Helvetica Neue"/>
              <a:ea typeface="Helvetica Neue"/>
              <a:cs typeface="Helvetica Neue"/>
              <a:sym typeface="Helvetica Neue"/>
            </a:endParaRPr>
          </a:p>
          <a:p>
            <a:pPr marL="457200" lvl="0" indent="-355600" algn="l" rtl="0">
              <a:lnSpc>
                <a:spcPct val="100000"/>
              </a:lnSpc>
              <a:spcBef>
                <a:spcPts val="1000"/>
              </a:spcBef>
              <a:spcAft>
                <a:spcPts val="0"/>
              </a:spcAft>
              <a:buSzPts val="2000"/>
              <a:buFont typeface="Arial"/>
              <a:buChar char="•"/>
            </a:pPr>
            <a:r>
              <a:rPr lang="en-US" sz="1800" b="0" i="0" u="none" strike="noStrike">
                <a:solidFill>
                  <a:srgbClr val="412C24"/>
                </a:solidFill>
                <a:latin typeface="Helvetica Neue"/>
                <a:ea typeface="Helvetica Neue"/>
                <a:cs typeface="Helvetica Neue"/>
                <a:sym typeface="Helvetica Neue"/>
              </a:rPr>
              <a:t>What registers do you use?</a:t>
            </a:r>
            <a:endParaRPr sz="1800" b="0" i="0" u="none" strike="noStrike">
              <a:solidFill>
                <a:srgbClr val="A2B5B2"/>
              </a:solidFill>
              <a:latin typeface="Helvetica Neue"/>
              <a:ea typeface="Helvetica Neue"/>
              <a:cs typeface="Helvetica Neue"/>
              <a:sym typeface="Helvetica Neue"/>
            </a:endParaRPr>
          </a:p>
          <a:p>
            <a:pPr marL="457200" lvl="0" indent="-228600" algn="l" rtl="0">
              <a:lnSpc>
                <a:spcPct val="100000"/>
              </a:lnSpc>
              <a:spcBef>
                <a:spcPts val="400"/>
              </a:spcBef>
              <a:spcAft>
                <a:spcPts val="0"/>
              </a:spcAft>
              <a:buSzPts val="2000"/>
              <a:buNone/>
            </a:pPr>
            <a:endParaRPr/>
          </a:p>
        </p:txBody>
      </p:sp>
      <p:sp>
        <p:nvSpPr>
          <p:cNvPr id="151" name="Google Shape;151;p37"/>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10</a:t>
            </a:fld>
            <a:endParaRPr/>
          </a:p>
        </p:txBody>
      </p:sp>
      <p:pic>
        <p:nvPicPr>
          <p:cNvPr id="152" name="Google Shape;152;p37" descr="Diagram&#10;&#10;Description automatically generated"/>
          <p:cNvPicPr preferRelativeResize="0"/>
          <p:nvPr/>
        </p:nvPicPr>
        <p:blipFill rotWithShape="1">
          <a:blip r:embed="rId3">
            <a:alphaModFix/>
          </a:blip>
          <a:srcRect/>
          <a:stretch/>
        </p:blipFill>
        <p:spPr>
          <a:xfrm>
            <a:off x="4572000" y="989351"/>
            <a:ext cx="4509571" cy="393491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38"/>
          <p:cNvPicPr preferRelativeResize="0"/>
          <p:nvPr/>
        </p:nvPicPr>
        <p:blipFill rotWithShape="1">
          <a:blip r:embed="rId3">
            <a:alphaModFix/>
          </a:blip>
          <a:srcRect/>
          <a:stretch/>
        </p:blipFill>
        <p:spPr>
          <a:xfrm>
            <a:off x="3687580" y="1003666"/>
            <a:ext cx="5671051" cy="4581366"/>
          </a:xfrm>
          <a:prstGeom prst="rect">
            <a:avLst/>
          </a:prstGeom>
          <a:noFill/>
          <a:ln>
            <a:noFill/>
          </a:ln>
        </p:spPr>
      </p:pic>
      <p:sp>
        <p:nvSpPr>
          <p:cNvPr id="159" name="Google Shape;159;p38"/>
          <p:cNvSpPr txBox="1">
            <a:spLocks noGrp="1"/>
          </p:cNvSpPr>
          <p:nvPr>
            <p:ph type="title"/>
          </p:nvPr>
        </p:nvSpPr>
        <p:spPr>
          <a:xfrm>
            <a:off x="457200" y="274638"/>
            <a:ext cx="3883786"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ct val="111111"/>
              <a:buFont typeface="Helvetica Neue"/>
              <a:buNone/>
            </a:pPr>
            <a:r>
              <a:rPr lang="en-US"/>
              <a:t>Activity 4.1.4 - The Five Registers of Language</a:t>
            </a:r>
            <a:endParaRPr/>
          </a:p>
        </p:txBody>
      </p:sp>
      <p:sp>
        <p:nvSpPr>
          <p:cNvPr id="160" name="Google Shape;160;p38"/>
          <p:cNvSpPr txBox="1">
            <a:spLocks noGrp="1"/>
          </p:cNvSpPr>
          <p:nvPr>
            <p:ph type="body" idx="1"/>
          </p:nvPr>
        </p:nvSpPr>
        <p:spPr>
          <a:xfrm>
            <a:off x="750840" y="1600199"/>
            <a:ext cx="3901440" cy="4525963"/>
          </a:xfrm>
          <a:prstGeom prst="rect">
            <a:avLst/>
          </a:prstGeom>
          <a:noFill/>
          <a:ln>
            <a:noFill/>
          </a:ln>
        </p:spPr>
        <p:txBody>
          <a:bodyPr spcFirstLastPara="1" wrap="square" lIns="0" tIns="0" rIns="0" bIns="0" anchor="t" anchorCtr="0">
            <a:normAutofit fontScale="92500"/>
          </a:bodyPr>
          <a:lstStyle/>
          <a:p>
            <a:pPr marL="101600" lvl="0" indent="0" algn="l" rtl="0">
              <a:lnSpc>
                <a:spcPct val="100000"/>
              </a:lnSpc>
              <a:spcBef>
                <a:spcPts val="400"/>
              </a:spcBef>
              <a:spcAft>
                <a:spcPts val="0"/>
              </a:spcAft>
              <a:buSzPct val="108108"/>
              <a:buNone/>
            </a:pPr>
            <a:r>
              <a:rPr lang="en-US"/>
              <a:t>Casual, Consultative, Formal,</a:t>
            </a:r>
            <a:endParaRPr/>
          </a:p>
          <a:p>
            <a:pPr marL="101600" lvl="0" indent="0" algn="l" rtl="0">
              <a:lnSpc>
                <a:spcPct val="100000"/>
              </a:lnSpc>
              <a:spcBef>
                <a:spcPts val="400"/>
              </a:spcBef>
              <a:spcAft>
                <a:spcPts val="0"/>
              </a:spcAft>
              <a:buSzPct val="108108"/>
              <a:buNone/>
            </a:pPr>
            <a:r>
              <a:rPr lang="en-US"/>
              <a:t>Frozen or Intimate Register?</a:t>
            </a:r>
            <a:endParaRPr/>
          </a:p>
          <a:p>
            <a:pPr marL="101600" lvl="0" indent="0" algn="l" rtl="0">
              <a:lnSpc>
                <a:spcPct val="100000"/>
              </a:lnSpc>
              <a:spcBef>
                <a:spcPts val="400"/>
              </a:spcBef>
              <a:spcAft>
                <a:spcPts val="0"/>
              </a:spcAft>
              <a:buSzPct val="108108"/>
              <a:buNone/>
            </a:pPr>
            <a:endParaRPr/>
          </a:p>
          <a:p>
            <a:pPr marL="101600" lvl="0" indent="0" algn="l" rtl="0">
              <a:lnSpc>
                <a:spcPct val="100000"/>
              </a:lnSpc>
              <a:spcBef>
                <a:spcPts val="400"/>
              </a:spcBef>
              <a:spcAft>
                <a:spcPts val="0"/>
              </a:spcAft>
              <a:buSzPct val="120120"/>
              <a:buNone/>
            </a:pPr>
            <a:r>
              <a:rPr lang="en-US" sz="1800" b="1"/>
              <a:t>Across</a:t>
            </a:r>
            <a:endParaRPr/>
          </a:p>
          <a:p>
            <a:pPr marL="457200" lvl="0" indent="-355600" algn="l" rtl="0">
              <a:lnSpc>
                <a:spcPct val="100000"/>
              </a:lnSpc>
              <a:spcBef>
                <a:spcPts val="400"/>
              </a:spcBef>
              <a:spcAft>
                <a:spcPts val="0"/>
              </a:spcAft>
              <a:buSzPct val="120120"/>
              <a:buChar char="•"/>
            </a:pPr>
            <a:r>
              <a:rPr lang="en-US" sz="1800"/>
              <a:t>3. Language that is always the same e.g. The Lord’s Prayer</a:t>
            </a:r>
            <a:endParaRPr/>
          </a:p>
          <a:p>
            <a:pPr marL="457200" lvl="0" indent="-355600" algn="l" rtl="0">
              <a:lnSpc>
                <a:spcPct val="100000"/>
              </a:lnSpc>
              <a:spcBef>
                <a:spcPts val="400"/>
              </a:spcBef>
              <a:spcAft>
                <a:spcPts val="0"/>
              </a:spcAft>
              <a:buSzPct val="120120"/>
              <a:buChar char="•"/>
            </a:pPr>
            <a:r>
              <a:rPr lang="en-US" sz="1800"/>
              <a:t>4. Language between friends. Word choice general and not specific</a:t>
            </a:r>
            <a:endParaRPr/>
          </a:p>
          <a:p>
            <a:pPr marL="101600" lvl="0" indent="0" algn="l" rtl="0">
              <a:lnSpc>
                <a:spcPct val="100000"/>
              </a:lnSpc>
              <a:spcBef>
                <a:spcPts val="400"/>
              </a:spcBef>
              <a:spcAft>
                <a:spcPts val="0"/>
              </a:spcAft>
              <a:buSzPct val="120120"/>
              <a:buNone/>
            </a:pPr>
            <a:r>
              <a:rPr lang="en-US" sz="1800" b="1"/>
              <a:t>Down</a:t>
            </a:r>
            <a:endParaRPr/>
          </a:p>
          <a:p>
            <a:pPr marL="444500" lvl="0" indent="-342900" algn="l" rtl="0">
              <a:lnSpc>
                <a:spcPct val="100000"/>
              </a:lnSpc>
              <a:spcBef>
                <a:spcPts val="400"/>
              </a:spcBef>
              <a:spcAft>
                <a:spcPts val="0"/>
              </a:spcAft>
              <a:buSzPct val="120120"/>
              <a:buAutoNum type="arabicPeriod"/>
            </a:pPr>
            <a:r>
              <a:rPr lang="en-US" sz="1800"/>
              <a:t>Less formal standard language used in conversation</a:t>
            </a:r>
            <a:endParaRPr/>
          </a:p>
          <a:p>
            <a:pPr marL="444500" lvl="0" indent="-342900" algn="l" rtl="0">
              <a:lnSpc>
                <a:spcPct val="100000"/>
              </a:lnSpc>
              <a:spcBef>
                <a:spcPts val="400"/>
              </a:spcBef>
              <a:spcAft>
                <a:spcPts val="0"/>
              </a:spcAft>
              <a:buSzPct val="120120"/>
              <a:buAutoNum type="arabicPeriod"/>
            </a:pPr>
            <a:r>
              <a:rPr lang="en-US" sz="1800"/>
              <a:t>2. Language between close family or friends</a:t>
            </a:r>
            <a:endParaRPr/>
          </a:p>
          <a:p>
            <a:pPr marL="444500" lvl="0" indent="-342900" algn="l" rtl="0">
              <a:lnSpc>
                <a:spcPct val="100000"/>
              </a:lnSpc>
              <a:spcBef>
                <a:spcPts val="400"/>
              </a:spcBef>
              <a:spcAft>
                <a:spcPts val="0"/>
              </a:spcAft>
              <a:buSzPct val="120120"/>
              <a:buAutoNum type="arabicPeriod"/>
            </a:pPr>
            <a:r>
              <a:rPr lang="en-US" sz="1800"/>
              <a:t>3. Standard language with specific word order and complete sentences</a:t>
            </a:r>
            <a:endParaRPr/>
          </a:p>
          <a:p>
            <a:pPr marL="101600" lvl="0" indent="0" algn="l" rtl="0">
              <a:lnSpc>
                <a:spcPct val="100000"/>
              </a:lnSpc>
              <a:spcBef>
                <a:spcPts val="400"/>
              </a:spcBef>
              <a:spcAft>
                <a:spcPts val="0"/>
              </a:spcAft>
              <a:buSzPct val="120120"/>
              <a:buNone/>
            </a:pPr>
            <a:endParaRPr sz="1800"/>
          </a:p>
        </p:txBody>
      </p:sp>
      <p:sp>
        <p:nvSpPr>
          <p:cNvPr id="161" name="Google Shape;161;p38"/>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9"/>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Activity 4.1.5– Identify the Register</a:t>
            </a:r>
            <a:endParaRPr/>
          </a:p>
        </p:txBody>
      </p:sp>
      <p:sp>
        <p:nvSpPr>
          <p:cNvPr id="168" name="Google Shape;168;p39"/>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12</a:t>
            </a:fld>
            <a:endParaRPr/>
          </a:p>
        </p:txBody>
      </p:sp>
      <p:sp>
        <p:nvSpPr>
          <p:cNvPr id="169" name="Google Shape;169;p39"/>
          <p:cNvSpPr/>
          <p:nvPr/>
        </p:nvSpPr>
        <p:spPr>
          <a:xfrm>
            <a:off x="490167" y="2086115"/>
            <a:ext cx="2011680" cy="1463040"/>
          </a:xfrm>
          <a:prstGeom prst="cloud">
            <a:avLst/>
          </a:prstGeom>
          <a:solidFill>
            <a:srgbClr val="000000">
              <a:alpha val="4705"/>
            </a:srgbClr>
          </a:solidFill>
          <a:ln w="18000" cap="flat" cmpd="sng">
            <a:solidFill>
              <a:srgbClr val="000000"/>
            </a:solidFill>
            <a:prstDash val="solid"/>
            <a:round/>
            <a:headEnd type="none" w="sm" len="sm"/>
            <a:tailEnd type="none" w="sm" len="sm"/>
          </a:ln>
        </p:spPr>
        <p:txBody>
          <a:bodyPr spcFirstLastPara="1" wrap="square" lIns="91425" tIns="45700" rIns="91425" bIns="45700" anchor="ctr" anchorCtr="1">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 name="Google Shape;170;p39"/>
          <p:cNvSpPr/>
          <p:nvPr/>
        </p:nvSpPr>
        <p:spPr>
          <a:xfrm>
            <a:off x="505980" y="4213305"/>
            <a:ext cx="2011680" cy="1463040"/>
          </a:xfrm>
          <a:prstGeom prst="cloud">
            <a:avLst/>
          </a:prstGeom>
          <a:solidFill>
            <a:srgbClr val="000000">
              <a:alpha val="4705"/>
            </a:srgbClr>
          </a:solidFill>
          <a:ln w="18000" cap="flat" cmpd="sng">
            <a:solidFill>
              <a:srgbClr val="000000"/>
            </a:solidFill>
            <a:prstDash val="solid"/>
            <a:round/>
            <a:headEnd type="none" w="sm" len="sm"/>
            <a:tailEnd type="none" w="sm" len="sm"/>
          </a:ln>
        </p:spPr>
        <p:txBody>
          <a:bodyPr spcFirstLastPara="1" wrap="square" lIns="91425" tIns="45700" rIns="91425" bIns="45700" anchor="ctr" anchorCtr="1">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 name="Google Shape;171;p39"/>
          <p:cNvSpPr/>
          <p:nvPr/>
        </p:nvSpPr>
        <p:spPr>
          <a:xfrm>
            <a:off x="2564146" y="4176512"/>
            <a:ext cx="2011680" cy="1463040"/>
          </a:xfrm>
          <a:prstGeom prst="cloud">
            <a:avLst/>
          </a:prstGeom>
          <a:solidFill>
            <a:srgbClr val="000000">
              <a:alpha val="4705"/>
            </a:srgbClr>
          </a:solidFill>
          <a:ln w="18000" cap="flat" cmpd="sng">
            <a:solidFill>
              <a:srgbClr val="000000"/>
            </a:solidFill>
            <a:prstDash val="solid"/>
            <a:round/>
            <a:headEnd type="none" w="sm" len="sm"/>
            <a:tailEnd type="none" w="sm" len="sm"/>
          </a:ln>
        </p:spPr>
        <p:txBody>
          <a:bodyPr spcFirstLastPara="1" wrap="square" lIns="91425" tIns="45700" rIns="91425" bIns="45700" anchor="ctr" anchorCtr="1">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 name="Google Shape;172;p39"/>
          <p:cNvSpPr/>
          <p:nvPr/>
        </p:nvSpPr>
        <p:spPr>
          <a:xfrm>
            <a:off x="2529139" y="2156836"/>
            <a:ext cx="2011680" cy="1463040"/>
          </a:xfrm>
          <a:prstGeom prst="cloud">
            <a:avLst/>
          </a:prstGeom>
          <a:solidFill>
            <a:srgbClr val="000000">
              <a:alpha val="4705"/>
            </a:srgbClr>
          </a:solidFill>
          <a:ln w="18000" cap="flat" cmpd="sng">
            <a:solidFill>
              <a:srgbClr val="000000"/>
            </a:solidFill>
            <a:prstDash val="solid"/>
            <a:round/>
            <a:headEnd type="none" w="sm" len="sm"/>
            <a:tailEnd type="none" w="sm" len="sm"/>
          </a:ln>
        </p:spPr>
        <p:txBody>
          <a:bodyPr spcFirstLastPara="1" wrap="square" lIns="91425" tIns="45700" rIns="91425" bIns="45700" anchor="ctr" anchorCtr="1">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 name="Google Shape;173;p39"/>
          <p:cNvSpPr/>
          <p:nvPr/>
        </p:nvSpPr>
        <p:spPr>
          <a:xfrm>
            <a:off x="4624967" y="4261849"/>
            <a:ext cx="2011680" cy="1463040"/>
          </a:xfrm>
          <a:prstGeom prst="cloud">
            <a:avLst/>
          </a:prstGeom>
          <a:solidFill>
            <a:srgbClr val="000000">
              <a:alpha val="4705"/>
            </a:srgbClr>
          </a:solidFill>
          <a:ln w="18000" cap="flat" cmpd="sng">
            <a:solidFill>
              <a:srgbClr val="000000"/>
            </a:solidFill>
            <a:prstDash val="solid"/>
            <a:round/>
            <a:headEnd type="none" w="sm" len="sm"/>
            <a:tailEnd type="none" w="sm" len="sm"/>
          </a:ln>
        </p:spPr>
        <p:txBody>
          <a:bodyPr spcFirstLastPara="1" wrap="square" lIns="91425" tIns="45700" rIns="91425" bIns="45700" anchor="ctr" anchorCtr="1">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 name="Google Shape;174;p39"/>
          <p:cNvSpPr/>
          <p:nvPr/>
        </p:nvSpPr>
        <p:spPr>
          <a:xfrm>
            <a:off x="4619519" y="2109806"/>
            <a:ext cx="2022635" cy="1510070"/>
          </a:xfrm>
          <a:prstGeom prst="cloud">
            <a:avLst/>
          </a:prstGeom>
          <a:solidFill>
            <a:srgbClr val="000000">
              <a:alpha val="4705"/>
            </a:srgbClr>
          </a:solidFill>
          <a:ln w="18000" cap="flat" cmpd="sng">
            <a:solidFill>
              <a:srgbClr val="000000"/>
            </a:solidFill>
            <a:prstDash val="solid"/>
            <a:round/>
            <a:headEnd type="none" w="sm" len="sm"/>
            <a:tailEnd type="none" w="sm" len="sm"/>
          </a:ln>
        </p:spPr>
        <p:txBody>
          <a:bodyPr spcFirstLastPara="1" wrap="square" lIns="91425" tIns="45700" rIns="91425" bIns="45700" anchor="ctr" anchorCtr="1">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Helvetica Neue"/>
              <a:ea typeface="Helvetica Neue"/>
              <a:cs typeface="Helvetica Neue"/>
              <a:sym typeface="Helvetica Neue"/>
            </a:endParaRPr>
          </a:p>
        </p:txBody>
      </p:sp>
      <p:sp>
        <p:nvSpPr>
          <p:cNvPr id="175" name="Google Shape;175;p39"/>
          <p:cNvSpPr/>
          <p:nvPr/>
        </p:nvSpPr>
        <p:spPr>
          <a:xfrm>
            <a:off x="6713359" y="4182047"/>
            <a:ext cx="2011680" cy="1463040"/>
          </a:xfrm>
          <a:prstGeom prst="cloud">
            <a:avLst/>
          </a:prstGeom>
          <a:solidFill>
            <a:srgbClr val="000000">
              <a:alpha val="4705"/>
            </a:srgbClr>
          </a:solidFill>
          <a:ln w="18000" cap="flat" cmpd="sng">
            <a:solidFill>
              <a:srgbClr val="000000"/>
            </a:solidFill>
            <a:prstDash val="solid"/>
            <a:round/>
            <a:headEnd type="none" w="sm" len="sm"/>
            <a:tailEnd type="none" w="sm" len="sm"/>
          </a:ln>
        </p:spPr>
        <p:txBody>
          <a:bodyPr spcFirstLastPara="1" wrap="square" lIns="91425" tIns="45700" rIns="91425" bIns="45700" anchor="ctr" anchorCtr="1">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 name="Google Shape;176;p39"/>
          <p:cNvSpPr/>
          <p:nvPr/>
        </p:nvSpPr>
        <p:spPr>
          <a:xfrm>
            <a:off x="6654060" y="2091111"/>
            <a:ext cx="2011680" cy="1463040"/>
          </a:xfrm>
          <a:prstGeom prst="cloud">
            <a:avLst/>
          </a:prstGeom>
          <a:solidFill>
            <a:srgbClr val="000000">
              <a:alpha val="4705"/>
            </a:srgbClr>
          </a:solidFill>
          <a:ln w="18000" cap="flat" cmpd="sng">
            <a:solidFill>
              <a:srgbClr val="000000"/>
            </a:solidFill>
            <a:prstDash val="solid"/>
            <a:round/>
            <a:headEnd type="none" w="sm" len="sm"/>
            <a:tailEnd type="none" w="sm" len="sm"/>
          </a:ln>
        </p:spPr>
        <p:txBody>
          <a:bodyPr spcFirstLastPara="1" wrap="square" lIns="91425" tIns="45700" rIns="91425" bIns="45700" anchor="ctr" anchorCtr="1">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 name="Google Shape;177;p39"/>
          <p:cNvSpPr txBox="1"/>
          <p:nvPr/>
        </p:nvSpPr>
        <p:spPr>
          <a:xfrm>
            <a:off x="839449" y="2503357"/>
            <a:ext cx="1259174" cy="5846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 name="Google Shape;178;p39"/>
          <p:cNvSpPr txBox="1"/>
          <p:nvPr/>
        </p:nvSpPr>
        <p:spPr>
          <a:xfrm>
            <a:off x="991849" y="2655757"/>
            <a:ext cx="125917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Helvetica Neue"/>
              <a:ea typeface="Helvetica Neue"/>
              <a:cs typeface="Helvetica Neue"/>
              <a:sym typeface="Helvetica Neue"/>
            </a:endParaRPr>
          </a:p>
        </p:txBody>
      </p:sp>
      <p:sp>
        <p:nvSpPr>
          <p:cNvPr id="179" name="Google Shape;179;p39"/>
          <p:cNvSpPr txBox="1"/>
          <p:nvPr/>
        </p:nvSpPr>
        <p:spPr>
          <a:xfrm>
            <a:off x="1144249" y="2808157"/>
            <a:ext cx="1259174" cy="5846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 name="Google Shape;180;p39"/>
          <p:cNvSpPr txBox="1"/>
          <p:nvPr/>
        </p:nvSpPr>
        <p:spPr>
          <a:xfrm>
            <a:off x="1296649" y="2960557"/>
            <a:ext cx="1259174" cy="5846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 name="Google Shape;181;p39"/>
          <p:cNvSpPr txBox="1"/>
          <p:nvPr/>
        </p:nvSpPr>
        <p:spPr>
          <a:xfrm>
            <a:off x="2937557" y="2396618"/>
            <a:ext cx="1259174" cy="5846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 name="Google Shape;182;p39"/>
          <p:cNvSpPr txBox="1"/>
          <p:nvPr/>
        </p:nvSpPr>
        <p:spPr>
          <a:xfrm>
            <a:off x="3089957" y="2549018"/>
            <a:ext cx="1259174" cy="5846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 name="Google Shape;183;p39"/>
          <p:cNvSpPr txBox="1"/>
          <p:nvPr/>
        </p:nvSpPr>
        <p:spPr>
          <a:xfrm>
            <a:off x="3242357" y="2701418"/>
            <a:ext cx="1259174" cy="5846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 name="Google Shape;184;p39"/>
          <p:cNvSpPr txBox="1"/>
          <p:nvPr/>
        </p:nvSpPr>
        <p:spPr>
          <a:xfrm>
            <a:off x="647761" y="2396619"/>
            <a:ext cx="1537290"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Helvetica Neue"/>
                <a:ea typeface="Helvetica Neue"/>
                <a:cs typeface="Helvetica Neue"/>
                <a:sym typeface="Helvetica Neue"/>
              </a:rPr>
              <a:t>Please contact me at your earliest convenience.</a:t>
            </a:r>
            <a:endParaRPr sz="1400" b="0" i="0" u="none" strike="noStrike" cap="none">
              <a:solidFill>
                <a:srgbClr val="000000"/>
              </a:solidFill>
              <a:latin typeface="Helvetica Neue"/>
              <a:ea typeface="Helvetica Neue"/>
              <a:cs typeface="Helvetica Neue"/>
              <a:sym typeface="Helvetica Neue"/>
            </a:endParaRPr>
          </a:p>
        </p:txBody>
      </p:sp>
      <p:sp>
        <p:nvSpPr>
          <p:cNvPr id="185" name="Google Shape;185;p39"/>
          <p:cNvSpPr txBox="1"/>
          <p:nvPr/>
        </p:nvSpPr>
        <p:spPr>
          <a:xfrm>
            <a:off x="2806647" y="2396618"/>
            <a:ext cx="1350796"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Helvetica Neue"/>
                <a:ea typeface="Helvetica Neue"/>
                <a:cs typeface="Helvetica Neue"/>
                <a:sym typeface="Helvetica Neue"/>
              </a:rPr>
              <a:t>I dunno what’s the craic at all with him.</a:t>
            </a:r>
            <a:endParaRPr sz="1400" b="0" i="0" u="none" strike="noStrike" cap="none">
              <a:solidFill>
                <a:srgbClr val="000000"/>
              </a:solidFill>
              <a:latin typeface="Helvetica Neue"/>
              <a:ea typeface="Helvetica Neue"/>
              <a:cs typeface="Helvetica Neue"/>
              <a:sym typeface="Helvetica Neue"/>
            </a:endParaRPr>
          </a:p>
        </p:txBody>
      </p:sp>
      <p:sp>
        <p:nvSpPr>
          <p:cNvPr id="186" name="Google Shape;186;p39"/>
          <p:cNvSpPr txBox="1"/>
          <p:nvPr/>
        </p:nvSpPr>
        <p:spPr>
          <a:xfrm>
            <a:off x="4846544" y="2381627"/>
            <a:ext cx="1772660"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It has been confirmed that schools will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reopen tomorrow.</a:t>
            </a:r>
            <a:endParaRPr sz="1400" b="0" i="0" u="none" strike="noStrike" cap="none">
              <a:solidFill>
                <a:srgbClr val="000000"/>
              </a:solidFill>
              <a:latin typeface="Arial"/>
              <a:ea typeface="Arial"/>
              <a:cs typeface="Arial"/>
              <a:sym typeface="Arial"/>
            </a:endParaRPr>
          </a:p>
        </p:txBody>
      </p:sp>
      <p:sp>
        <p:nvSpPr>
          <p:cNvPr id="187" name="Google Shape;187;p39"/>
          <p:cNvSpPr txBox="1"/>
          <p:nvPr/>
        </p:nvSpPr>
        <p:spPr>
          <a:xfrm>
            <a:off x="6869179" y="2503357"/>
            <a:ext cx="162706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Helvetica Neue"/>
                <a:ea typeface="Helvetica Neue"/>
                <a:cs typeface="Helvetica Neue"/>
                <a:sym typeface="Helvetica Neue"/>
              </a:rPr>
              <a:t>I love you to the moon and back. </a:t>
            </a:r>
            <a:endParaRPr sz="1400" b="0" i="0" u="none" strike="noStrike" cap="none">
              <a:solidFill>
                <a:srgbClr val="000000"/>
              </a:solidFill>
              <a:latin typeface="Helvetica Neue"/>
              <a:ea typeface="Helvetica Neue"/>
              <a:cs typeface="Helvetica Neue"/>
              <a:sym typeface="Helvetica Neue"/>
            </a:endParaRPr>
          </a:p>
        </p:txBody>
      </p:sp>
      <p:sp>
        <p:nvSpPr>
          <p:cNvPr id="188" name="Google Shape;188;p39"/>
          <p:cNvSpPr txBox="1"/>
          <p:nvPr/>
        </p:nvSpPr>
        <p:spPr>
          <a:xfrm>
            <a:off x="839449" y="4483748"/>
            <a:ext cx="1259174"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Helvetica Neue"/>
                <a:ea typeface="Helvetica Neue"/>
                <a:cs typeface="Helvetica Neue"/>
                <a:sym typeface="Helvetica Neue"/>
              </a:rPr>
              <a:t>I’d say the traffic will be chock a block later. </a:t>
            </a:r>
            <a:endParaRPr sz="1400" b="0" i="0" u="none" strike="noStrike" cap="none">
              <a:solidFill>
                <a:srgbClr val="000000"/>
              </a:solidFill>
              <a:latin typeface="Helvetica Neue"/>
              <a:ea typeface="Helvetica Neue"/>
              <a:cs typeface="Helvetica Neue"/>
              <a:sym typeface="Helvetica Neue"/>
            </a:endParaRPr>
          </a:p>
        </p:txBody>
      </p:sp>
      <p:sp>
        <p:nvSpPr>
          <p:cNvPr id="189" name="Google Shape;189;p39"/>
          <p:cNvSpPr txBox="1"/>
          <p:nvPr/>
        </p:nvSpPr>
        <p:spPr>
          <a:xfrm>
            <a:off x="2851129" y="4631961"/>
            <a:ext cx="1498002"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Helvetica Neue"/>
                <a:ea typeface="Helvetica Neue"/>
                <a:cs typeface="Helvetica Neue"/>
                <a:sym typeface="Helvetica Neue"/>
              </a:rPr>
              <a:t>Give me a call if you need any more help.</a:t>
            </a:r>
            <a:endParaRPr sz="1400" b="0" i="0" u="none" strike="noStrike" cap="none">
              <a:solidFill>
                <a:srgbClr val="000000"/>
              </a:solidFill>
              <a:latin typeface="Helvetica Neue"/>
              <a:ea typeface="Helvetica Neue"/>
              <a:cs typeface="Helvetica Neue"/>
              <a:sym typeface="Helvetica Neue"/>
            </a:endParaRPr>
          </a:p>
        </p:txBody>
      </p:sp>
      <p:sp>
        <p:nvSpPr>
          <p:cNvPr id="190" name="Google Shape;190;p39"/>
          <p:cNvSpPr txBox="1"/>
          <p:nvPr/>
        </p:nvSpPr>
        <p:spPr>
          <a:xfrm>
            <a:off x="4862809" y="4631961"/>
            <a:ext cx="1593629"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Helvetica Neue"/>
                <a:ea typeface="Helvetica Neue"/>
                <a:cs typeface="Helvetica Neue"/>
                <a:sym typeface="Helvetica Neue"/>
              </a:rPr>
              <a:t>This is an announcement for flight EI412</a:t>
            </a:r>
            <a:endParaRPr sz="1400" b="0" i="0" u="none" strike="noStrike" cap="none">
              <a:solidFill>
                <a:srgbClr val="000000"/>
              </a:solidFill>
              <a:latin typeface="Helvetica Neue"/>
              <a:ea typeface="Helvetica Neue"/>
              <a:cs typeface="Helvetica Neue"/>
              <a:sym typeface="Helvetica Neue"/>
            </a:endParaRPr>
          </a:p>
        </p:txBody>
      </p:sp>
      <p:sp>
        <p:nvSpPr>
          <p:cNvPr id="191" name="Google Shape;191;p39"/>
          <p:cNvSpPr txBox="1"/>
          <p:nvPr/>
        </p:nvSpPr>
        <p:spPr>
          <a:xfrm>
            <a:off x="7015397" y="4502087"/>
            <a:ext cx="1501501"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Our father, who art in heaven, hallowed be thy name.</a:t>
            </a:r>
            <a:endParaRPr sz="1400" b="0" i="0" u="none" strike="noStrike" cap="none">
              <a:solidFill>
                <a:srgbClr val="000000"/>
              </a:solidFill>
              <a:latin typeface="Arial"/>
              <a:ea typeface="Arial"/>
              <a:cs typeface="Arial"/>
              <a:sym typeface="Arial"/>
            </a:endParaRPr>
          </a:p>
        </p:txBody>
      </p:sp>
      <p:sp>
        <p:nvSpPr>
          <p:cNvPr id="192" name="Google Shape;192;p39"/>
          <p:cNvSpPr txBox="1"/>
          <p:nvPr/>
        </p:nvSpPr>
        <p:spPr>
          <a:xfrm>
            <a:off x="4114800" y="2968052"/>
            <a:ext cx="914400" cy="914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 name="Google Shape;193;p39"/>
          <p:cNvSpPr txBox="1"/>
          <p:nvPr/>
        </p:nvSpPr>
        <p:spPr>
          <a:xfrm>
            <a:off x="490167" y="3619876"/>
            <a:ext cx="160845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70C0"/>
                </a:solidFill>
                <a:latin typeface="Helvetica Neue"/>
                <a:ea typeface="Helvetica Neue"/>
                <a:cs typeface="Helvetica Neue"/>
                <a:sym typeface="Helvetica Neue"/>
              </a:rPr>
              <a:t>Formal</a:t>
            </a:r>
            <a:endParaRPr sz="1800" b="1" i="0" u="none" strike="noStrike" cap="none">
              <a:solidFill>
                <a:srgbClr val="0070C0"/>
              </a:solidFill>
              <a:latin typeface="Helvetica Neue"/>
              <a:ea typeface="Helvetica Neue"/>
              <a:cs typeface="Helvetica Neue"/>
              <a:sym typeface="Helvetica Neue"/>
            </a:endParaRPr>
          </a:p>
        </p:txBody>
      </p:sp>
      <p:sp>
        <p:nvSpPr>
          <p:cNvPr id="194" name="Google Shape;194;p39"/>
          <p:cNvSpPr txBox="1"/>
          <p:nvPr/>
        </p:nvSpPr>
        <p:spPr>
          <a:xfrm>
            <a:off x="505980" y="5896135"/>
            <a:ext cx="160845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CC99"/>
                </a:solidFill>
                <a:latin typeface="Helvetica Neue"/>
                <a:ea typeface="Helvetica Neue"/>
                <a:cs typeface="Helvetica Neue"/>
                <a:sym typeface="Helvetica Neue"/>
              </a:rPr>
              <a:t>Casual</a:t>
            </a:r>
            <a:endParaRPr sz="1800" b="1" i="0" u="none" strike="noStrike" cap="none">
              <a:solidFill>
                <a:srgbClr val="00CC99"/>
              </a:solidFill>
              <a:latin typeface="Helvetica Neue"/>
              <a:ea typeface="Helvetica Neue"/>
              <a:cs typeface="Helvetica Neue"/>
              <a:sym typeface="Helvetica Neue"/>
            </a:endParaRPr>
          </a:p>
        </p:txBody>
      </p:sp>
      <p:sp>
        <p:nvSpPr>
          <p:cNvPr id="195" name="Google Shape;195;p39"/>
          <p:cNvSpPr txBox="1"/>
          <p:nvPr/>
        </p:nvSpPr>
        <p:spPr>
          <a:xfrm>
            <a:off x="2740675" y="3694428"/>
            <a:ext cx="160845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CC99"/>
                </a:solidFill>
                <a:latin typeface="Helvetica Neue"/>
                <a:ea typeface="Helvetica Neue"/>
                <a:cs typeface="Helvetica Neue"/>
                <a:sym typeface="Helvetica Neue"/>
              </a:rPr>
              <a:t>Casual</a:t>
            </a:r>
            <a:endParaRPr sz="1800" b="1" i="0" u="none" strike="noStrike" cap="none">
              <a:solidFill>
                <a:srgbClr val="00CC99"/>
              </a:solidFill>
              <a:latin typeface="Helvetica Neue"/>
              <a:ea typeface="Helvetica Neue"/>
              <a:cs typeface="Helvetica Neue"/>
              <a:sym typeface="Helvetica Neue"/>
            </a:endParaRPr>
          </a:p>
        </p:txBody>
      </p:sp>
      <p:sp>
        <p:nvSpPr>
          <p:cNvPr id="196" name="Google Shape;196;p39"/>
          <p:cNvSpPr txBox="1"/>
          <p:nvPr/>
        </p:nvSpPr>
        <p:spPr>
          <a:xfrm>
            <a:off x="5178343" y="3779659"/>
            <a:ext cx="160845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70C0"/>
                </a:solidFill>
                <a:latin typeface="Helvetica Neue"/>
                <a:ea typeface="Helvetica Neue"/>
                <a:cs typeface="Helvetica Neue"/>
                <a:sym typeface="Helvetica Neue"/>
              </a:rPr>
              <a:t>Formal</a:t>
            </a:r>
            <a:endParaRPr sz="1800" b="1" i="0" u="none" strike="noStrike" cap="none">
              <a:solidFill>
                <a:srgbClr val="0070C0"/>
              </a:solidFill>
              <a:latin typeface="Helvetica Neue"/>
              <a:ea typeface="Helvetica Neue"/>
              <a:cs typeface="Helvetica Neue"/>
              <a:sym typeface="Helvetica Neue"/>
            </a:endParaRPr>
          </a:p>
        </p:txBody>
      </p:sp>
      <p:sp>
        <p:nvSpPr>
          <p:cNvPr id="197" name="Google Shape;197;p39"/>
          <p:cNvSpPr txBox="1"/>
          <p:nvPr/>
        </p:nvSpPr>
        <p:spPr>
          <a:xfrm>
            <a:off x="7116583" y="3728563"/>
            <a:ext cx="160845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Helvetica Neue"/>
                <a:ea typeface="Helvetica Neue"/>
                <a:cs typeface="Helvetica Neue"/>
                <a:sym typeface="Helvetica Neue"/>
              </a:rPr>
              <a:t>Intimate</a:t>
            </a:r>
            <a:endParaRPr sz="1800" b="1" i="0" u="none" strike="noStrike" cap="none">
              <a:solidFill>
                <a:srgbClr val="000000"/>
              </a:solidFill>
              <a:latin typeface="Helvetica Neue"/>
              <a:ea typeface="Helvetica Neue"/>
              <a:cs typeface="Helvetica Neue"/>
              <a:sym typeface="Helvetica Neue"/>
            </a:endParaRPr>
          </a:p>
        </p:txBody>
      </p:sp>
      <p:sp>
        <p:nvSpPr>
          <p:cNvPr id="198" name="Google Shape;198;p39"/>
          <p:cNvSpPr txBox="1"/>
          <p:nvPr/>
        </p:nvSpPr>
        <p:spPr>
          <a:xfrm>
            <a:off x="2613443" y="5823581"/>
            <a:ext cx="160845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Helvetica Neue"/>
                <a:ea typeface="Helvetica Neue"/>
                <a:cs typeface="Helvetica Neue"/>
                <a:sym typeface="Helvetica Neue"/>
              </a:rPr>
              <a:t>Consultative</a:t>
            </a:r>
            <a:endParaRPr sz="1800" b="1" i="0" u="none" strike="noStrike" cap="none">
              <a:solidFill>
                <a:srgbClr val="000000"/>
              </a:solidFill>
              <a:latin typeface="Helvetica Neue"/>
              <a:ea typeface="Helvetica Neue"/>
              <a:cs typeface="Helvetica Neue"/>
              <a:sym typeface="Helvetica Neue"/>
            </a:endParaRPr>
          </a:p>
        </p:txBody>
      </p:sp>
      <p:sp>
        <p:nvSpPr>
          <p:cNvPr id="199" name="Google Shape;199;p39"/>
          <p:cNvSpPr txBox="1"/>
          <p:nvPr/>
        </p:nvSpPr>
        <p:spPr>
          <a:xfrm>
            <a:off x="5009120" y="5951609"/>
            <a:ext cx="160845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7F7F7F"/>
                </a:solidFill>
                <a:latin typeface="Helvetica Neue"/>
                <a:ea typeface="Helvetica Neue"/>
                <a:cs typeface="Helvetica Neue"/>
                <a:sym typeface="Helvetica Neue"/>
              </a:rPr>
              <a:t>Frozen</a:t>
            </a:r>
            <a:endParaRPr sz="1800" b="1" i="0" u="none" strike="noStrike" cap="none">
              <a:solidFill>
                <a:srgbClr val="7F7F7F"/>
              </a:solidFill>
              <a:latin typeface="Helvetica Neue"/>
              <a:ea typeface="Helvetica Neue"/>
              <a:cs typeface="Helvetica Neue"/>
              <a:sym typeface="Helvetica Neue"/>
            </a:endParaRPr>
          </a:p>
        </p:txBody>
      </p:sp>
      <p:sp>
        <p:nvSpPr>
          <p:cNvPr id="200" name="Google Shape;200;p39"/>
          <p:cNvSpPr txBox="1"/>
          <p:nvPr/>
        </p:nvSpPr>
        <p:spPr>
          <a:xfrm>
            <a:off x="7116583" y="5939428"/>
            <a:ext cx="160845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7F7F7F"/>
                </a:solidFill>
                <a:latin typeface="Helvetica Neue"/>
                <a:ea typeface="Helvetica Neue"/>
                <a:cs typeface="Helvetica Neue"/>
                <a:sym typeface="Helvetica Neue"/>
              </a:rPr>
              <a:t>Frozen</a:t>
            </a:r>
            <a:endParaRPr sz="1800" b="1" i="0" u="none" strike="noStrike" cap="none">
              <a:solidFill>
                <a:srgbClr val="7F7F7F"/>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0"/>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rmAutofit/>
          </a:bodyPr>
          <a:lstStyle/>
          <a:p>
            <a:pPr marL="457200" lvl="0" indent="-355600" algn="l" rtl="0">
              <a:lnSpc>
                <a:spcPct val="100000"/>
              </a:lnSpc>
              <a:spcBef>
                <a:spcPts val="0"/>
              </a:spcBef>
              <a:spcAft>
                <a:spcPts val="0"/>
              </a:spcAft>
              <a:buSzPts val="2000"/>
              <a:buFont typeface="Arial"/>
              <a:buChar char="•"/>
            </a:pPr>
            <a:r>
              <a:rPr lang="en-US" sz="1800" b="0" i="0" u="none" strike="noStrike">
                <a:solidFill>
                  <a:srgbClr val="412C24"/>
                </a:solidFill>
                <a:latin typeface="Helvetica Neue"/>
                <a:ea typeface="Helvetica Neue"/>
                <a:cs typeface="Helvetica Neue"/>
                <a:sym typeface="Helvetica Neue"/>
              </a:rPr>
              <a:t>In some languages there are styles or registers that must be adhered to in certain social situations.</a:t>
            </a:r>
            <a:endParaRPr sz="1800" b="0" i="0" u="none" strike="noStrike">
              <a:solidFill>
                <a:srgbClr val="A2B5B2"/>
              </a:solidFill>
              <a:latin typeface="Helvetica Neue"/>
              <a:ea typeface="Helvetica Neue"/>
              <a:cs typeface="Helvetica Neue"/>
              <a:sym typeface="Helvetica Neue"/>
            </a:endParaRPr>
          </a:p>
          <a:p>
            <a:pPr marL="457200" lvl="0" indent="-355600" algn="l" rtl="0">
              <a:lnSpc>
                <a:spcPct val="100000"/>
              </a:lnSpc>
              <a:spcBef>
                <a:spcPts val="1800"/>
              </a:spcBef>
              <a:spcAft>
                <a:spcPts val="0"/>
              </a:spcAft>
              <a:buSzPts val="2000"/>
              <a:buFont typeface="Arial"/>
              <a:buChar char="•"/>
            </a:pPr>
            <a:r>
              <a:rPr lang="en-US" sz="1800" b="0" i="0" u="none" strike="noStrike">
                <a:solidFill>
                  <a:srgbClr val="412C24"/>
                </a:solidFill>
                <a:latin typeface="Helvetica Neue"/>
                <a:ea typeface="Helvetica Neue"/>
                <a:cs typeface="Helvetica Neue"/>
                <a:sym typeface="Helvetica Neue"/>
              </a:rPr>
              <a:t> For example, in the MFL languages studied in Irish schools, there is a distinction between the </a:t>
            </a:r>
            <a:r>
              <a:rPr lang="en-US" sz="1800" b="1" i="0" u="none" strike="noStrike">
                <a:solidFill>
                  <a:srgbClr val="412C24"/>
                </a:solidFill>
                <a:latin typeface="Helvetica Neue"/>
                <a:ea typeface="Helvetica Neue"/>
                <a:cs typeface="Helvetica Neue"/>
                <a:sym typeface="Helvetica Neue"/>
              </a:rPr>
              <a:t>familiar or informal ‘you’ </a:t>
            </a:r>
            <a:r>
              <a:rPr lang="en-US" sz="1800" b="0" i="0" u="none" strike="noStrike">
                <a:solidFill>
                  <a:srgbClr val="412C24"/>
                </a:solidFill>
                <a:latin typeface="Helvetica Neue"/>
                <a:ea typeface="Helvetica Neue"/>
                <a:cs typeface="Helvetica Neue"/>
                <a:sym typeface="Helvetica Neue"/>
              </a:rPr>
              <a:t>(speaking to a friend or family member) and the </a:t>
            </a:r>
            <a:r>
              <a:rPr lang="en-US" sz="1800" b="1" i="0" u="none" strike="noStrike">
                <a:solidFill>
                  <a:srgbClr val="412C24"/>
                </a:solidFill>
                <a:latin typeface="Helvetica Neue"/>
                <a:ea typeface="Helvetica Neue"/>
                <a:cs typeface="Helvetica Neue"/>
                <a:sym typeface="Helvetica Neue"/>
              </a:rPr>
              <a:t>polite or formal ‘you’ </a:t>
            </a:r>
            <a:r>
              <a:rPr lang="en-US" sz="1800" b="0" i="0" u="none" strike="noStrike">
                <a:solidFill>
                  <a:srgbClr val="412C24"/>
                </a:solidFill>
                <a:latin typeface="Helvetica Neue"/>
                <a:ea typeface="Helvetica Neue"/>
                <a:cs typeface="Helvetica Neue"/>
                <a:sym typeface="Helvetica Neue"/>
              </a:rPr>
              <a:t>(speaking to someone in a higher position to you or in less personal encounters). </a:t>
            </a:r>
            <a:endParaRPr/>
          </a:p>
          <a:p>
            <a:pPr marL="101600" lvl="0" indent="0" algn="l" rtl="0">
              <a:lnSpc>
                <a:spcPct val="100000"/>
              </a:lnSpc>
              <a:spcBef>
                <a:spcPts val="1800"/>
              </a:spcBef>
              <a:spcAft>
                <a:spcPts val="0"/>
              </a:spcAft>
              <a:buSzPts val="2000"/>
              <a:buNone/>
            </a:pPr>
            <a:r>
              <a:rPr lang="en-US" sz="1600" b="1" i="0" u="none" strike="noStrike">
                <a:solidFill>
                  <a:srgbClr val="412C24"/>
                </a:solidFill>
                <a:latin typeface="Helvetica Neue"/>
                <a:ea typeface="Helvetica Neue"/>
                <a:cs typeface="Helvetica Neue"/>
                <a:sym typeface="Helvetica Neue"/>
              </a:rPr>
              <a:t>	</a:t>
            </a:r>
            <a:br>
              <a:rPr lang="en-US" sz="1400"/>
            </a:br>
            <a:endParaRPr sz="1600" b="0" i="0" u="none" strike="noStrike">
              <a:solidFill>
                <a:srgbClr val="A2B5B2"/>
              </a:solidFill>
              <a:latin typeface="Helvetica Neue"/>
              <a:ea typeface="Helvetica Neue"/>
              <a:cs typeface="Helvetica Neue"/>
              <a:sym typeface="Helvetica Neue"/>
            </a:endParaRPr>
          </a:p>
        </p:txBody>
      </p:sp>
      <p:sp>
        <p:nvSpPr>
          <p:cNvPr id="207" name="Google Shape;207;p40"/>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Registers in other Languages</a:t>
            </a:r>
            <a:endParaRPr/>
          </a:p>
        </p:txBody>
      </p:sp>
      <p:sp>
        <p:nvSpPr>
          <p:cNvPr id="208" name="Google Shape;208;p40"/>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13</a:t>
            </a:fld>
            <a:endParaRPr/>
          </a:p>
        </p:txBody>
      </p:sp>
      <p:sp>
        <p:nvSpPr>
          <p:cNvPr id="209" name="Google Shape;209;p40"/>
          <p:cNvSpPr/>
          <p:nvPr/>
        </p:nvSpPr>
        <p:spPr>
          <a:xfrm>
            <a:off x="504825" y="2881313"/>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1"/>
          <p:cNvSpPr txBox="1">
            <a:spLocks noGrp="1"/>
          </p:cNvSpPr>
          <p:nvPr>
            <p:ph type="body" idx="1"/>
          </p:nvPr>
        </p:nvSpPr>
        <p:spPr>
          <a:xfrm>
            <a:off x="539646" y="929390"/>
            <a:ext cx="8147154" cy="5196773"/>
          </a:xfrm>
          <a:prstGeom prst="rect">
            <a:avLst/>
          </a:prstGeom>
          <a:noFill/>
          <a:ln>
            <a:noFill/>
          </a:ln>
        </p:spPr>
        <p:txBody>
          <a:bodyPr spcFirstLastPara="1" wrap="square" lIns="0" tIns="0" rIns="0" bIns="0" anchor="t" anchorCtr="0">
            <a:normAutofit/>
          </a:bodyPr>
          <a:lstStyle/>
          <a:p>
            <a:pPr marL="101600" lvl="0" indent="0" algn="l" rtl="0">
              <a:lnSpc>
                <a:spcPct val="100000"/>
              </a:lnSpc>
              <a:spcBef>
                <a:spcPts val="1800"/>
              </a:spcBef>
              <a:spcAft>
                <a:spcPts val="0"/>
              </a:spcAft>
              <a:buSzPts val="2000"/>
              <a:buNone/>
            </a:pPr>
            <a:r>
              <a:rPr lang="en-US" sz="1600" i="0" u="none" strike="noStrike">
                <a:solidFill>
                  <a:srgbClr val="412C24"/>
                </a:solidFill>
                <a:latin typeface="Helvetica Neue"/>
                <a:ea typeface="Helvetica Neue"/>
                <a:cs typeface="Helvetica Neue"/>
                <a:sym typeface="Helvetica Neue"/>
              </a:rPr>
              <a:t>	A. </a:t>
            </a:r>
            <a:r>
              <a:rPr lang="en-US" sz="1600" i="0" u="none" strike="noStrike">
                <a:solidFill>
                  <a:srgbClr val="000000"/>
                </a:solidFill>
                <a:latin typeface="Helvetica Neue"/>
                <a:ea typeface="Helvetica Neue"/>
                <a:cs typeface="Helvetica Neue"/>
                <a:sym typeface="Helvetica Neue"/>
              </a:rPr>
              <a:t>In groups, complete the table on your handout translating the formal and 	informal word for ‘you’. Use the collective knowledge of the class first before 	using an online translator!</a:t>
            </a:r>
            <a:endParaRPr/>
          </a:p>
          <a:p>
            <a:pPr marL="101600" lvl="0" indent="0" algn="l" rtl="0">
              <a:lnSpc>
                <a:spcPct val="100000"/>
              </a:lnSpc>
              <a:spcBef>
                <a:spcPts val="0"/>
              </a:spcBef>
              <a:spcAft>
                <a:spcPts val="0"/>
              </a:spcAft>
              <a:buSzPts val="2000"/>
              <a:buNone/>
            </a:pPr>
            <a:endParaRPr sz="1600" i="0" u="none" strike="noStrike">
              <a:solidFill>
                <a:srgbClr val="000000"/>
              </a:solidFill>
              <a:latin typeface="Helvetica Neue"/>
              <a:ea typeface="Helvetica Neue"/>
              <a:cs typeface="Helvetica Neue"/>
              <a:sym typeface="Helvetica Neue"/>
            </a:endParaRPr>
          </a:p>
          <a:p>
            <a:pPr marL="101600" lvl="0" indent="0" algn="l" rtl="0">
              <a:lnSpc>
                <a:spcPct val="100000"/>
              </a:lnSpc>
              <a:spcBef>
                <a:spcPts val="0"/>
              </a:spcBef>
              <a:spcAft>
                <a:spcPts val="0"/>
              </a:spcAft>
              <a:buSzPts val="2000"/>
              <a:buNone/>
            </a:pPr>
            <a:endParaRPr sz="1600">
              <a:solidFill>
                <a:srgbClr val="000000"/>
              </a:solidFill>
              <a:latin typeface="Helvetica Neue"/>
              <a:ea typeface="Helvetica Neue"/>
              <a:cs typeface="Helvetica Neue"/>
              <a:sym typeface="Helvetica Neue"/>
            </a:endParaRPr>
          </a:p>
          <a:p>
            <a:pPr marL="101600" lvl="0" indent="0" algn="l" rtl="0">
              <a:lnSpc>
                <a:spcPct val="100000"/>
              </a:lnSpc>
              <a:spcBef>
                <a:spcPts val="0"/>
              </a:spcBef>
              <a:spcAft>
                <a:spcPts val="0"/>
              </a:spcAft>
              <a:buSzPts val="2000"/>
              <a:buNone/>
            </a:pPr>
            <a:endParaRPr sz="1600" i="0" u="none" strike="noStrike">
              <a:solidFill>
                <a:srgbClr val="000000"/>
              </a:solidFill>
              <a:latin typeface="Helvetica Neue"/>
              <a:ea typeface="Helvetica Neue"/>
              <a:cs typeface="Helvetica Neue"/>
              <a:sym typeface="Helvetica Neue"/>
            </a:endParaRPr>
          </a:p>
          <a:p>
            <a:pPr marL="101600" lvl="0" indent="0" algn="l" rtl="0">
              <a:lnSpc>
                <a:spcPct val="100000"/>
              </a:lnSpc>
              <a:spcBef>
                <a:spcPts val="0"/>
              </a:spcBef>
              <a:spcAft>
                <a:spcPts val="0"/>
              </a:spcAft>
              <a:buSzPts val="2000"/>
              <a:buNone/>
            </a:pPr>
            <a:endParaRPr sz="1600">
              <a:solidFill>
                <a:srgbClr val="000000"/>
              </a:solidFill>
              <a:latin typeface="Helvetica Neue"/>
              <a:ea typeface="Helvetica Neue"/>
              <a:cs typeface="Helvetica Neue"/>
              <a:sym typeface="Helvetica Neue"/>
            </a:endParaRPr>
          </a:p>
          <a:p>
            <a:pPr marL="101600" lvl="0" indent="0" algn="l" rtl="0">
              <a:lnSpc>
                <a:spcPct val="100000"/>
              </a:lnSpc>
              <a:spcBef>
                <a:spcPts val="0"/>
              </a:spcBef>
              <a:spcAft>
                <a:spcPts val="0"/>
              </a:spcAft>
              <a:buSzPts val="2000"/>
              <a:buNone/>
            </a:pPr>
            <a:endParaRPr sz="1600" i="0" u="none" strike="noStrike">
              <a:solidFill>
                <a:srgbClr val="000000"/>
              </a:solidFill>
              <a:latin typeface="Helvetica Neue"/>
              <a:ea typeface="Helvetica Neue"/>
              <a:cs typeface="Helvetica Neue"/>
              <a:sym typeface="Helvetica Neue"/>
            </a:endParaRPr>
          </a:p>
          <a:p>
            <a:pPr marL="101600" lvl="0" indent="0" algn="l" rtl="0">
              <a:lnSpc>
                <a:spcPct val="100000"/>
              </a:lnSpc>
              <a:spcBef>
                <a:spcPts val="0"/>
              </a:spcBef>
              <a:spcAft>
                <a:spcPts val="0"/>
              </a:spcAft>
              <a:buSzPts val="2000"/>
              <a:buNone/>
            </a:pPr>
            <a:endParaRPr sz="1600" i="0" u="none" strike="noStrike">
              <a:solidFill>
                <a:srgbClr val="000000"/>
              </a:solidFill>
              <a:latin typeface="Helvetica Neue"/>
              <a:ea typeface="Helvetica Neue"/>
              <a:cs typeface="Helvetica Neue"/>
              <a:sym typeface="Helvetica Neue"/>
            </a:endParaRPr>
          </a:p>
          <a:p>
            <a:pPr marL="101600" lvl="0" indent="0" algn="l" rtl="0">
              <a:lnSpc>
                <a:spcPct val="100000"/>
              </a:lnSpc>
              <a:spcBef>
                <a:spcPts val="0"/>
              </a:spcBef>
              <a:spcAft>
                <a:spcPts val="0"/>
              </a:spcAft>
              <a:buSzPts val="2000"/>
              <a:buNone/>
            </a:pPr>
            <a:endParaRPr sz="1600">
              <a:solidFill>
                <a:srgbClr val="000000"/>
              </a:solidFill>
              <a:latin typeface="Helvetica Neue"/>
              <a:ea typeface="Helvetica Neue"/>
              <a:cs typeface="Helvetica Neue"/>
              <a:sym typeface="Helvetica Neue"/>
            </a:endParaRPr>
          </a:p>
          <a:p>
            <a:pPr marL="101600" lvl="0" indent="0" algn="l" rtl="0">
              <a:lnSpc>
                <a:spcPct val="100000"/>
              </a:lnSpc>
              <a:spcBef>
                <a:spcPts val="0"/>
              </a:spcBef>
              <a:spcAft>
                <a:spcPts val="0"/>
              </a:spcAft>
              <a:buSzPts val="2000"/>
              <a:buNone/>
            </a:pPr>
            <a:endParaRPr sz="1600">
              <a:solidFill>
                <a:srgbClr val="000000"/>
              </a:solidFill>
              <a:latin typeface="Helvetica Neue"/>
              <a:ea typeface="Helvetica Neue"/>
              <a:cs typeface="Helvetica Neue"/>
              <a:sym typeface="Helvetica Neue"/>
            </a:endParaRPr>
          </a:p>
          <a:p>
            <a:pPr marL="101600" lvl="0" indent="0" algn="l" rtl="0">
              <a:lnSpc>
                <a:spcPct val="100000"/>
              </a:lnSpc>
              <a:spcBef>
                <a:spcPts val="0"/>
              </a:spcBef>
              <a:spcAft>
                <a:spcPts val="0"/>
              </a:spcAft>
              <a:buSzPts val="2000"/>
              <a:buNone/>
            </a:pPr>
            <a:endParaRPr sz="1600">
              <a:solidFill>
                <a:srgbClr val="000000"/>
              </a:solidFill>
            </a:endParaRPr>
          </a:p>
          <a:p>
            <a:pPr marL="101600" lvl="0" indent="0" algn="l" rtl="0">
              <a:lnSpc>
                <a:spcPct val="100000"/>
              </a:lnSpc>
              <a:spcBef>
                <a:spcPts val="0"/>
              </a:spcBef>
              <a:spcAft>
                <a:spcPts val="0"/>
              </a:spcAft>
              <a:buSzPts val="2000"/>
              <a:buNone/>
            </a:pPr>
            <a:endParaRPr sz="1600">
              <a:solidFill>
                <a:srgbClr val="000000"/>
              </a:solidFill>
            </a:endParaRPr>
          </a:p>
          <a:p>
            <a:pPr marL="101600" lvl="0" indent="0" algn="l" rtl="0">
              <a:lnSpc>
                <a:spcPct val="100000"/>
              </a:lnSpc>
              <a:spcBef>
                <a:spcPts val="0"/>
              </a:spcBef>
              <a:spcAft>
                <a:spcPts val="0"/>
              </a:spcAft>
              <a:buSzPts val="2000"/>
              <a:buNone/>
            </a:pPr>
            <a:r>
              <a:rPr lang="en-US" sz="1600" i="0" u="none" strike="noStrike">
                <a:solidFill>
                  <a:srgbClr val="000000"/>
                </a:solidFill>
                <a:latin typeface="Helvetica Neue"/>
                <a:ea typeface="Helvetica Neue"/>
                <a:cs typeface="Helvetica Neue"/>
                <a:sym typeface="Helvetica Neue"/>
              </a:rPr>
              <a:t>	B - These languages might also have to consider differentiating between 	singular/plural/masculine/feminine within the formal/informal register. Can you 	explain further and give an example?</a:t>
            </a:r>
            <a:endParaRPr/>
          </a:p>
          <a:p>
            <a:pPr marL="101600" lvl="0" indent="0" algn="l" rtl="0">
              <a:lnSpc>
                <a:spcPct val="100000"/>
              </a:lnSpc>
              <a:spcBef>
                <a:spcPts val="0"/>
              </a:spcBef>
              <a:spcAft>
                <a:spcPts val="0"/>
              </a:spcAft>
              <a:buSzPts val="2000"/>
              <a:buNone/>
            </a:pPr>
            <a:endParaRPr sz="1600" i="0" u="none" strike="noStrike">
              <a:solidFill>
                <a:srgbClr val="000000"/>
              </a:solidFill>
              <a:latin typeface="Helvetica Neue"/>
              <a:ea typeface="Helvetica Neue"/>
              <a:cs typeface="Helvetica Neue"/>
              <a:sym typeface="Helvetica Neue"/>
            </a:endParaRPr>
          </a:p>
          <a:p>
            <a:pPr marL="101600" lvl="0" indent="0" algn="l" rtl="0">
              <a:lnSpc>
                <a:spcPct val="100000"/>
              </a:lnSpc>
              <a:spcBef>
                <a:spcPts val="0"/>
              </a:spcBef>
              <a:spcAft>
                <a:spcPts val="0"/>
              </a:spcAft>
              <a:buSzPts val="2000"/>
              <a:buNone/>
            </a:pPr>
            <a:r>
              <a:rPr lang="en-US" sz="1600">
                <a:solidFill>
                  <a:srgbClr val="000000"/>
                </a:solidFill>
                <a:latin typeface="Helvetica Neue"/>
                <a:ea typeface="Helvetica Neue"/>
                <a:cs typeface="Helvetica Neue"/>
                <a:sym typeface="Helvetica Neue"/>
              </a:rPr>
              <a:t>     	  C. </a:t>
            </a:r>
            <a:r>
              <a:rPr lang="en-US" sz="1600" i="0" u="none" strike="noStrike">
                <a:solidFill>
                  <a:srgbClr val="000000"/>
                </a:solidFill>
                <a:latin typeface="Helvetica Neue"/>
                <a:ea typeface="Helvetica Neue"/>
                <a:cs typeface="Helvetica Neue"/>
                <a:sym typeface="Helvetica Neue"/>
              </a:rPr>
              <a:t> Are there any other languages that you speak that also have this 	differentiation?</a:t>
            </a:r>
            <a:endParaRPr sz="1600">
              <a:latin typeface="Helvetica Neue"/>
              <a:ea typeface="Helvetica Neue"/>
              <a:cs typeface="Helvetica Neue"/>
              <a:sym typeface="Helvetica Neue"/>
            </a:endParaRPr>
          </a:p>
          <a:p>
            <a:pPr marL="457200" lvl="0" indent="-228600" algn="l" rtl="0">
              <a:lnSpc>
                <a:spcPct val="100000"/>
              </a:lnSpc>
              <a:spcBef>
                <a:spcPts val="400"/>
              </a:spcBef>
              <a:spcAft>
                <a:spcPts val="0"/>
              </a:spcAft>
              <a:buSzPts val="2000"/>
              <a:buNone/>
            </a:pPr>
            <a:endParaRPr/>
          </a:p>
        </p:txBody>
      </p:sp>
      <p:sp>
        <p:nvSpPr>
          <p:cNvPr id="216" name="Google Shape;216;p41"/>
          <p:cNvSpPr txBox="1">
            <a:spLocks noGrp="1"/>
          </p:cNvSpPr>
          <p:nvPr>
            <p:ph type="title"/>
          </p:nvPr>
        </p:nvSpPr>
        <p:spPr>
          <a:xfrm>
            <a:off x="738264" y="274638"/>
            <a:ext cx="7948536" cy="457199"/>
          </a:xfrm>
          <a:prstGeom prst="rect">
            <a:avLst/>
          </a:prstGeom>
          <a:noFill/>
          <a:ln>
            <a:noFill/>
          </a:ln>
        </p:spPr>
        <p:txBody>
          <a:bodyPr spcFirstLastPara="1" wrap="square" lIns="0" tIns="0" rIns="0" bIns="0" anchor="ctr" anchorCtr="0">
            <a:normAutofit fontScale="90000"/>
          </a:bodyPr>
          <a:lstStyle/>
          <a:p>
            <a:pPr marL="0" lvl="0" indent="0" algn="l" rtl="0">
              <a:lnSpc>
                <a:spcPct val="100000"/>
              </a:lnSpc>
              <a:spcBef>
                <a:spcPts val="0"/>
              </a:spcBef>
              <a:spcAft>
                <a:spcPts val="0"/>
              </a:spcAft>
              <a:buClr>
                <a:srgbClr val="009CDE"/>
              </a:buClr>
              <a:buSzPct val="111111"/>
              <a:buFont typeface="Helvetica Neue"/>
              <a:buNone/>
            </a:pPr>
            <a:r>
              <a:rPr lang="en-US"/>
              <a:t>Activity 4.1.6 Register in other Languages</a:t>
            </a:r>
            <a:endParaRPr/>
          </a:p>
        </p:txBody>
      </p:sp>
      <p:sp>
        <p:nvSpPr>
          <p:cNvPr id="217" name="Google Shape;217;p41"/>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14</a:t>
            </a:fld>
            <a:endParaRPr/>
          </a:p>
        </p:txBody>
      </p:sp>
      <p:graphicFrame>
        <p:nvGraphicFramePr>
          <p:cNvPr id="218" name="Google Shape;218;p41"/>
          <p:cNvGraphicFramePr/>
          <p:nvPr/>
        </p:nvGraphicFramePr>
        <p:xfrm>
          <a:off x="738264" y="1912610"/>
          <a:ext cx="7456750" cy="1992630"/>
        </p:xfrm>
        <a:graphic>
          <a:graphicData uri="http://schemas.openxmlformats.org/drawingml/2006/table">
            <a:tbl>
              <a:tblPr>
                <a:noFill/>
                <a:tableStyleId>{4447CD80-B381-4BCD-9B1A-13A940873652}</a:tableStyleId>
              </a:tblPr>
              <a:tblGrid>
                <a:gridCol w="1065250">
                  <a:extLst>
                    <a:ext uri="{9D8B030D-6E8A-4147-A177-3AD203B41FA5}">
                      <a16:colId xmlns:a16="http://schemas.microsoft.com/office/drawing/2014/main" val="20000"/>
                    </a:ext>
                  </a:extLst>
                </a:gridCol>
                <a:gridCol w="1065250">
                  <a:extLst>
                    <a:ext uri="{9D8B030D-6E8A-4147-A177-3AD203B41FA5}">
                      <a16:colId xmlns:a16="http://schemas.microsoft.com/office/drawing/2014/main" val="20001"/>
                    </a:ext>
                  </a:extLst>
                </a:gridCol>
                <a:gridCol w="1065250">
                  <a:extLst>
                    <a:ext uri="{9D8B030D-6E8A-4147-A177-3AD203B41FA5}">
                      <a16:colId xmlns:a16="http://schemas.microsoft.com/office/drawing/2014/main" val="20002"/>
                    </a:ext>
                  </a:extLst>
                </a:gridCol>
                <a:gridCol w="1065250">
                  <a:extLst>
                    <a:ext uri="{9D8B030D-6E8A-4147-A177-3AD203B41FA5}">
                      <a16:colId xmlns:a16="http://schemas.microsoft.com/office/drawing/2014/main" val="20003"/>
                    </a:ext>
                  </a:extLst>
                </a:gridCol>
                <a:gridCol w="1065250">
                  <a:extLst>
                    <a:ext uri="{9D8B030D-6E8A-4147-A177-3AD203B41FA5}">
                      <a16:colId xmlns:a16="http://schemas.microsoft.com/office/drawing/2014/main" val="20004"/>
                    </a:ext>
                  </a:extLst>
                </a:gridCol>
                <a:gridCol w="1065250">
                  <a:extLst>
                    <a:ext uri="{9D8B030D-6E8A-4147-A177-3AD203B41FA5}">
                      <a16:colId xmlns:a16="http://schemas.microsoft.com/office/drawing/2014/main" val="20005"/>
                    </a:ext>
                  </a:extLst>
                </a:gridCol>
                <a:gridCol w="1065250">
                  <a:extLst>
                    <a:ext uri="{9D8B030D-6E8A-4147-A177-3AD203B41FA5}">
                      <a16:colId xmlns:a16="http://schemas.microsoft.com/office/drawing/2014/main" val="20006"/>
                    </a:ext>
                  </a:extLst>
                </a:gridCol>
              </a:tblGrid>
              <a:tr h="327425">
                <a:tc>
                  <a:txBody>
                    <a:bodyPr/>
                    <a:lstStyle/>
                    <a:p>
                      <a:pPr marL="0" marR="0" lvl="0" indent="0" algn="l" rtl="0">
                        <a:lnSpc>
                          <a:spcPct val="100000"/>
                        </a:lnSpc>
                        <a:spcBef>
                          <a:spcPts val="0"/>
                        </a:spcBef>
                        <a:spcAft>
                          <a:spcPts val="0"/>
                        </a:spcAft>
                        <a:buNone/>
                      </a:pPr>
                      <a:r>
                        <a:rPr lang="en-US" sz="1600" u="none" strike="noStrike" cap="none">
                          <a:latin typeface="Helvetica Neue"/>
                          <a:ea typeface="Helvetica Neue"/>
                          <a:cs typeface="Helvetica Neue"/>
                          <a:sym typeface="Helvetica Neue"/>
                        </a:rPr>
                        <a:t> </a:t>
                      </a:r>
                      <a:endParaRPr/>
                    </a:p>
                  </a:txBody>
                  <a:tcPr marL="95250" marR="95250" marT="47625" marB="47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Helvetica Neue"/>
                          <a:ea typeface="Helvetica Neue"/>
                          <a:cs typeface="Helvetica Neue"/>
                          <a:sym typeface="Helvetica Neue"/>
                        </a:rPr>
                        <a:t>French</a:t>
                      </a:r>
                      <a:endParaRPr sz="1600" b="1" u="none" strike="noStrike" cap="none">
                        <a:latin typeface="Helvetica Neue"/>
                        <a:ea typeface="Helvetica Neue"/>
                        <a:cs typeface="Helvetica Neue"/>
                        <a:sym typeface="Helvetica Neue"/>
                      </a:endParaRPr>
                    </a:p>
                  </a:txBody>
                  <a:tcPr marL="95250" marR="95250" marT="47625" marB="47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Helvetica Neue"/>
                          <a:ea typeface="Helvetica Neue"/>
                          <a:cs typeface="Helvetica Neue"/>
                          <a:sym typeface="Helvetica Neue"/>
                        </a:rPr>
                        <a:t>German</a:t>
                      </a:r>
                      <a:endParaRPr sz="1600" b="1" u="none" strike="noStrike" cap="none">
                        <a:latin typeface="Helvetica Neue"/>
                        <a:ea typeface="Helvetica Neue"/>
                        <a:cs typeface="Helvetica Neue"/>
                        <a:sym typeface="Helvetica Neue"/>
                      </a:endParaRPr>
                    </a:p>
                  </a:txBody>
                  <a:tcPr marL="95250" marR="95250" marT="47625" marB="47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Helvetica Neue"/>
                          <a:ea typeface="Helvetica Neue"/>
                          <a:cs typeface="Helvetica Neue"/>
                          <a:sym typeface="Helvetica Neue"/>
                        </a:rPr>
                        <a:t>Italian</a:t>
                      </a:r>
                      <a:endParaRPr sz="1600" b="1" u="none" strike="noStrike" cap="none">
                        <a:latin typeface="Helvetica Neue"/>
                        <a:ea typeface="Helvetica Neue"/>
                        <a:cs typeface="Helvetica Neue"/>
                        <a:sym typeface="Helvetica Neue"/>
                      </a:endParaRPr>
                    </a:p>
                  </a:txBody>
                  <a:tcPr marL="95250" marR="95250" marT="47625" marB="47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Helvetica Neue"/>
                          <a:ea typeface="Helvetica Neue"/>
                          <a:cs typeface="Helvetica Neue"/>
                          <a:sym typeface="Helvetica Neue"/>
                        </a:rPr>
                        <a:t>Polish</a:t>
                      </a:r>
                      <a:endParaRPr sz="1600" b="1" u="none" strike="noStrike" cap="none">
                        <a:latin typeface="Helvetica Neue"/>
                        <a:ea typeface="Helvetica Neue"/>
                        <a:cs typeface="Helvetica Neue"/>
                        <a:sym typeface="Helvetica Neue"/>
                      </a:endParaRPr>
                    </a:p>
                  </a:txBody>
                  <a:tcPr marL="95250" marR="95250" marT="47625" marB="47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Helvetica Neue"/>
                          <a:ea typeface="Helvetica Neue"/>
                          <a:cs typeface="Helvetica Neue"/>
                          <a:sym typeface="Helvetica Neue"/>
                        </a:rPr>
                        <a:t>Russian</a:t>
                      </a:r>
                      <a:endParaRPr sz="1600" b="1" u="none" strike="noStrike" cap="none">
                        <a:latin typeface="Helvetica Neue"/>
                        <a:ea typeface="Helvetica Neue"/>
                        <a:cs typeface="Helvetica Neue"/>
                        <a:sym typeface="Helvetica Neue"/>
                      </a:endParaRPr>
                    </a:p>
                  </a:txBody>
                  <a:tcPr marL="95250" marR="95250" marT="47625" marB="47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Helvetica Neue"/>
                          <a:ea typeface="Helvetica Neue"/>
                          <a:cs typeface="Helvetica Neue"/>
                          <a:sym typeface="Helvetica Neue"/>
                        </a:rPr>
                        <a:t>Spanish</a:t>
                      </a:r>
                      <a:endParaRPr sz="1600" b="1" u="none" strike="noStrike" cap="none">
                        <a:latin typeface="Helvetica Neue"/>
                        <a:ea typeface="Helvetica Neue"/>
                        <a:cs typeface="Helvetica Neue"/>
                        <a:sym typeface="Helvetica Neue"/>
                      </a:endParaRPr>
                    </a:p>
                  </a:txBody>
                  <a:tcPr marL="95250" marR="95250" marT="47625" marB="47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798325">
                <a:tc>
                  <a:txBody>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Helvetica Neue"/>
                          <a:ea typeface="Helvetica Neue"/>
                          <a:cs typeface="Helvetica Neue"/>
                          <a:sym typeface="Helvetica Neue"/>
                        </a:rPr>
                        <a:t>Informal ‘You’</a:t>
                      </a:r>
                      <a:endParaRPr sz="1600" b="1" u="none" strike="noStrike" cap="none">
                        <a:latin typeface="Helvetica Neue"/>
                        <a:ea typeface="Helvetica Neue"/>
                        <a:cs typeface="Helvetica Neue"/>
                        <a:sym typeface="Helvetica Neue"/>
                      </a:endParaRPr>
                    </a:p>
                  </a:txBody>
                  <a:tcPr marL="95250" marR="95250" marT="47625" marB="47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Helvetica Neue"/>
                          <a:ea typeface="Helvetica Neue"/>
                          <a:cs typeface="Helvetica Neue"/>
                          <a:sym typeface="Helvetica Neue"/>
                        </a:rPr>
                        <a:t>Tu</a:t>
                      </a:r>
                      <a:endParaRPr sz="1600" u="none" strike="noStrike" cap="none">
                        <a:latin typeface="Helvetica Neue"/>
                        <a:ea typeface="Helvetica Neue"/>
                        <a:cs typeface="Helvetica Neue"/>
                        <a:sym typeface="Helvetica Neue"/>
                      </a:endParaRPr>
                    </a:p>
                  </a:txBody>
                  <a:tcPr marL="95250" marR="95250" marT="47625" marB="47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Helvetica Neue"/>
                          <a:ea typeface="Helvetica Neue"/>
                          <a:cs typeface="Helvetica Neue"/>
                          <a:sym typeface="Helvetica Neue"/>
                        </a:rPr>
                        <a:t>Du</a:t>
                      </a:r>
                      <a:endParaRPr sz="1600" u="none" strike="noStrike" cap="none">
                        <a:latin typeface="Helvetica Neue"/>
                        <a:ea typeface="Helvetica Neue"/>
                        <a:cs typeface="Helvetica Neue"/>
                        <a:sym typeface="Helvetica Neue"/>
                      </a:endParaRPr>
                    </a:p>
                  </a:txBody>
                  <a:tcPr marL="95250" marR="95250" marT="47625" marB="47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Helvetica Neue"/>
                          <a:ea typeface="Helvetica Neue"/>
                          <a:cs typeface="Helvetica Neue"/>
                          <a:sym typeface="Helvetica Neue"/>
                        </a:rPr>
                        <a:t>Tu</a:t>
                      </a:r>
                      <a:endParaRPr sz="1600" u="none" strike="noStrike" cap="none">
                        <a:latin typeface="Helvetica Neue"/>
                        <a:ea typeface="Helvetica Neue"/>
                        <a:cs typeface="Helvetica Neue"/>
                        <a:sym typeface="Helvetica Neue"/>
                      </a:endParaRPr>
                    </a:p>
                  </a:txBody>
                  <a:tcPr marL="95250" marR="95250" marT="47625" marB="47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Helvetica Neue"/>
                          <a:ea typeface="Helvetica Neue"/>
                          <a:cs typeface="Helvetica Neue"/>
                          <a:sym typeface="Helvetica Neue"/>
                        </a:rPr>
                        <a:t>Ty</a:t>
                      </a:r>
                      <a:endParaRPr sz="1600" u="none" strike="noStrike" cap="none">
                        <a:latin typeface="Helvetica Neue"/>
                        <a:ea typeface="Helvetica Neue"/>
                        <a:cs typeface="Helvetica Neue"/>
                        <a:sym typeface="Helvetica Neue"/>
                      </a:endParaRPr>
                    </a:p>
                  </a:txBody>
                  <a:tcPr marL="95250" marR="95250" marT="47625" marB="47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Helvetica Neue"/>
                          <a:ea typeface="Helvetica Neue"/>
                          <a:cs typeface="Helvetica Neue"/>
                          <a:sym typeface="Helvetica Neue"/>
                        </a:rPr>
                        <a:t>ты </a:t>
                      </a:r>
                      <a:endParaRPr sz="1600" u="none" strike="noStrike" cap="none">
                        <a:latin typeface="Helvetica Neue"/>
                        <a:ea typeface="Helvetica Neue"/>
                        <a:cs typeface="Helvetica Neue"/>
                        <a:sym typeface="Helvetica Neue"/>
                      </a:endParaRPr>
                    </a:p>
                    <a:p>
                      <a:pPr marL="0" marR="0" lvl="0" indent="0" algn="l" rtl="0">
                        <a:lnSpc>
                          <a:spcPct val="100000"/>
                        </a:lnSpc>
                        <a:spcBef>
                          <a:spcPts val="0"/>
                        </a:spcBef>
                        <a:spcAft>
                          <a:spcPts val="0"/>
                        </a:spcAft>
                        <a:buNone/>
                      </a:pPr>
                      <a:br>
                        <a:rPr lang="en-US" sz="1600" u="none" strike="noStrike" cap="none">
                          <a:latin typeface="Helvetica Neue"/>
                          <a:ea typeface="Helvetica Neue"/>
                          <a:cs typeface="Helvetica Neue"/>
                          <a:sym typeface="Helvetica Neue"/>
                        </a:rPr>
                      </a:br>
                      <a:endParaRPr sz="1600" u="none" strike="noStrike" cap="none">
                        <a:latin typeface="Helvetica Neue"/>
                        <a:ea typeface="Helvetica Neue"/>
                        <a:cs typeface="Helvetica Neue"/>
                        <a:sym typeface="Helvetica Neue"/>
                      </a:endParaRPr>
                    </a:p>
                  </a:txBody>
                  <a:tcPr marL="95250" marR="95250" marT="47625" marB="47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Helvetica Neue"/>
                          <a:ea typeface="Helvetica Neue"/>
                          <a:cs typeface="Helvetica Neue"/>
                          <a:sym typeface="Helvetica Neue"/>
                        </a:rPr>
                        <a:t>Tú</a:t>
                      </a:r>
                      <a:endParaRPr sz="1600" u="none" strike="noStrike" cap="none">
                        <a:latin typeface="Helvetica Neue"/>
                        <a:ea typeface="Helvetica Neue"/>
                        <a:cs typeface="Helvetica Neue"/>
                        <a:sym typeface="Helvetica Neue"/>
                      </a:endParaRPr>
                    </a:p>
                  </a:txBody>
                  <a:tcPr marL="95250" marR="95250" marT="47625" marB="47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798325">
                <a:tc>
                  <a:txBody>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Helvetica Neue"/>
                          <a:ea typeface="Helvetica Neue"/>
                          <a:cs typeface="Helvetica Neue"/>
                          <a:sym typeface="Helvetica Neue"/>
                        </a:rPr>
                        <a:t>Formal ‘You’</a:t>
                      </a:r>
                      <a:endParaRPr sz="1600" b="1" u="none" strike="noStrike" cap="none">
                        <a:latin typeface="Helvetica Neue"/>
                        <a:ea typeface="Helvetica Neue"/>
                        <a:cs typeface="Helvetica Neue"/>
                        <a:sym typeface="Helvetica Neue"/>
                      </a:endParaRPr>
                    </a:p>
                  </a:txBody>
                  <a:tcPr marL="95250" marR="95250" marT="47625" marB="47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Helvetica Neue"/>
                          <a:ea typeface="Helvetica Neue"/>
                          <a:cs typeface="Helvetica Neue"/>
                          <a:sym typeface="Helvetica Neue"/>
                        </a:rPr>
                        <a:t>Vous</a:t>
                      </a:r>
                      <a:endParaRPr sz="1600" u="none" strike="noStrike" cap="none">
                        <a:latin typeface="Helvetica Neue"/>
                        <a:ea typeface="Helvetica Neue"/>
                        <a:cs typeface="Helvetica Neue"/>
                        <a:sym typeface="Helvetica Neue"/>
                      </a:endParaRPr>
                    </a:p>
                  </a:txBody>
                  <a:tcPr marL="95250" marR="95250" marT="47625" marB="47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Helvetica Neue"/>
                          <a:ea typeface="Helvetica Neue"/>
                          <a:cs typeface="Helvetica Neue"/>
                          <a:sym typeface="Helvetica Neue"/>
                        </a:rPr>
                        <a:t>Sie</a:t>
                      </a:r>
                      <a:endParaRPr sz="1600" u="none" strike="noStrike" cap="none">
                        <a:latin typeface="Helvetica Neue"/>
                        <a:ea typeface="Helvetica Neue"/>
                        <a:cs typeface="Helvetica Neue"/>
                        <a:sym typeface="Helvetica Neue"/>
                      </a:endParaRPr>
                    </a:p>
                  </a:txBody>
                  <a:tcPr marL="95250" marR="95250" marT="47625" marB="47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Helvetica Neue"/>
                          <a:ea typeface="Helvetica Neue"/>
                          <a:cs typeface="Helvetica Neue"/>
                          <a:sym typeface="Helvetica Neue"/>
                        </a:rPr>
                        <a:t>Lei</a:t>
                      </a:r>
                      <a:endParaRPr sz="1600" u="none" strike="noStrike" cap="none">
                        <a:latin typeface="Helvetica Neue"/>
                        <a:ea typeface="Helvetica Neue"/>
                        <a:cs typeface="Helvetica Neue"/>
                        <a:sym typeface="Helvetica Neue"/>
                      </a:endParaRPr>
                    </a:p>
                  </a:txBody>
                  <a:tcPr marL="95250" marR="95250" marT="47625" marB="47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Helvetica Neue"/>
                          <a:ea typeface="Helvetica Neue"/>
                          <a:cs typeface="Helvetica Neue"/>
                          <a:sym typeface="Helvetica Neue"/>
                        </a:rPr>
                        <a:t>Pan/Pani</a:t>
                      </a:r>
                      <a:endParaRPr sz="1600" u="none" strike="noStrike" cap="none">
                        <a:latin typeface="Helvetica Neue"/>
                        <a:ea typeface="Helvetica Neue"/>
                        <a:cs typeface="Helvetica Neue"/>
                        <a:sym typeface="Helvetica Neue"/>
                      </a:endParaRPr>
                    </a:p>
                  </a:txBody>
                  <a:tcPr marL="95250" marR="95250" marT="47625" marB="47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Helvetica Neue"/>
                          <a:ea typeface="Helvetica Neue"/>
                          <a:cs typeface="Helvetica Neue"/>
                          <a:sym typeface="Helvetica Neue"/>
                        </a:rPr>
                        <a:t>Вы</a:t>
                      </a:r>
                      <a:endParaRPr sz="1600" u="none" strike="noStrike" cap="none">
                        <a:latin typeface="Helvetica Neue"/>
                        <a:ea typeface="Helvetica Neue"/>
                        <a:cs typeface="Helvetica Neue"/>
                        <a:sym typeface="Helvetica Neue"/>
                      </a:endParaRPr>
                    </a:p>
                    <a:p>
                      <a:pPr marL="0" marR="0" lvl="0" indent="0" algn="l" rtl="0">
                        <a:lnSpc>
                          <a:spcPct val="100000"/>
                        </a:lnSpc>
                        <a:spcBef>
                          <a:spcPts val="0"/>
                        </a:spcBef>
                        <a:spcAft>
                          <a:spcPts val="0"/>
                        </a:spcAft>
                        <a:buNone/>
                      </a:pPr>
                      <a:br>
                        <a:rPr lang="en-US" sz="1600" u="none" strike="noStrike" cap="none">
                          <a:latin typeface="Helvetica Neue"/>
                          <a:ea typeface="Helvetica Neue"/>
                          <a:cs typeface="Helvetica Neue"/>
                          <a:sym typeface="Helvetica Neue"/>
                        </a:rPr>
                      </a:br>
                      <a:endParaRPr sz="1600" u="none" strike="noStrike" cap="none">
                        <a:latin typeface="Helvetica Neue"/>
                        <a:ea typeface="Helvetica Neue"/>
                        <a:cs typeface="Helvetica Neue"/>
                        <a:sym typeface="Helvetica Neue"/>
                      </a:endParaRPr>
                    </a:p>
                  </a:txBody>
                  <a:tcPr marL="95250" marR="95250" marT="47625" marB="47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Helvetica Neue"/>
                          <a:ea typeface="Helvetica Neue"/>
                          <a:cs typeface="Helvetica Neue"/>
                          <a:sym typeface="Helvetica Neue"/>
                        </a:rPr>
                        <a:t>Usted</a:t>
                      </a:r>
                      <a:endParaRPr sz="1600" u="none" strike="noStrike" cap="none">
                        <a:latin typeface="Helvetica Neue"/>
                        <a:ea typeface="Helvetica Neue"/>
                        <a:cs typeface="Helvetica Neue"/>
                        <a:sym typeface="Helvetica Neue"/>
                      </a:endParaRPr>
                    </a:p>
                  </a:txBody>
                  <a:tcPr marL="95250" marR="95250" marT="47625" marB="476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2"/>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rmAutofit/>
          </a:bodyPr>
          <a:lstStyle/>
          <a:p>
            <a:pPr marL="457200" lvl="0" indent="-355600" algn="l" rtl="0">
              <a:lnSpc>
                <a:spcPct val="100000"/>
              </a:lnSpc>
              <a:spcBef>
                <a:spcPts val="0"/>
              </a:spcBef>
              <a:spcAft>
                <a:spcPts val="0"/>
              </a:spcAft>
              <a:buSzPts val="2000"/>
              <a:buFont typeface="Arial"/>
              <a:buChar char="•"/>
            </a:pPr>
            <a:r>
              <a:rPr lang="en-US" sz="1800" b="1" u="none" strike="noStrike">
                <a:solidFill>
                  <a:srgbClr val="412C24"/>
                </a:solidFill>
                <a:latin typeface="Helvetica Neue"/>
                <a:ea typeface="Helvetica Neue"/>
                <a:cs typeface="Helvetica Neue"/>
                <a:sym typeface="Helvetica Neue"/>
              </a:rPr>
              <a:t>Create a list of words/phrases in English and any other language(s) you study or know, to highlight the different register for the same thing. When is it appropriate to use them? </a:t>
            </a:r>
            <a:endParaRPr sz="1800" b="1" u="none" strike="noStrike">
              <a:solidFill>
                <a:srgbClr val="A2B5B2"/>
              </a:solidFill>
              <a:latin typeface="Helvetica Neue"/>
              <a:ea typeface="Helvetica Neue"/>
              <a:cs typeface="Helvetica Neue"/>
              <a:sym typeface="Helvetica Neue"/>
            </a:endParaRPr>
          </a:p>
          <a:p>
            <a:pPr marL="457200" lvl="0" indent="-355600" algn="l" rtl="0">
              <a:lnSpc>
                <a:spcPct val="100000"/>
              </a:lnSpc>
              <a:spcBef>
                <a:spcPts val="1800"/>
              </a:spcBef>
              <a:spcAft>
                <a:spcPts val="0"/>
              </a:spcAft>
              <a:buSzPts val="2000"/>
              <a:buFont typeface="Arial"/>
              <a:buChar char="•"/>
            </a:pPr>
            <a:r>
              <a:rPr lang="en-US" sz="1800" b="1" i="1" u="none" strike="noStrike">
                <a:solidFill>
                  <a:srgbClr val="412C24"/>
                </a:solidFill>
                <a:latin typeface="Helvetica Neue"/>
                <a:ea typeface="Helvetica Neue"/>
                <a:cs typeface="Helvetica Neue"/>
                <a:sym typeface="Helvetica Neue"/>
              </a:rPr>
              <a:t>A few examples are given to get you started:</a:t>
            </a:r>
            <a:endParaRPr sz="1800" b="1" i="1" u="none" strike="noStrike">
              <a:solidFill>
                <a:srgbClr val="A2B5B2"/>
              </a:solidFill>
              <a:latin typeface="Helvetica Neue"/>
              <a:ea typeface="Helvetica Neue"/>
              <a:cs typeface="Helvetica Neue"/>
              <a:sym typeface="Helvetica Neue"/>
            </a:endParaRPr>
          </a:p>
          <a:p>
            <a:pPr marL="457200" lvl="0" indent="-355600" algn="l" rtl="0">
              <a:lnSpc>
                <a:spcPct val="100000"/>
              </a:lnSpc>
              <a:spcBef>
                <a:spcPts val="1800"/>
              </a:spcBef>
              <a:spcAft>
                <a:spcPts val="0"/>
              </a:spcAft>
              <a:buSzPts val="2000"/>
              <a:buFont typeface="Arial"/>
              <a:buChar char="•"/>
            </a:pPr>
            <a:r>
              <a:rPr lang="en-US" sz="1800" b="1" i="0" u="none" strike="noStrike">
                <a:solidFill>
                  <a:srgbClr val="412C24"/>
                </a:solidFill>
                <a:latin typeface="Helvetica Neue"/>
                <a:ea typeface="Helvetica Neue"/>
                <a:cs typeface="Helvetica Neue"/>
                <a:sym typeface="Helvetica Neue"/>
              </a:rPr>
              <a:t>English – </a:t>
            </a:r>
            <a:r>
              <a:rPr lang="en-US" sz="1800" b="0" i="0" u="none" strike="noStrike">
                <a:solidFill>
                  <a:srgbClr val="412C24"/>
                </a:solidFill>
                <a:latin typeface="Helvetica Neue"/>
                <a:ea typeface="Helvetica Neue"/>
                <a:cs typeface="Helvetica Neue"/>
                <a:sym typeface="Helvetica Neue"/>
              </a:rPr>
              <a:t>loo/toilet, put up with/tolerate      </a:t>
            </a:r>
            <a:endParaRPr sz="1800" b="1" i="0" u="none" strike="noStrike">
              <a:solidFill>
                <a:srgbClr val="A2B5B2"/>
              </a:solidFill>
              <a:latin typeface="Helvetica Neue"/>
              <a:ea typeface="Helvetica Neue"/>
              <a:cs typeface="Helvetica Neue"/>
              <a:sym typeface="Helvetica Neue"/>
            </a:endParaRPr>
          </a:p>
          <a:p>
            <a:pPr marL="457200" lvl="0" indent="-355600" algn="l" rtl="0">
              <a:lnSpc>
                <a:spcPct val="100000"/>
              </a:lnSpc>
              <a:spcBef>
                <a:spcPts val="1800"/>
              </a:spcBef>
              <a:spcAft>
                <a:spcPts val="0"/>
              </a:spcAft>
              <a:buSzPts val="2000"/>
              <a:buFont typeface="Arial"/>
              <a:buChar char="•"/>
            </a:pPr>
            <a:r>
              <a:rPr lang="en-US" sz="1800" b="1" i="0" u="none" strike="noStrike">
                <a:solidFill>
                  <a:srgbClr val="412C24"/>
                </a:solidFill>
                <a:latin typeface="Helvetica Neue"/>
                <a:ea typeface="Helvetica Neue"/>
                <a:cs typeface="Helvetica Neue"/>
                <a:sym typeface="Helvetica Neue"/>
              </a:rPr>
              <a:t>Irish – </a:t>
            </a:r>
            <a:r>
              <a:rPr lang="en-US" sz="1800" b="0" i="0" u="none" strike="noStrike">
                <a:solidFill>
                  <a:srgbClr val="412C24"/>
                </a:solidFill>
                <a:latin typeface="Helvetica Neue"/>
                <a:ea typeface="Helvetica Neue"/>
                <a:cs typeface="Helvetica Neue"/>
                <a:sym typeface="Helvetica Neue"/>
              </a:rPr>
              <a:t>Le grá/Is mise le meas (letter endings -with love/yours respectfully)</a:t>
            </a:r>
            <a:endParaRPr sz="1800" b="1" i="0" u="none" strike="noStrike">
              <a:solidFill>
                <a:srgbClr val="A2B5B2"/>
              </a:solidFill>
              <a:latin typeface="Helvetica Neue"/>
              <a:ea typeface="Helvetica Neue"/>
              <a:cs typeface="Helvetica Neue"/>
              <a:sym typeface="Helvetica Neue"/>
            </a:endParaRPr>
          </a:p>
          <a:p>
            <a:pPr marL="457200" lvl="0" indent="-355600" algn="l" rtl="0">
              <a:lnSpc>
                <a:spcPct val="100000"/>
              </a:lnSpc>
              <a:spcBef>
                <a:spcPts val="1800"/>
              </a:spcBef>
              <a:spcAft>
                <a:spcPts val="0"/>
              </a:spcAft>
              <a:buSzPts val="2000"/>
              <a:buFont typeface="Arial"/>
              <a:buChar char="•"/>
            </a:pPr>
            <a:r>
              <a:rPr lang="en-US" sz="1800" b="1" i="0" u="none" strike="noStrike">
                <a:solidFill>
                  <a:srgbClr val="412C24"/>
                </a:solidFill>
                <a:latin typeface="Helvetica Neue"/>
                <a:ea typeface="Helvetica Neue"/>
                <a:cs typeface="Helvetica Neue"/>
                <a:sym typeface="Helvetica Neue"/>
              </a:rPr>
              <a:t>French</a:t>
            </a:r>
            <a:r>
              <a:rPr lang="en-US" sz="1800" b="0" i="0" u="none" strike="noStrike">
                <a:solidFill>
                  <a:srgbClr val="412C24"/>
                </a:solidFill>
                <a:latin typeface="Helvetica Neue"/>
                <a:ea typeface="Helvetica Neue"/>
                <a:cs typeface="Helvetica Neue"/>
                <a:sym typeface="Helvetica Neue"/>
              </a:rPr>
              <a:t> – Un mec/un homme (a guy/man)     </a:t>
            </a:r>
            <a:endParaRPr sz="1800" b="1" i="0" u="none" strike="noStrike">
              <a:solidFill>
                <a:srgbClr val="A2B5B2"/>
              </a:solidFill>
              <a:latin typeface="Helvetica Neue"/>
              <a:ea typeface="Helvetica Neue"/>
              <a:cs typeface="Helvetica Neue"/>
              <a:sym typeface="Helvetica Neue"/>
            </a:endParaRPr>
          </a:p>
          <a:p>
            <a:pPr marL="457200" lvl="0" indent="-355600" algn="l" rtl="0">
              <a:lnSpc>
                <a:spcPct val="100000"/>
              </a:lnSpc>
              <a:spcBef>
                <a:spcPts val="1800"/>
              </a:spcBef>
              <a:spcAft>
                <a:spcPts val="0"/>
              </a:spcAft>
              <a:buSzPts val="2000"/>
              <a:buFont typeface="Arial"/>
              <a:buChar char="•"/>
            </a:pPr>
            <a:r>
              <a:rPr lang="en-US" sz="1800" b="1" i="0" u="none" strike="noStrike">
                <a:solidFill>
                  <a:srgbClr val="412C24"/>
                </a:solidFill>
                <a:latin typeface="Helvetica Neue"/>
                <a:ea typeface="Helvetica Neue"/>
                <a:cs typeface="Helvetica Neue"/>
                <a:sym typeface="Helvetica Neue"/>
              </a:rPr>
              <a:t>German </a:t>
            </a:r>
            <a:r>
              <a:rPr lang="en-US" sz="1800" b="0" i="0" u="none" strike="noStrike">
                <a:solidFill>
                  <a:srgbClr val="412C24"/>
                </a:solidFill>
                <a:latin typeface="Helvetica Neue"/>
                <a:ea typeface="Helvetica Neue"/>
                <a:cs typeface="Helvetica Neue"/>
                <a:sym typeface="Helvetica Neue"/>
              </a:rPr>
              <a:t>tschüss/auf wiedersehen (Goodbye)</a:t>
            </a:r>
            <a:endParaRPr sz="1800" b="1" i="0" u="none" strike="noStrike">
              <a:solidFill>
                <a:srgbClr val="A2B5B2"/>
              </a:solidFill>
              <a:latin typeface="Helvetica Neue"/>
              <a:ea typeface="Helvetica Neue"/>
              <a:cs typeface="Helvetica Neue"/>
              <a:sym typeface="Helvetica Neue"/>
            </a:endParaRPr>
          </a:p>
          <a:p>
            <a:pPr marL="457200" lvl="0" indent="-355600" algn="l" rtl="0">
              <a:lnSpc>
                <a:spcPct val="100000"/>
              </a:lnSpc>
              <a:spcBef>
                <a:spcPts val="1800"/>
              </a:spcBef>
              <a:spcAft>
                <a:spcPts val="0"/>
              </a:spcAft>
              <a:buSzPts val="2000"/>
              <a:buFont typeface="Arial"/>
              <a:buChar char="•"/>
            </a:pPr>
            <a:r>
              <a:rPr lang="en-US" sz="1800" b="1" i="0" u="none" strike="noStrike">
                <a:solidFill>
                  <a:srgbClr val="412C24"/>
                </a:solidFill>
                <a:latin typeface="Helvetica Neue"/>
                <a:ea typeface="Helvetica Neue"/>
                <a:cs typeface="Helvetica Neue"/>
                <a:sym typeface="Helvetica Neue"/>
              </a:rPr>
              <a:t>Spanish – </a:t>
            </a:r>
            <a:r>
              <a:rPr lang="en-US" sz="1800" b="0" i="0" u="none" strike="noStrike">
                <a:solidFill>
                  <a:srgbClr val="412C24"/>
                </a:solidFill>
                <a:latin typeface="Helvetica Neue"/>
                <a:ea typeface="Helvetica Neue"/>
                <a:cs typeface="Helvetica Neue"/>
                <a:sym typeface="Helvetica Neue"/>
              </a:rPr>
              <a:t>Querido/estimado (Greeting - dear)</a:t>
            </a:r>
            <a:endParaRPr sz="1800" b="1" i="0" u="none" strike="noStrike">
              <a:solidFill>
                <a:srgbClr val="A2B5B2"/>
              </a:solidFill>
              <a:latin typeface="Helvetica Neue"/>
              <a:ea typeface="Helvetica Neue"/>
              <a:cs typeface="Helvetica Neue"/>
              <a:sym typeface="Helvetica Neue"/>
            </a:endParaRPr>
          </a:p>
          <a:p>
            <a:pPr marL="457200" lvl="0" indent="-228600" algn="l" rtl="0">
              <a:lnSpc>
                <a:spcPct val="100000"/>
              </a:lnSpc>
              <a:spcBef>
                <a:spcPts val="400"/>
              </a:spcBef>
              <a:spcAft>
                <a:spcPts val="0"/>
              </a:spcAft>
              <a:buSzPts val="2000"/>
              <a:buNone/>
            </a:pPr>
            <a:endParaRPr/>
          </a:p>
        </p:txBody>
      </p:sp>
      <p:sp>
        <p:nvSpPr>
          <p:cNvPr id="225" name="Google Shape;225;p42"/>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Activity 4.1.7 – Same but Different</a:t>
            </a:r>
            <a:endParaRPr/>
          </a:p>
        </p:txBody>
      </p:sp>
      <p:sp>
        <p:nvSpPr>
          <p:cNvPr id="226" name="Google Shape;226;p42"/>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3"/>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16</a:t>
            </a:fld>
            <a:endParaRPr/>
          </a:p>
        </p:txBody>
      </p:sp>
      <p:sp>
        <p:nvSpPr>
          <p:cNvPr id="232" name="Google Shape;232;p43"/>
          <p:cNvSpPr txBox="1">
            <a:spLocks noGrp="1"/>
          </p:cNvSpPr>
          <p:nvPr>
            <p:ph type="title"/>
          </p:nvPr>
        </p:nvSpPr>
        <p:spPr>
          <a:xfrm>
            <a:off x="626400" y="1890000"/>
            <a:ext cx="3760249" cy="2880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chemeClr val="lt1"/>
              </a:buClr>
              <a:buSzPts val="3000"/>
              <a:buFont typeface="Helvetica Neue"/>
              <a:buNone/>
            </a:pPr>
            <a:r>
              <a:rPr lang="en-US"/>
              <a:t>Task 4.2</a:t>
            </a:r>
            <a:endParaRPr/>
          </a:p>
          <a:p>
            <a:pPr marL="0" lvl="0" indent="0" algn="l" rtl="0">
              <a:lnSpc>
                <a:spcPct val="100000"/>
              </a:lnSpc>
              <a:spcBef>
                <a:spcPts val="0"/>
              </a:spcBef>
              <a:spcAft>
                <a:spcPts val="0"/>
              </a:spcAft>
              <a:buClr>
                <a:schemeClr val="lt1"/>
              </a:buClr>
              <a:buSzPts val="3000"/>
              <a:buFont typeface="Helvetica Neue"/>
              <a:buNone/>
            </a:pPr>
            <a:endParaRPr/>
          </a:p>
          <a:p>
            <a:pPr marL="0" lvl="0" indent="0" algn="l" rtl="0">
              <a:lnSpc>
                <a:spcPct val="100000"/>
              </a:lnSpc>
              <a:spcBef>
                <a:spcPts val="0"/>
              </a:spcBef>
              <a:spcAft>
                <a:spcPts val="0"/>
              </a:spcAft>
              <a:buClr>
                <a:schemeClr val="lt1"/>
              </a:buClr>
              <a:buSzPts val="3000"/>
              <a:buFont typeface="Helvetica Neue"/>
              <a:buNone/>
            </a:pPr>
            <a:r>
              <a:rPr lang="en-US"/>
              <a:t>Accents, Dialects and Languages of Ireland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44" descr="Diagram&#10;&#10;Description automatically generated"/>
          <p:cNvPicPr preferRelativeResize="0"/>
          <p:nvPr/>
        </p:nvPicPr>
        <p:blipFill rotWithShape="1">
          <a:blip r:embed="rId3">
            <a:alphaModFix/>
          </a:blip>
          <a:srcRect/>
          <a:stretch/>
        </p:blipFill>
        <p:spPr>
          <a:xfrm>
            <a:off x="4236947" y="1600200"/>
            <a:ext cx="4907053" cy="4188685"/>
          </a:xfrm>
          <a:prstGeom prst="rect">
            <a:avLst/>
          </a:prstGeom>
          <a:noFill/>
          <a:ln>
            <a:noFill/>
          </a:ln>
        </p:spPr>
      </p:pic>
      <p:sp>
        <p:nvSpPr>
          <p:cNvPr id="239" name="Google Shape;239;p44"/>
          <p:cNvSpPr txBox="1">
            <a:spLocks noGrp="1"/>
          </p:cNvSpPr>
          <p:nvPr>
            <p:ph type="title"/>
          </p:nvPr>
        </p:nvSpPr>
        <p:spPr>
          <a:xfrm>
            <a:off x="457200" y="274638"/>
            <a:ext cx="3883786"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Discussion on Accents</a:t>
            </a:r>
            <a:endParaRPr/>
          </a:p>
        </p:txBody>
      </p:sp>
      <p:sp>
        <p:nvSpPr>
          <p:cNvPr id="240" name="Google Shape;240;p44"/>
          <p:cNvSpPr txBox="1">
            <a:spLocks noGrp="1"/>
          </p:cNvSpPr>
          <p:nvPr>
            <p:ph type="body" idx="1"/>
          </p:nvPr>
        </p:nvSpPr>
        <p:spPr>
          <a:xfrm>
            <a:off x="457200" y="1600200"/>
            <a:ext cx="3901440" cy="4525963"/>
          </a:xfrm>
          <a:prstGeom prst="rect">
            <a:avLst/>
          </a:prstGeom>
          <a:noFill/>
          <a:ln>
            <a:noFill/>
          </a:ln>
        </p:spPr>
        <p:txBody>
          <a:bodyPr spcFirstLastPara="1" wrap="square" lIns="0" tIns="0" rIns="0" bIns="0" anchor="t" anchorCtr="0">
            <a:normAutofit fontScale="92500" lnSpcReduction="10000"/>
          </a:bodyPr>
          <a:lstStyle/>
          <a:p>
            <a:pPr marL="342900" lvl="0" indent="-342900" algn="l" rtl="0">
              <a:lnSpc>
                <a:spcPct val="107000"/>
              </a:lnSpc>
              <a:spcBef>
                <a:spcPts val="400"/>
              </a:spcBef>
              <a:spcAft>
                <a:spcPts val="0"/>
              </a:spcAft>
              <a:buSzPct val="135135"/>
              <a:buFont typeface="Arial"/>
              <a:buAutoNum type="arabicPeriod"/>
            </a:pPr>
            <a:r>
              <a:rPr lang="en-US" sz="1600">
                <a:latin typeface="Helvetica Neue"/>
                <a:ea typeface="Helvetica Neue"/>
                <a:cs typeface="Helvetica Neue"/>
                <a:sym typeface="Helvetica Neue"/>
              </a:rPr>
              <a:t>When you think of the word ‘accent’, what do you think of?</a:t>
            </a:r>
            <a:endParaRPr sz="1600">
              <a:latin typeface="Helvetica Neue"/>
              <a:ea typeface="Helvetica Neue"/>
              <a:cs typeface="Helvetica Neue"/>
              <a:sym typeface="Helvetica Neue"/>
            </a:endParaRPr>
          </a:p>
          <a:p>
            <a:pPr marL="342900" lvl="0" indent="-342900" algn="l" rtl="0">
              <a:lnSpc>
                <a:spcPct val="107000"/>
              </a:lnSpc>
              <a:spcBef>
                <a:spcPts val="400"/>
              </a:spcBef>
              <a:spcAft>
                <a:spcPts val="0"/>
              </a:spcAft>
              <a:buSzPct val="135135"/>
              <a:buFont typeface="Arial"/>
              <a:buAutoNum type="arabicPeriod"/>
            </a:pPr>
            <a:r>
              <a:rPr lang="en-US" sz="1600">
                <a:latin typeface="Helvetica Neue"/>
                <a:ea typeface="Helvetica Neue"/>
                <a:cs typeface="Helvetica Neue"/>
                <a:sym typeface="Helvetica Neue"/>
              </a:rPr>
              <a:t>Consider all the accents that you are used to hearing around you at home, school, tv etc. What differentiates them? </a:t>
            </a:r>
            <a:endParaRPr sz="1600">
              <a:latin typeface="Helvetica Neue"/>
              <a:ea typeface="Helvetica Neue"/>
              <a:cs typeface="Helvetica Neue"/>
              <a:sym typeface="Helvetica Neue"/>
            </a:endParaRPr>
          </a:p>
          <a:p>
            <a:pPr marL="342900" lvl="0" indent="-342900" algn="l" rtl="0">
              <a:lnSpc>
                <a:spcPct val="107000"/>
              </a:lnSpc>
              <a:spcBef>
                <a:spcPts val="400"/>
              </a:spcBef>
              <a:spcAft>
                <a:spcPts val="0"/>
              </a:spcAft>
              <a:buSzPct val="135135"/>
              <a:buFont typeface="Arial"/>
              <a:buAutoNum type="arabicPeriod"/>
            </a:pPr>
            <a:r>
              <a:rPr lang="en-US" sz="1600">
                <a:latin typeface="Helvetica Neue"/>
                <a:ea typeface="Helvetica Neue"/>
                <a:cs typeface="Helvetica Neue"/>
                <a:sym typeface="Helvetica Neue"/>
              </a:rPr>
              <a:t>What can an accent tell you?</a:t>
            </a:r>
            <a:endParaRPr sz="1600">
              <a:latin typeface="Helvetica Neue"/>
              <a:ea typeface="Helvetica Neue"/>
              <a:cs typeface="Helvetica Neue"/>
              <a:sym typeface="Helvetica Neue"/>
            </a:endParaRPr>
          </a:p>
          <a:p>
            <a:pPr marL="342900" lvl="0" indent="-342900" algn="l" rtl="0">
              <a:lnSpc>
                <a:spcPct val="107000"/>
              </a:lnSpc>
              <a:spcBef>
                <a:spcPts val="400"/>
              </a:spcBef>
              <a:spcAft>
                <a:spcPts val="0"/>
              </a:spcAft>
              <a:buSzPct val="135135"/>
              <a:buFont typeface="Arial"/>
              <a:buAutoNum type="arabicPeriod"/>
            </a:pPr>
            <a:r>
              <a:rPr lang="en-US" sz="1600">
                <a:latin typeface="Helvetica Neue"/>
                <a:ea typeface="Helvetica Neue"/>
                <a:cs typeface="Helvetica Neue"/>
                <a:sym typeface="Helvetica Neue"/>
              </a:rPr>
              <a:t>Why do we have different accents?</a:t>
            </a:r>
            <a:endParaRPr sz="1600">
              <a:latin typeface="Helvetica Neue"/>
              <a:ea typeface="Helvetica Neue"/>
              <a:cs typeface="Helvetica Neue"/>
              <a:sym typeface="Helvetica Neue"/>
            </a:endParaRPr>
          </a:p>
          <a:p>
            <a:pPr marL="342900" lvl="0" indent="-342900" algn="l" rtl="0">
              <a:lnSpc>
                <a:spcPct val="107000"/>
              </a:lnSpc>
              <a:spcBef>
                <a:spcPts val="400"/>
              </a:spcBef>
              <a:spcAft>
                <a:spcPts val="0"/>
              </a:spcAft>
              <a:buSzPct val="135135"/>
              <a:buFont typeface="Arial"/>
              <a:buAutoNum type="arabicPeriod"/>
            </a:pPr>
            <a:r>
              <a:rPr lang="en-US" sz="1600">
                <a:latin typeface="Helvetica Neue"/>
                <a:ea typeface="Helvetica Neue"/>
                <a:cs typeface="Helvetica Neue"/>
                <a:sym typeface="Helvetica Neue"/>
              </a:rPr>
              <a:t>What accents do you particularly like?</a:t>
            </a:r>
            <a:endParaRPr sz="1600">
              <a:latin typeface="Helvetica Neue"/>
              <a:ea typeface="Helvetica Neue"/>
              <a:cs typeface="Helvetica Neue"/>
              <a:sym typeface="Helvetica Neue"/>
            </a:endParaRPr>
          </a:p>
          <a:p>
            <a:pPr marL="342900" lvl="0" indent="-342900" algn="l" rtl="0">
              <a:lnSpc>
                <a:spcPct val="107000"/>
              </a:lnSpc>
              <a:spcBef>
                <a:spcPts val="400"/>
              </a:spcBef>
              <a:spcAft>
                <a:spcPts val="0"/>
              </a:spcAft>
              <a:buSzPct val="135135"/>
              <a:buFont typeface="Arial"/>
              <a:buAutoNum type="arabicPeriod"/>
            </a:pPr>
            <a:r>
              <a:rPr lang="en-US" sz="1600">
                <a:latin typeface="Helvetica Neue"/>
                <a:ea typeface="Helvetica Neue"/>
                <a:cs typeface="Helvetica Neue"/>
                <a:sym typeface="Helvetica Neue"/>
              </a:rPr>
              <a:t>Are there any accents that you find more difficult to understand? Why?</a:t>
            </a:r>
            <a:endParaRPr sz="1600">
              <a:latin typeface="Helvetica Neue"/>
              <a:ea typeface="Helvetica Neue"/>
              <a:cs typeface="Helvetica Neue"/>
              <a:sym typeface="Helvetica Neue"/>
            </a:endParaRPr>
          </a:p>
          <a:p>
            <a:pPr marL="342900" lvl="0" indent="-342900" algn="l" rtl="0">
              <a:lnSpc>
                <a:spcPct val="107000"/>
              </a:lnSpc>
              <a:spcBef>
                <a:spcPts val="400"/>
              </a:spcBef>
              <a:spcAft>
                <a:spcPts val="0"/>
              </a:spcAft>
              <a:buSzPct val="135135"/>
              <a:buFont typeface="Arial"/>
              <a:buAutoNum type="arabicPeriod"/>
            </a:pPr>
            <a:r>
              <a:rPr lang="en-US" sz="1600">
                <a:latin typeface="Helvetica Neue"/>
                <a:ea typeface="Helvetica Neue"/>
                <a:cs typeface="Helvetica Neue"/>
                <a:sym typeface="Helvetica Neue"/>
              </a:rPr>
              <a:t>Have you ever changed your accent? Why? In what context?</a:t>
            </a:r>
            <a:endParaRPr/>
          </a:p>
          <a:p>
            <a:pPr marL="342900" lvl="0" indent="-342900" algn="l" rtl="0">
              <a:lnSpc>
                <a:spcPct val="107000"/>
              </a:lnSpc>
              <a:spcBef>
                <a:spcPts val="400"/>
              </a:spcBef>
              <a:spcAft>
                <a:spcPts val="0"/>
              </a:spcAft>
              <a:buSzPct val="135135"/>
              <a:buFont typeface="Arial"/>
              <a:buAutoNum type="arabicPeriod"/>
            </a:pPr>
            <a:r>
              <a:rPr lang="en-US" sz="1600">
                <a:latin typeface="Helvetica Neue"/>
                <a:ea typeface="Helvetica Neue"/>
                <a:cs typeface="Helvetica Neue"/>
                <a:sym typeface="Helvetica Neue"/>
              </a:rPr>
              <a:t>Have you ever judged or been judged because of your accent? Explain</a:t>
            </a:r>
            <a:endParaRPr sz="1600">
              <a:latin typeface="Helvetica Neue"/>
              <a:ea typeface="Helvetica Neue"/>
              <a:cs typeface="Helvetica Neue"/>
              <a:sym typeface="Helvetica Neue"/>
            </a:endParaRPr>
          </a:p>
          <a:p>
            <a:pPr marL="342900" lvl="0" indent="-342900" algn="l" rtl="0">
              <a:lnSpc>
                <a:spcPct val="107000"/>
              </a:lnSpc>
              <a:spcBef>
                <a:spcPts val="400"/>
              </a:spcBef>
              <a:spcAft>
                <a:spcPts val="800"/>
              </a:spcAft>
              <a:buSzPct val="135135"/>
              <a:buFont typeface="Arial"/>
              <a:buAutoNum type="arabicPeriod"/>
            </a:pPr>
            <a:r>
              <a:rPr lang="en-US" sz="1600">
                <a:latin typeface="Helvetica Neue"/>
                <a:ea typeface="Helvetica Neue"/>
                <a:cs typeface="Helvetica Neue"/>
                <a:sym typeface="Helvetica Neue"/>
              </a:rPr>
              <a:t>Do you think that people might be treated differently depending on their accent? Why?</a:t>
            </a:r>
            <a:endParaRPr sz="1600">
              <a:latin typeface="Helvetica Neue"/>
              <a:ea typeface="Helvetica Neue"/>
              <a:cs typeface="Helvetica Neue"/>
              <a:sym typeface="Helvetica Neue"/>
            </a:endParaRPr>
          </a:p>
        </p:txBody>
      </p:sp>
      <p:sp>
        <p:nvSpPr>
          <p:cNvPr id="241" name="Google Shape;241;p44"/>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5"/>
          <p:cNvSpPr txBox="1">
            <a:spLocks noGrp="1"/>
          </p:cNvSpPr>
          <p:nvPr>
            <p:ph type="title"/>
          </p:nvPr>
        </p:nvSpPr>
        <p:spPr>
          <a:xfrm>
            <a:off x="457200" y="274638"/>
            <a:ext cx="3883786"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Activity 4.2.1 – The Great Scone Debate</a:t>
            </a:r>
            <a:endParaRPr/>
          </a:p>
        </p:txBody>
      </p:sp>
      <p:sp>
        <p:nvSpPr>
          <p:cNvPr id="248" name="Google Shape;248;p45"/>
          <p:cNvSpPr txBox="1">
            <a:spLocks noGrp="1"/>
          </p:cNvSpPr>
          <p:nvPr>
            <p:ph type="body" idx="1"/>
          </p:nvPr>
        </p:nvSpPr>
        <p:spPr>
          <a:xfrm>
            <a:off x="457200" y="1600200"/>
            <a:ext cx="3901440" cy="4525963"/>
          </a:xfrm>
          <a:prstGeom prst="rect">
            <a:avLst/>
          </a:prstGeom>
          <a:noFill/>
          <a:ln>
            <a:noFill/>
          </a:ln>
        </p:spPr>
        <p:txBody>
          <a:bodyPr spcFirstLastPara="1" wrap="square" lIns="0" tIns="0" rIns="0" bIns="0" anchor="t" anchorCtr="0">
            <a:normAutofit/>
          </a:bodyPr>
          <a:lstStyle/>
          <a:p>
            <a:pPr marL="342900" lvl="0" indent="-342900" algn="l" rtl="0">
              <a:lnSpc>
                <a:spcPct val="107000"/>
              </a:lnSpc>
              <a:spcBef>
                <a:spcPts val="400"/>
              </a:spcBef>
              <a:spcAft>
                <a:spcPts val="0"/>
              </a:spcAft>
              <a:buSzPts val="2000"/>
              <a:buFont typeface="Noto Sans Symbols"/>
              <a:buChar char="∙"/>
            </a:pPr>
            <a:r>
              <a:rPr lang="en-US" sz="1800">
                <a:latin typeface="Helvetica Neue"/>
                <a:ea typeface="Helvetica Neue"/>
                <a:cs typeface="Helvetica Neue"/>
                <a:sym typeface="Helvetica Neue"/>
              </a:rPr>
              <a:t>How do you pronounce the word? Like ‘gone’ or ‘cone’?</a:t>
            </a:r>
            <a:endParaRPr/>
          </a:p>
          <a:p>
            <a:pPr marL="342900" lvl="0" indent="-342900" algn="l" rtl="0">
              <a:lnSpc>
                <a:spcPct val="107000"/>
              </a:lnSpc>
              <a:spcBef>
                <a:spcPts val="400"/>
              </a:spcBef>
              <a:spcAft>
                <a:spcPts val="0"/>
              </a:spcAft>
              <a:buSzPts val="2000"/>
              <a:buFont typeface="Noto Sans Symbols"/>
              <a:buChar char="∙"/>
            </a:pPr>
            <a:r>
              <a:rPr lang="en-US" sz="1800">
                <a:latin typeface="Helvetica Neue"/>
                <a:ea typeface="Helvetica Neue"/>
                <a:cs typeface="Helvetica Neue"/>
                <a:sym typeface="Helvetica Neue"/>
              </a:rPr>
              <a:t>Do a survey in your class, or even better, of a selection of staff in your school, to see if you all say it the same way. </a:t>
            </a:r>
            <a:endParaRPr/>
          </a:p>
          <a:p>
            <a:pPr marL="342900" lvl="0" indent="-342900" algn="l" rtl="0">
              <a:lnSpc>
                <a:spcPct val="107000"/>
              </a:lnSpc>
              <a:spcBef>
                <a:spcPts val="400"/>
              </a:spcBef>
              <a:spcAft>
                <a:spcPts val="0"/>
              </a:spcAft>
              <a:buSzPts val="2000"/>
              <a:buFont typeface="Noto Sans Symbols"/>
              <a:buChar char="∙"/>
            </a:pPr>
            <a:r>
              <a:rPr lang="en-US" sz="1800">
                <a:latin typeface="Helvetica Neue"/>
                <a:ea typeface="Helvetica Neue"/>
                <a:cs typeface="Helvetica Neue"/>
                <a:sym typeface="Helvetica Neue"/>
              </a:rPr>
              <a:t>What conclusions can you draw? Why might you have different pronunciations of it?</a:t>
            </a:r>
            <a:endParaRPr/>
          </a:p>
          <a:p>
            <a:pPr marL="342900" lvl="0" indent="-342900" algn="l" rtl="0">
              <a:lnSpc>
                <a:spcPct val="107000"/>
              </a:lnSpc>
              <a:spcBef>
                <a:spcPts val="400"/>
              </a:spcBef>
              <a:spcAft>
                <a:spcPts val="0"/>
              </a:spcAft>
              <a:buSzPts val="2000"/>
              <a:buFont typeface="Noto Sans Symbols"/>
              <a:buChar char="∙"/>
            </a:pPr>
            <a:r>
              <a:rPr lang="en-US" sz="1800">
                <a:latin typeface="Helvetica Neue"/>
                <a:ea typeface="Helvetica Neue"/>
                <a:cs typeface="Helvetica Neue"/>
                <a:sym typeface="Helvetica Neue"/>
              </a:rPr>
              <a:t>What or who might influence the way you say the word?</a:t>
            </a:r>
            <a:endParaRPr sz="1800">
              <a:latin typeface="Helvetica Neue"/>
              <a:ea typeface="Helvetica Neue"/>
              <a:cs typeface="Helvetica Neue"/>
              <a:sym typeface="Helvetica Neue"/>
            </a:endParaRPr>
          </a:p>
        </p:txBody>
      </p:sp>
      <p:sp>
        <p:nvSpPr>
          <p:cNvPr id="249" name="Google Shape;249;p45"/>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18</a:t>
            </a:fld>
            <a:endParaRPr/>
          </a:p>
        </p:txBody>
      </p:sp>
      <p:pic>
        <p:nvPicPr>
          <p:cNvPr id="250" name="Google Shape;250;p45" descr="A picture containing food, plate, bread, several&#10;&#10;Description automatically generated"/>
          <p:cNvPicPr preferRelativeResize="0"/>
          <p:nvPr/>
        </p:nvPicPr>
        <p:blipFill rotWithShape="1">
          <a:blip r:embed="rId3">
            <a:alphaModFix/>
          </a:blip>
          <a:srcRect/>
          <a:stretch/>
        </p:blipFill>
        <p:spPr>
          <a:xfrm>
            <a:off x="4803016" y="1041217"/>
            <a:ext cx="4096787" cy="43799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6"/>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19</a:t>
            </a:fld>
            <a:endParaRPr/>
          </a:p>
        </p:txBody>
      </p:sp>
      <p:pic>
        <p:nvPicPr>
          <p:cNvPr id="257" name="Google Shape;257;p46" descr="Scone Map of the UK and Ireland"/>
          <p:cNvPicPr preferRelativeResize="0"/>
          <p:nvPr/>
        </p:nvPicPr>
        <p:blipFill rotWithShape="1">
          <a:blip r:embed="rId3">
            <a:alphaModFix/>
          </a:blip>
          <a:srcRect/>
          <a:stretch/>
        </p:blipFill>
        <p:spPr>
          <a:xfrm>
            <a:off x="1828800" y="50958"/>
            <a:ext cx="5771213" cy="690039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5"/>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rmAutofit/>
          </a:bodyPr>
          <a:lstStyle/>
          <a:p>
            <a:pPr marL="457200" lvl="0" indent="-355600" algn="l" rtl="0">
              <a:lnSpc>
                <a:spcPct val="100000"/>
              </a:lnSpc>
              <a:spcBef>
                <a:spcPts val="400"/>
              </a:spcBef>
              <a:spcAft>
                <a:spcPts val="0"/>
              </a:spcAft>
              <a:buSzPts val="2000"/>
              <a:buFont typeface="Arial"/>
              <a:buChar char="•"/>
            </a:pPr>
            <a:r>
              <a:rPr lang="en-US" sz="1800" b="0" i="0" u="none" strike="noStrike">
                <a:solidFill>
                  <a:srgbClr val="000000"/>
                </a:solidFill>
                <a:latin typeface="Helvetica Neue"/>
                <a:ea typeface="Helvetica Neue"/>
                <a:cs typeface="Helvetica Neue"/>
                <a:sym typeface="Helvetica Neue"/>
              </a:rPr>
              <a:t>Topic 1 Introduction to areas of linguistics and problem-solving</a:t>
            </a:r>
            <a:endParaRPr sz="1800" b="0" i="0" u="none" strike="noStrike">
              <a:solidFill>
                <a:srgbClr val="009CDE"/>
              </a:solidFill>
              <a:latin typeface="Arial"/>
              <a:ea typeface="Arial"/>
              <a:cs typeface="Arial"/>
              <a:sym typeface="Arial"/>
            </a:endParaRPr>
          </a:p>
          <a:p>
            <a:pPr marL="457200" lvl="0" indent="-355600" algn="l" rtl="0">
              <a:lnSpc>
                <a:spcPct val="100000"/>
              </a:lnSpc>
              <a:spcBef>
                <a:spcPts val="400"/>
              </a:spcBef>
              <a:spcAft>
                <a:spcPts val="0"/>
              </a:spcAft>
              <a:buSzPts val="2000"/>
              <a:buFont typeface="Arial"/>
              <a:buChar char="•"/>
            </a:pPr>
            <a:r>
              <a:rPr lang="en-US" sz="1800" i="0" u="none" strike="noStrike">
                <a:solidFill>
                  <a:srgbClr val="000000"/>
                </a:solidFill>
                <a:latin typeface="Helvetica Neue"/>
                <a:ea typeface="Helvetica Neue"/>
                <a:cs typeface="Helvetica Neue"/>
                <a:sym typeface="Helvetica Neue"/>
              </a:rPr>
              <a:t>Topic 2 Historical Linguistics</a:t>
            </a:r>
            <a:endParaRPr sz="1800" i="0" u="none" strike="noStrike">
              <a:solidFill>
                <a:srgbClr val="009CDE"/>
              </a:solidFill>
              <a:latin typeface="Arial"/>
              <a:ea typeface="Arial"/>
              <a:cs typeface="Arial"/>
              <a:sym typeface="Arial"/>
            </a:endParaRPr>
          </a:p>
          <a:p>
            <a:pPr marL="457200" lvl="0" indent="-355600" algn="l" rtl="0">
              <a:lnSpc>
                <a:spcPct val="100000"/>
              </a:lnSpc>
              <a:spcBef>
                <a:spcPts val="400"/>
              </a:spcBef>
              <a:spcAft>
                <a:spcPts val="0"/>
              </a:spcAft>
              <a:buSzPts val="2000"/>
              <a:buFont typeface="Arial"/>
              <a:buChar char="•"/>
            </a:pPr>
            <a:r>
              <a:rPr lang="en-US" sz="1800" b="0" i="0" u="none" strike="noStrike">
                <a:solidFill>
                  <a:srgbClr val="000000"/>
                </a:solidFill>
                <a:latin typeface="Helvetica Neue"/>
                <a:ea typeface="Helvetica Neue"/>
                <a:cs typeface="Helvetica Neue"/>
                <a:sym typeface="Helvetica Neue"/>
              </a:rPr>
              <a:t>Topic 3 Phonetics</a:t>
            </a:r>
            <a:endParaRPr sz="1800" b="0" i="0" u="none" strike="noStrike">
              <a:solidFill>
                <a:srgbClr val="009CDE"/>
              </a:solidFill>
              <a:latin typeface="Arial"/>
              <a:ea typeface="Arial"/>
              <a:cs typeface="Arial"/>
              <a:sym typeface="Arial"/>
            </a:endParaRPr>
          </a:p>
          <a:p>
            <a:pPr marL="457200" lvl="0" indent="-355600" algn="l" rtl="0">
              <a:lnSpc>
                <a:spcPct val="100000"/>
              </a:lnSpc>
              <a:spcBef>
                <a:spcPts val="400"/>
              </a:spcBef>
              <a:spcAft>
                <a:spcPts val="0"/>
              </a:spcAft>
              <a:buSzPts val="2000"/>
              <a:buFont typeface="Arial"/>
              <a:buChar char="•"/>
            </a:pPr>
            <a:r>
              <a:rPr lang="en-US" sz="1800" b="1" i="0" u="none" strike="noStrike">
                <a:solidFill>
                  <a:srgbClr val="000000"/>
                </a:solidFill>
                <a:latin typeface="Helvetica Neue"/>
                <a:ea typeface="Helvetica Neue"/>
                <a:cs typeface="Helvetica Neue"/>
                <a:sym typeface="Helvetica Neue"/>
              </a:rPr>
              <a:t>Topic 4 Sociolinguistics</a:t>
            </a:r>
            <a:endParaRPr sz="1800" b="1" i="0" u="none" strike="noStrike">
              <a:solidFill>
                <a:srgbClr val="009CDE"/>
              </a:solidFill>
              <a:latin typeface="Arial"/>
              <a:ea typeface="Arial"/>
              <a:cs typeface="Arial"/>
              <a:sym typeface="Arial"/>
            </a:endParaRPr>
          </a:p>
          <a:p>
            <a:pPr marL="457200" lvl="0" indent="-355600" algn="l" rtl="0">
              <a:lnSpc>
                <a:spcPct val="100000"/>
              </a:lnSpc>
              <a:spcBef>
                <a:spcPts val="400"/>
              </a:spcBef>
              <a:spcAft>
                <a:spcPts val="0"/>
              </a:spcAft>
              <a:buSzPts val="2000"/>
              <a:buFont typeface="Arial"/>
              <a:buChar char="•"/>
            </a:pPr>
            <a:r>
              <a:rPr lang="en-US" sz="1800" b="0" i="0" u="none" strike="noStrike">
                <a:solidFill>
                  <a:srgbClr val="000000"/>
                </a:solidFill>
                <a:latin typeface="Helvetica Neue"/>
                <a:ea typeface="Helvetica Neue"/>
                <a:cs typeface="Helvetica Neue"/>
                <a:sym typeface="Helvetica Neue"/>
              </a:rPr>
              <a:t>Topic 5 Writing systems</a:t>
            </a:r>
            <a:endParaRPr sz="1800" b="0" i="0" u="none" strike="noStrike">
              <a:solidFill>
                <a:srgbClr val="009CDE"/>
              </a:solidFill>
              <a:latin typeface="Arial"/>
              <a:ea typeface="Arial"/>
              <a:cs typeface="Arial"/>
              <a:sym typeface="Arial"/>
            </a:endParaRPr>
          </a:p>
          <a:p>
            <a:pPr marL="457200" lvl="0" indent="-355600" algn="l" rtl="0">
              <a:lnSpc>
                <a:spcPct val="100000"/>
              </a:lnSpc>
              <a:spcBef>
                <a:spcPts val="400"/>
              </a:spcBef>
              <a:spcAft>
                <a:spcPts val="0"/>
              </a:spcAft>
              <a:buSzPts val="2000"/>
              <a:buFont typeface="Arial"/>
              <a:buChar char="•"/>
            </a:pPr>
            <a:r>
              <a:rPr lang="en-US" sz="1800" b="0" i="0" u="none" strike="noStrike">
                <a:solidFill>
                  <a:srgbClr val="000000"/>
                </a:solidFill>
                <a:latin typeface="Helvetica Neue"/>
                <a:ea typeface="Helvetica Neue"/>
                <a:cs typeface="Helvetica Neue"/>
                <a:sym typeface="Helvetica Neue"/>
              </a:rPr>
              <a:t>Topic 6 Language Acquisition</a:t>
            </a:r>
            <a:r>
              <a:rPr lang="en-US" sz="1800" b="1" i="0" u="none" strike="noStrike">
                <a:solidFill>
                  <a:srgbClr val="000000"/>
                </a:solidFill>
                <a:latin typeface="Helvetica Neue"/>
                <a:ea typeface="Helvetica Neue"/>
                <a:cs typeface="Helvetica Neue"/>
                <a:sym typeface="Helvetica Neue"/>
              </a:rPr>
              <a:t> </a:t>
            </a:r>
            <a:endParaRPr sz="1800" b="1" i="0" u="none" strike="noStrike">
              <a:solidFill>
                <a:srgbClr val="009CDE"/>
              </a:solidFill>
              <a:latin typeface="Arial"/>
              <a:ea typeface="Arial"/>
              <a:cs typeface="Arial"/>
              <a:sym typeface="Arial"/>
            </a:endParaRPr>
          </a:p>
          <a:p>
            <a:pPr marL="457200" lvl="0" indent="-355600" algn="l" rtl="0">
              <a:lnSpc>
                <a:spcPct val="100000"/>
              </a:lnSpc>
              <a:spcBef>
                <a:spcPts val="400"/>
              </a:spcBef>
              <a:spcAft>
                <a:spcPts val="0"/>
              </a:spcAft>
              <a:buSzPts val="2000"/>
              <a:buFont typeface="Arial"/>
              <a:buChar char="•"/>
            </a:pPr>
            <a:r>
              <a:rPr lang="en-US" sz="1800" b="0" i="0" u="none" strike="noStrike">
                <a:solidFill>
                  <a:srgbClr val="000000"/>
                </a:solidFill>
                <a:latin typeface="Helvetica Neue"/>
                <a:ea typeface="Helvetica Neue"/>
                <a:cs typeface="Helvetica Neue"/>
                <a:sym typeface="Helvetica Neue"/>
              </a:rPr>
              <a:t>Topic 7 Morphology</a:t>
            </a:r>
            <a:endParaRPr sz="1800" b="0" i="0" u="none" strike="noStrike">
              <a:solidFill>
                <a:srgbClr val="009CDE"/>
              </a:solidFill>
              <a:latin typeface="Arial"/>
              <a:ea typeface="Arial"/>
              <a:cs typeface="Arial"/>
              <a:sym typeface="Arial"/>
            </a:endParaRPr>
          </a:p>
          <a:p>
            <a:pPr marL="457200" lvl="0" indent="-355600" algn="l" rtl="0">
              <a:lnSpc>
                <a:spcPct val="100000"/>
              </a:lnSpc>
              <a:spcBef>
                <a:spcPts val="400"/>
              </a:spcBef>
              <a:spcAft>
                <a:spcPts val="0"/>
              </a:spcAft>
              <a:buSzPts val="2000"/>
              <a:buFont typeface="Arial"/>
              <a:buChar char="•"/>
            </a:pPr>
            <a:r>
              <a:rPr lang="en-US" sz="1800" b="0" i="0" u="none" strike="noStrike">
                <a:solidFill>
                  <a:srgbClr val="000000"/>
                </a:solidFill>
                <a:latin typeface="Helvetica Neue"/>
                <a:ea typeface="Helvetica Neue"/>
                <a:cs typeface="Helvetica Neue"/>
                <a:sym typeface="Helvetica Neue"/>
              </a:rPr>
              <a:t>Topic 8 Syntax</a:t>
            </a:r>
            <a:endParaRPr sz="1800" b="0" i="0" u="none" strike="noStrike">
              <a:solidFill>
                <a:srgbClr val="009CDE"/>
              </a:solidFill>
              <a:latin typeface="Arial"/>
              <a:ea typeface="Arial"/>
              <a:cs typeface="Arial"/>
              <a:sym typeface="Arial"/>
            </a:endParaRPr>
          </a:p>
          <a:p>
            <a:pPr marL="457200" lvl="0" indent="-355600" algn="l" rtl="0">
              <a:lnSpc>
                <a:spcPct val="100000"/>
              </a:lnSpc>
              <a:spcBef>
                <a:spcPts val="400"/>
              </a:spcBef>
              <a:spcAft>
                <a:spcPts val="0"/>
              </a:spcAft>
              <a:buSzPts val="2000"/>
              <a:buFont typeface="Arial"/>
              <a:buChar char="•"/>
            </a:pPr>
            <a:r>
              <a:rPr lang="en-US" sz="1800" b="0" i="0" u="none" strike="noStrike">
                <a:solidFill>
                  <a:srgbClr val="000000"/>
                </a:solidFill>
                <a:latin typeface="Helvetica Neue"/>
                <a:ea typeface="Helvetica Neue"/>
                <a:cs typeface="Helvetica Neue"/>
                <a:sym typeface="Helvetica Neue"/>
              </a:rPr>
              <a:t>Topic 9 Psycholinguistics / Neurolinguistics</a:t>
            </a:r>
            <a:endParaRPr sz="1800" b="0" i="0" u="none" strike="noStrike">
              <a:solidFill>
                <a:srgbClr val="009CDE"/>
              </a:solidFill>
              <a:latin typeface="Arial"/>
              <a:ea typeface="Arial"/>
              <a:cs typeface="Arial"/>
              <a:sym typeface="Arial"/>
            </a:endParaRPr>
          </a:p>
          <a:p>
            <a:pPr marL="457200" lvl="0" indent="-355600" algn="l" rtl="0">
              <a:lnSpc>
                <a:spcPct val="100000"/>
              </a:lnSpc>
              <a:spcBef>
                <a:spcPts val="400"/>
              </a:spcBef>
              <a:spcAft>
                <a:spcPts val="0"/>
              </a:spcAft>
              <a:buSzPts val="2000"/>
              <a:buFont typeface="Arial"/>
              <a:buChar char="•"/>
            </a:pPr>
            <a:r>
              <a:rPr lang="en-US" sz="1800" b="0" i="0" u="none" strike="noStrike">
                <a:solidFill>
                  <a:srgbClr val="000000"/>
                </a:solidFill>
                <a:latin typeface="Helvetica Neue"/>
                <a:ea typeface="Helvetica Neue"/>
                <a:cs typeface="Helvetica Neue"/>
                <a:sym typeface="Helvetica Neue"/>
              </a:rPr>
              <a:t>Topic 10 Machine Translation</a:t>
            </a:r>
            <a:endParaRPr sz="1800" b="0" i="0" u="none" strike="noStrike">
              <a:solidFill>
                <a:srgbClr val="009CDE"/>
              </a:solidFill>
              <a:latin typeface="Arial"/>
              <a:ea typeface="Arial"/>
              <a:cs typeface="Arial"/>
              <a:sym typeface="Arial"/>
            </a:endParaRPr>
          </a:p>
          <a:p>
            <a:pPr marL="457200" lvl="0" indent="-228600" algn="l" rtl="0">
              <a:lnSpc>
                <a:spcPct val="100000"/>
              </a:lnSpc>
              <a:spcBef>
                <a:spcPts val="400"/>
              </a:spcBef>
              <a:spcAft>
                <a:spcPts val="0"/>
              </a:spcAft>
              <a:buSzPts val="2000"/>
              <a:buNone/>
            </a:pPr>
            <a:endParaRPr/>
          </a:p>
        </p:txBody>
      </p:sp>
      <p:sp>
        <p:nvSpPr>
          <p:cNvPr id="66" name="Google Shape;66;p5"/>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Overview of this Linguistics Module</a:t>
            </a:r>
            <a:endParaRPr/>
          </a:p>
        </p:txBody>
      </p:sp>
      <p:sp>
        <p:nvSpPr>
          <p:cNvPr id="67" name="Google Shape;67;p5"/>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7"/>
          <p:cNvSpPr txBox="1">
            <a:spLocks noGrp="1"/>
          </p:cNvSpPr>
          <p:nvPr>
            <p:ph type="body" idx="1"/>
          </p:nvPr>
        </p:nvSpPr>
        <p:spPr>
          <a:xfrm>
            <a:off x="457200" y="1600200"/>
            <a:ext cx="8132164" cy="4525963"/>
          </a:xfrm>
          <a:prstGeom prst="rect">
            <a:avLst/>
          </a:prstGeom>
          <a:noFill/>
          <a:ln>
            <a:noFill/>
          </a:ln>
        </p:spPr>
        <p:txBody>
          <a:bodyPr spcFirstLastPara="1" wrap="square" lIns="0" tIns="0" rIns="0" bIns="0" anchor="t" anchorCtr="0">
            <a:normAutofit/>
          </a:bodyPr>
          <a:lstStyle/>
          <a:p>
            <a:pPr marL="514350" lvl="0" indent="-514350" algn="l" rtl="0">
              <a:lnSpc>
                <a:spcPct val="100000"/>
              </a:lnSpc>
              <a:spcBef>
                <a:spcPts val="400"/>
              </a:spcBef>
              <a:spcAft>
                <a:spcPts val="0"/>
              </a:spcAft>
              <a:buSzPts val="2000"/>
              <a:buAutoNum type="alphaUcPeriod"/>
            </a:pPr>
            <a:r>
              <a:rPr lang="en-US" sz="1800"/>
              <a:t>Listen to the recordings from dialectsarchive.com and guess where each person is from. (country and/or region). Write your answer on your worksheet. </a:t>
            </a:r>
            <a:r>
              <a:rPr lang="en-US" sz="1800" u="sng">
                <a:solidFill>
                  <a:schemeClr val="hlink"/>
                </a:solidFill>
                <a:latin typeface="Helvetica Neue"/>
                <a:ea typeface="Helvetica Neue"/>
                <a:cs typeface="Helvetica Neue"/>
                <a:sym typeface="Helvetica Neue"/>
                <a:hlinkClick r:id="rId3"/>
              </a:rPr>
              <a:t>Test your Ear Dialectsarchive.com</a:t>
            </a:r>
            <a:r>
              <a:rPr lang="en-US" sz="1800">
                <a:latin typeface="Helvetica Neue"/>
                <a:ea typeface="Helvetica Neue"/>
                <a:cs typeface="Helvetica Neue"/>
                <a:sym typeface="Helvetica Neue"/>
              </a:rPr>
              <a:t> </a:t>
            </a:r>
            <a:endParaRPr sz="1800"/>
          </a:p>
          <a:p>
            <a:pPr marL="514350" lvl="0" indent="-387350" algn="l" rtl="0">
              <a:lnSpc>
                <a:spcPct val="100000"/>
              </a:lnSpc>
              <a:spcBef>
                <a:spcPts val="400"/>
              </a:spcBef>
              <a:spcAft>
                <a:spcPts val="0"/>
              </a:spcAft>
              <a:buSzPts val="2000"/>
              <a:buNone/>
            </a:pPr>
            <a:endParaRPr sz="1800"/>
          </a:p>
          <a:p>
            <a:pPr marL="514350" lvl="0" indent="-387350" algn="l" rtl="0">
              <a:lnSpc>
                <a:spcPct val="100000"/>
              </a:lnSpc>
              <a:spcBef>
                <a:spcPts val="400"/>
              </a:spcBef>
              <a:spcAft>
                <a:spcPts val="0"/>
              </a:spcAft>
              <a:buSzPts val="2000"/>
              <a:buNone/>
            </a:pPr>
            <a:endParaRPr sz="1800"/>
          </a:p>
          <a:p>
            <a:pPr marL="514350" lvl="0" indent="-514350" algn="l" rtl="0">
              <a:lnSpc>
                <a:spcPct val="100000"/>
              </a:lnSpc>
              <a:spcBef>
                <a:spcPts val="400"/>
              </a:spcBef>
              <a:spcAft>
                <a:spcPts val="0"/>
              </a:spcAft>
              <a:buSzPts val="2000"/>
              <a:buFont typeface="Arial"/>
              <a:buAutoNum type="alphaUcPeriod"/>
            </a:pPr>
            <a:r>
              <a:rPr lang="en-US" sz="1800"/>
              <a:t> What are your impressions when you hear these different accents? Consider the questions you discussed at the start of the lesson</a:t>
            </a:r>
            <a:endParaRPr sz="1800"/>
          </a:p>
        </p:txBody>
      </p:sp>
      <p:sp>
        <p:nvSpPr>
          <p:cNvPr id="264" name="Google Shape;264;p47"/>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Activity 4.2.2– Test your Ear</a:t>
            </a:r>
            <a:endParaRPr/>
          </a:p>
        </p:txBody>
      </p:sp>
      <p:sp>
        <p:nvSpPr>
          <p:cNvPr id="265" name="Google Shape;265;p47"/>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8"/>
          <p:cNvSpPr txBox="1">
            <a:spLocks noGrp="1"/>
          </p:cNvSpPr>
          <p:nvPr>
            <p:ph type="body" idx="1"/>
          </p:nvPr>
        </p:nvSpPr>
        <p:spPr>
          <a:xfrm>
            <a:off x="457200" y="1600200"/>
            <a:ext cx="3971100" cy="4526100"/>
          </a:xfrm>
          <a:prstGeom prst="rect">
            <a:avLst/>
          </a:prstGeom>
          <a:noFill/>
          <a:ln>
            <a:noFill/>
          </a:ln>
        </p:spPr>
        <p:txBody>
          <a:bodyPr spcFirstLastPara="1" wrap="square" lIns="0" tIns="0" rIns="0" bIns="0" anchor="t" anchorCtr="0">
            <a:normAutofit fontScale="92500"/>
          </a:bodyPr>
          <a:lstStyle/>
          <a:p>
            <a:pPr marL="0" lvl="0" indent="0" algn="l" rtl="0">
              <a:lnSpc>
                <a:spcPct val="100000"/>
              </a:lnSpc>
              <a:spcBef>
                <a:spcPts val="400"/>
              </a:spcBef>
              <a:spcAft>
                <a:spcPts val="0"/>
              </a:spcAft>
              <a:buNone/>
            </a:pPr>
            <a:r>
              <a:rPr lang="en-US" sz="1908" dirty="0">
                <a:latin typeface="Helvetica Neue"/>
                <a:ea typeface="Helvetica Neue"/>
                <a:cs typeface="Helvetica Neue"/>
                <a:sym typeface="Helvetica Neue"/>
              </a:rPr>
              <a:t>Dialects can differ in pronunciation, grammar, spelling and/or vocabulary. The following words all mean the same things but have a different </a:t>
            </a:r>
            <a:endParaRPr sz="1908" dirty="0">
              <a:latin typeface="Helvetica Neue"/>
              <a:ea typeface="Helvetica Neue"/>
              <a:cs typeface="Helvetica Neue"/>
              <a:sym typeface="Helvetica Neue"/>
            </a:endParaRPr>
          </a:p>
          <a:p>
            <a:pPr marL="0" lvl="0" indent="0" algn="l" rtl="0">
              <a:lnSpc>
                <a:spcPct val="100000"/>
              </a:lnSpc>
              <a:spcBef>
                <a:spcPts val="400"/>
              </a:spcBef>
              <a:spcAft>
                <a:spcPts val="0"/>
              </a:spcAft>
              <a:buNone/>
            </a:pPr>
            <a:r>
              <a:rPr lang="en-US" sz="1908" dirty="0">
                <a:latin typeface="Helvetica Neue"/>
                <a:ea typeface="Helvetica Neue"/>
                <a:cs typeface="Helvetica Neue"/>
                <a:sym typeface="Helvetica Neue"/>
              </a:rPr>
              <a:t>term in each dialect. How well do </a:t>
            </a:r>
            <a:endParaRPr sz="1908" dirty="0">
              <a:latin typeface="Helvetica Neue"/>
              <a:ea typeface="Helvetica Neue"/>
              <a:cs typeface="Helvetica Neue"/>
              <a:sym typeface="Helvetica Neue"/>
            </a:endParaRPr>
          </a:p>
          <a:p>
            <a:pPr marL="0" lvl="0" indent="0" algn="l" rtl="0">
              <a:lnSpc>
                <a:spcPct val="100000"/>
              </a:lnSpc>
              <a:spcBef>
                <a:spcPts val="400"/>
              </a:spcBef>
              <a:spcAft>
                <a:spcPts val="0"/>
              </a:spcAft>
              <a:buNone/>
            </a:pPr>
            <a:r>
              <a:rPr lang="en-US" sz="1908" dirty="0">
                <a:latin typeface="Helvetica Neue"/>
                <a:ea typeface="Helvetica Neue"/>
                <a:cs typeface="Helvetica Neue"/>
                <a:sym typeface="Helvetica Neue"/>
              </a:rPr>
              <a:t>you know them? </a:t>
            </a:r>
            <a:endParaRPr sz="1908" dirty="0">
              <a:latin typeface="Helvetica Neue"/>
              <a:ea typeface="Helvetica Neue"/>
              <a:cs typeface="Helvetica Neue"/>
              <a:sym typeface="Helvetica Neue"/>
            </a:endParaRPr>
          </a:p>
          <a:p>
            <a:pPr marL="0" lvl="0" indent="0" algn="l" rtl="0">
              <a:spcBef>
                <a:spcPts val="1200"/>
              </a:spcBef>
              <a:spcAft>
                <a:spcPts val="0"/>
              </a:spcAft>
              <a:buNone/>
            </a:pPr>
            <a:r>
              <a:rPr lang="en-US" sz="1908" dirty="0"/>
              <a:t>For example, in </a:t>
            </a:r>
            <a:r>
              <a:rPr lang="en-US" sz="1908" b="1" dirty="0"/>
              <a:t>American English</a:t>
            </a:r>
            <a:r>
              <a:rPr lang="en-US" sz="1908" dirty="0"/>
              <a:t> they say ‘</a:t>
            </a:r>
            <a:r>
              <a:rPr lang="en-US" sz="1908" b="1" dirty="0"/>
              <a:t>elevator’ </a:t>
            </a:r>
            <a:r>
              <a:rPr lang="en-US" sz="1908" dirty="0"/>
              <a:t>but in </a:t>
            </a:r>
            <a:r>
              <a:rPr lang="en-US" sz="1908" b="1" dirty="0"/>
              <a:t>British English </a:t>
            </a:r>
            <a:r>
              <a:rPr lang="en-US" sz="1908" dirty="0"/>
              <a:t>they use </a:t>
            </a:r>
            <a:r>
              <a:rPr lang="en-US" sz="1908" b="1" dirty="0"/>
              <a:t>‘lift’ </a:t>
            </a:r>
            <a:r>
              <a:rPr lang="en-US" sz="1908" dirty="0"/>
              <a:t>or the word ‘</a:t>
            </a:r>
            <a:r>
              <a:rPr lang="en-US" sz="1908" b="1" dirty="0"/>
              <a:t>movie’ </a:t>
            </a:r>
            <a:r>
              <a:rPr lang="en-US" sz="1908" dirty="0"/>
              <a:t>is associated with </a:t>
            </a:r>
            <a:r>
              <a:rPr lang="en-US" sz="1908" b="1" dirty="0"/>
              <a:t>America</a:t>
            </a:r>
            <a:r>
              <a:rPr lang="en-US" sz="1908" dirty="0"/>
              <a:t>, whereas </a:t>
            </a:r>
            <a:r>
              <a:rPr lang="en-US" sz="1908" b="1" dirty="0"/>
              <a:t>‘film’ </a:t>
            </a:r>
            <a:r>
              <a:rPr lang="en-US" sz="1908" dirty="0"/>
              <a:t>is traditionally used elsewhere. </a:t>
            </a:r>
            <a:endParaRPr sz="1908" dirty="0"/>
          </a:p>
          <a:p>
            <a:pPr marL="0" lvl="0" indent="0" algn="l" rtl="0">
              <a:lnSpc>
                <a:spcPct val="100000"/>
              </a:lnSpc>
              <a:spcBef>
                <a:spcPts val="400"/>
              </a:spcBef>
              <a:spcAft>
                <a:spcPts val="0"/>
              </a:spcAft>
              <a:buNone/>
            </a:pPr>
            <a:endParaRPr sz="1908" dirty="0"/>
          </a:p>
          <a:p>
            <a:pPr marL="0" lvl="0" indent="0" algn="l" rtl="0">
              <a:spcBef>
                <a:spcPts val="1200"/>
              </a:spcBef>
              <a:spcAft>
                <a:spcPts val="0"/>
              </a:spcAft>
              <a:buNone/>
            </a:pPr>
            <a:r>
              <a:rPr lang="en-US" sz="1908" dirty="0"/>
              <a:t>Add the English word that you use </a:t>
            </a:r>
            <a:endParaRPr sz="1908" dirty="0"/>
          </a:p>
          <a:p>
            <a:pPr marL="0" lvl="0" indent="0" algn="l" rtl="0">
              <a:spcBef>
                <a:spcPts val="1200"/>
              </a:spcBef>
              <a:spcAft>
                <a:spcPts val="0"/>
              </a:spcAft>
              <a:buNone/>
            </a:pPr>
            <a:r>
              <a:rPr lang="en-US" sz="1908" dirty="0"/>
              <a:t>for each of these too!</a:t>
            </a:r>
            <a:endParaRPr sz="1908" dirty="0"/>
          </a:p>
          <a:p>
            <a:pPr marL="457200" lvl="0" indent="0" algn="l" rtl="0">
              <a:lnSpc>
                <a:spcPct val="100000"/>
              </a:lnSpc>
              <a:spcBef>
                <a:spcPts val="1200"/>
              </a:spcBef>
              <a:spcAft>
                <a:spcPts val="0"/>
              </a:spcAft>
              <a:buNone/>
            </a:pPr>
            <a:endParaRPr sz="1800" dirty="0">
              <a:latin typeface="Helvetica Neue"/>
              <a:ea typeface="Helvetica Neue"/>
              <a:cs typeface="Helvetica Neue"/>
              <a:sym typeface="Helvetica Neue"/>
            </a:endParaRPr>
          </a:p>
          <a:p>
            <a:pPr marL="457200" lvl="0" indent="-228600" algn="l" rtl="0">
              <a:lnSpc>
                <a:spcPct val="100000"/>
              </a:lnSpc>
              <a:spcBef>
                <a:spcPts val="1200"/>
              </a:spcBef>
              <a:spcAft>
                <a:spcPts val="0"/>
              </a:spcAft>
              <a:buSzPct val="100000"/>
              <a:buNone/>
            </a:pPr>
            <a:endParaRPr dirty="0"/>
          </a:p>
        </p:txBody>
      </p:sp>
      <p:sp>
        <p:nvSpPr>
          <p:cNvPr id="271" name="Google Shape;271;p48"/>
          <p:cNvSpPr txBox="1">
            <a:spLocks noGrp="1"/>
          </p:cNvSpPr>
          <p:nvPr>
            <p:ph type="title"/>
          </p:nvPr>
        </p:nvSpPr>
        <p:spPr>
          <a:xfrm>
            <a:off x="457200" y="274638"/>
            <a:ext cx="3883800" cy="1143000"/>
          </a:xfrm>
          <a:prstGeom prst="rect">
            <a:avLst/>
          </a:prstGeom>
          <a:noFill/>
          <a:ln>
            <a:noFill/>
          </a:ln>
        </p:spPr>
        <p:txBody>
          <a:bodyPr spcFirstLastPara="1" wrap="square" lIns="0" tIns="0" rIns="0" bIns="0" anchor="ctr" anchorCtr="0">
            <a:normAutofit fontScale="90000"/>
          </a:bodyPr>
          <a:lstStyle/>
          <a:p>
            <a:pPr marL="0" lvl="0" indent="0" algn="l" rtl="0">
              <a:lnSpc>
                <a:spcPct val="100000"/>
              </a:lnSpc>
              <a:spcBef>
                <a:spcPts val="0"/>
              </a:spcBef>
              <a:spcAft>
                <a:spcPts val="0"/>
              </a:spcAft>
              <a:buClr>
                <a:srgbClr val="009CDE"/>
              </a:buClr>
              <a:buSzPct val="100000"/>
              <a:buFont typeface="Helvetica Neue"/>
              <a:buNone/>
            </a:pPr>
            <a:r>
              <a:rPr lang="en-US"/>
              <a:t>Activity 4.2.3 International Dialects of English</a:t>
            </a:r>
            <a:endParaRPr/>
          </a:p>
        </p:txBody>
      </p:sp>
      <p:sp>
        <p:nvSpPr>
          <p:cNvPr id="272" name="Google Shape;272;p48"/>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21</a:t>
            </a:fld>
            <a:endParaRPr/>
          </a:p>
        </p:txBody>
      </p:sp>
      <p:pic>
        <p:nvPicPr>
          <p:cNvPr id="273" name="Google Shape;273;p48"/>
          <p:cNvPicPr preferRelativeResize="0"/>
          <p:nvPr/>
        </p:nvPicPr>
        <p:blipFill>
          <a:blip r:embed="rId3">
            <a:alphaModFix/>
          </a:blip>
          <a:stretch>
            <a:fillRect/>
          </a:stretch>
        </p:blipFill>
        <p:spPr>
          <a:xfrm>
            <a:off x="4428300" y="1900650"/>
            <a:ext cx="4624200" cy="33365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9"/>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22</a:t>
            </a:fld>
            <a:endParaRPr/>
          </a:p>
        </p:txBody>
      </p:sp>
      <p:graphicFrame>
        <p:nvGraphicFramePr>
          <p:cNvPr id="280" name="Google Shape;280;p49"/>
          <p:cNvGraphicFramePr/>
          <p:nvPr/>
        </p:nvGraphicFramePr>
        <p:xfrm>
          <a:off x="143240" y="734656"/>
          <a:ext cx="5957775" cy="4751825"/>
        </p:xfrm>
        <a:graphic>
          <a:graphicData uri="http://schemas.openxmlformats.org/drawingml/2006/table">
            <a:tbl>
              <a:tblPr firstRow="1" bandRow="1">
                <a:noFill/>
                <a:tableStyleId>{CADE746E-0A5D-4AE6-A1A4-6F2C05A56CA1}</a:tableStyleId>
              </a:tblPr>
              <a:tblGrid>
                <a:gridCol w="1910425">
                  <a:extLst>
                    <a:ext uri="{9D8B030D-6E8A-4147-A177-3AD203B41FA5}">
                      <a16:colId xmlns:a16="http://schemas.microsoft.com/office/drawing/2014/main" val="20000"/>
                    </a:ext>
                  </a:extLst>
                </a:gridCol>
                <a:gridCol w="2113625">
                  <a:extLst>
                    <a:ext uri="{9D8B030D-6E8A-4147-A177-3AD203B41FA5}">
                      <a16:colId xmlns:a16="http://schemas.microsoft.com/office/drawing/2014/main" val="20001"/>
                    </a:ext>
                  </a:extLst>
                </a:gridCol>
                <a:gridCol w="1933725">
                  <a:extLst>
                    <a:ext uri="{9D8B030D-6E8A-4147-A177-3AD203B41FA5}">
                      <a16:colId xmlns:a16="http://schemas.microsoft.com/office/drawing/2014/main" val="20002"/>
                    </a:ext>
                  </a:extLst>
                </a:gridCol>
              </a:tblGrid>
              <a:tr h="365525">
                <a:tc>
                  <a:txBody>
                    <a:bodyPr/>
                    <a:lstStyle/>
                    <a:p>
                      <a:pPr marL="0" marR="0" lvl="0" indent="0" algn="l" rtl="0">
                        <a:lnSpc>
                          <a:spcPct val="100000"/>
                        </a:lnSpc>
                        <a:spcBef>
                          <a:spcPts val="0"/>
                        </a:spcBef>
                        <a:spcAft>
                          <a:spcPts val="0"/>
                        </a:spcAft>
                        <a:buNone/>
                      </a:pPr>
                      <a:r>
                        <a:rPr lang="en-US" sz="1600" u="none" strike="noStrike" cap="none">
                          <a:latin typeface="Helvetica Neue"/>
                          <a:ea typeface="Helvetica Neue"/>
                          <a:cs typeface="Helvetica Neue"/>
                          <a:sym typeface="Helvetica Neue"/>
                        </a:rPr>
                        <a:t>American English</a:t>
                      </a:r>
                      <a:endParaRPr sz="1600" u="none" strike="noStrike" cap="none">
                        <a:latin typeface="Helvetica Neue"/>
                        <a:ea typeface="Helvetica Neue"/>
                        <a:cs typeface="Helvetica Neue"/>
                        <a:sym typeface="Helvetica Neue"/>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latin typeface="Helvetica Neue"/>
                          <a:ea typeface="Helvetica Neue"/>
                          <a:cs typeface="Helvetica Neue"/>
                          <a:sym typeface="Helvetica Neue"/>
                        </a:rPr>
                        <a:t>Australian English</a:t>
                      </a:r>
                      <a:endParaRPr sz="1600" u="none" strike="noStrike" cap="none">
                        <a:latin typeface="Helvetica Neue"/>
                        <a:ea typeface="Helvetica Neue"/>
                        <a:cs typeface="Helvetica Neue"/>
                        <a:sym typeface="Helvetica Neue"/>
                      </a:endParaRPr>
                    </a:p>
                  </a:txBody>
                  <a:tcPr marL="91450" marR="91450" marT="45725" marB="45725"/>
                </a:tc>
                <a:tc>
                  <a:txBody>
                    <a:bodyPr/>
                    <a:lstStyle/>
                    <a:p>
                      <a:pPr marL="0" marR="0" lvl="0" indent="0" algn="l" rtl="0">
                        <a:lnSpc>
                          <a:spcPct val="100000"/>
                        </a:lnSpc>
                        <a:spcBef>
                          <a:spcPts val="0"/>
                        </a:spcBef>
                        <a:spcAft>
                          <a:spcPts val="0"/>
                        </a:spcAft>
                        <a:buNone/>
                      </a:pPr>
                      <a:r>
                        <a:rPr lang="en-US" sz="1600" u="none" strike="noStrike" cap="none">
                          <a:latin typeface="Helvetica Neue"/>
                          <a:ea typeface="Helvetica Neue"/>
                          <a:cs typeface="Helvetica Neue"/>
                          <a:sym typeface="Helvetica Neue"/>
                        </a:rPr>
                        <a:t>British English</a:t>
                      </a:r>
                      <a:endParaRPr sz="1600" u="none" strike="noStrike" cap="none">
                        <a:latin typeface="Helvetica Neue"/>
                        <a:ea typeface="Helvetica Neue"/>
                        <a:cs typeface="Helvetica Neue"/>
                        <a:sym typeface="Helvetica Neue"/>
                      </a:endParaRPr>
                    </a:p>
                  </a:txBody>
                  <a:tcPr marL="91450" marR="91450" marT="45725" marB="45725"/>
                </a:tc>
                <a:extLst>
                  <a:ext uri="{0D108BD9-81ED-4DB2-BD59-A6C34878D82A}">
                    <a16:rowId xmlns:a16="http://schemas.microsoft.com/office/drawing/2014/main" val="10000"/>
                  </a:ext>
                </a:extLst>
              </a:tr>
              <a:tr h="365525">
                <a:tc>
                  <a:txBody>
                    <a:bodyPr/>
                    <a:lstStyle/>
                    <a:p>
                      <a:pPr marL="0" marR="0" lvl="0" indent="0" algn="l" rtl="0">
                        <a:lnSpc>
                          <a:spcPct val="100000"/>
                        </a:lnSpc>
                        <a:spcBef>
                          <a:spcPts val="0"/>
                        </a:spcBef>
                        <a:spcAft>
                          <a:spcPts val="0"/>
                        </a:spcAft>
                        <a:buNone/>
                      </a:pPr>
                      <a:r>
                        <a:rPr lang="en-US" sz="1600" u="none" strike="noStrike" cap="none">
                          <a:latin typeface="Helvetica Neue"/>
                          <a:ea typeface="Helvetica Neue"/>
                          <a:cs typeface="Helvetica Neue"/>
                          <a:sym typeface="Helvetica Neue"/>
                        </a:rPr>
                        <a:t>Awesome</a:t>
                      </a:r>
                      <a:endParaRPr sz="1600" u="none" strike="noStrike" cap="none">
                        <a:latin typeface="Helvetica Neue"/>
                        <a:ea typeface="Helvetica Neue"/>
                        <a:cs typeface="Helvetica Neue"/>
                        <a:sym typeface="Helvetica Neue"/>
                      </a:endParaRPr>
                    </a:p>
                  </a:txBody>
                  <a:tcPr marL="91450" marR="91450" marT="45725" marB="45725">
                    <a:solidFill>
                      <a:srgbClr val="B0C9E0"/>
                    </a:solidFill>
                  </a:tcPr>
                </a:tc>
                <a:tc>
                  <a:txBody>
                    <a:bodyPr/>
                    <a:lstStyle/>
                    <a:p>
                      <a:pPr marL="0" marR="0" lvl="0" indent="0" algn="l" rtl="0">
                        <a:lnSpc>
                          <a:spcPct val="100000"/>
                        </a:lnSpc>
                        <a:spcBef>
                          <a:spcPts val="0"/>
                        </a:spcBef>
                        <a:spcAft>
                          <a:spcPts val="0"/>
                        </a:spcAft>
                        <a:buNone/>
                      </a:pPr>
                      <a:r>
                        <a:rPr lang="en-US" sz="1600" u="none" strike="noStrike" cap="none">
                          <a:latin typeface="Helvetica Neue"/>
                          <a:ea typeface="Helvetica Neue"/>
                          <a:cs typeface="Helvetica Neue"/>
                          <a:sym typeface="Helvetica Neue"/>
                        </a:rPr>
                        <a:t>Beaut</a:t>
                      </a:r>
                      <a:endParaRPr sz="1600" u="none" strike="noStrike" cap="none">
                        <a:latin typeface="Helvetica Neue"/>
                        <a:ea typeface="Helvetica Neue"/>
                        <a:cs typeface="Helvetica Neue"/>
                        <a:sym typeface="Helvetica Neue"/>
                      </a:endParaRPr>
                    </a:p>
                  </a:txBody>
                  <a:tcPr marL="91450" marR="91450" marT="45725" marB="45725">
                    <a:solidFill>
                      <a:srgbClr val="B0C9E0"/>
                    </a:solidFill>
                  </a:tcPr>
                </a:tc>
                <a:tc>
                  <a:txBody>
                    <a:bodyPr/>
                    <a:lstStyle/>
                    <a:p>
                      <a:pPr marL="0" marR="0" lvl="0" indent="0" algn="l" rtl="0">
                        <a:lnSpc>
                          <a:spcPct val="100000"/>
                        </a:lnSpc>
                        <a:spcBef>
                          <a:spcPts val="0"/>
                        </a:spcBef>
                        <a:spcAft>
                          <a:spcPts val="0"/>
                        </a:spcAft>
                        <a:buNone/>
                      </a:pPr>
                      <a:r>
                        <a:rPr lang="en-US" sz="1600" u="none" strike="noStrike" cap="none">
                          <a:latin typeface="Helvetica Neue"/>
                          <a:ea typeface="Helvetica Neue"/>
                          <a:cs typeface="Helvetica Neue"/>
                          <a:sym typeface="Helvetica Neue"/>
                        </a:rPr>
                        <a:t>Great</a:t>
                      </a:r>
                      <a:endParaRPr sz="1600" u="none" strike="noStrike" cap="none">
                        <a:latin typeface="Helvetica Neue"/>
                        <a:ea typeface="Helvetica Neue"/>
                        <a:cs typeface="Helvetica Neue"/>
                        <a:sym typeface="Helvetica Neue"/>
                      </a:endParaRPr>
                    </a:p>
                  </a:txBody>
                  <a:tcPr marL="91450" marR="91450" marT="45725" marB="45725">
                    <a:solidFill>
                      <a:srgbClr val="B0C9E0"/>
                    </a:solidFill>
                  </a:tcPr>
                </a:tc>
                <a:extLst>
                  <a:ext uri="{0D108BD9-81ED-4DB2-BD59-A6C34878D82A}">
                    <a16:rowId xmlns:a16="http://schemas.microsoft.com/office/drawing/2014/main" val="10001"/>
                  </a:ext>
                </a:extLst>
              </a:tr>
              <a:tr h="365525">
                <a:tc>
                  <a:txBody>
                    <a:bodyPr/>
                    <a:lstStyle/>
                    <a:p>
                      <a:pPr marL="0" marR="0" lvl="0" indent="0" algn="l" rtl="0">
                        <a:lnSpc>
                          <a:spcPct val="100000"/>
                        </a:lnSpc>
                        <a:spcBef>
                          <a:spcPts val="0"/>
                        </a:spcBef>
                        <a:spcAft>
                          <a:spcPts val="0"/>
                        </a:spcAft>
                        <a:buNone/>
                      </a:pPr>
                      <a:r>
                        <a:rPr lang="en-US" sz="1600" u="none" strike="noStrike" cap="none">
                          <a:latin typeface="Helvetica Neue"/>
                          <a:ea typeface="Helvetica Neue"/>
                          <a:cs typeface="Helvetica Neue"/>
                          <a:sym typeface="Helvetica Neue"/>
                        </a:rPr>
                        <a:t>Cookie</a:t>
                      </a:r>
                      <a:endParaRPr sz="1600" u="none" strike="noStrike" cap="none">
                        <a:latin typeface="Helvetica Neue"/>
                        <a:ea typeface="Helvetica Neue"/>
                        <a:cs typeface="Helvetica Neue"/>
                        <a:sym typeface="Helvetica Neue"/>
                      </a:endParaRPr>
                    </a:p>
                  </a:txBody>
                  <a:tcPr marL="91450" marR="91450" marT="45725" marB="45725">
                    <a:solidFill>
                      <a:srgbClr val="B0C9E0"/>
                    </a:solidFill>
                  </a:tcPr>
                </a:tc>
                <a:tc>
                  <a:txBody>
                    <a:bodyPr/>
                    <a:lstStyle/>
                    <a:p>
                      <a:pPr marL="0" marR="0" lvl="0" indent="0" algn="l" rtl="0">
                        <a:lnSpc>
                          <a:spcPct val="100000"/>
                        </a:lnSpc>
                        <a:spcBef>
                          <a:spcPts val="0"/>
                        </a:spcBef>
                        <a:spcAft>
                          <a:spcPts val="0"/>
                        </a:spcAft>
                        <a:buNone/>
                      </a:pPr>
                      <a:r>
                        <a:rPr lang="en-US" sz="1600" u="none" strike="noStrike" cap="none">
                          <a:latin typeface="Helvetica Neue"/>
                          <a:ea typeface="Helvetica Neue"/>
                          <a:cs typeface="Helvetica Neue"/>
                          <a:sym typeface="Helvetica Neue"/>
                        </a:rPr>
                        <a:t>Bickie</a:t>
                      </a:r>
                      <a:endParaRPr sz="1600" u="none" strike="noStrike" cap="none">
                        <a:latin typeface="Helvetica Neue"/>
                        <a:ea typeface="Helvetica Neue"/>
                        <a:cs typeface="Helvetica Neue"/>
                        <a:sym typeface="Helvetica Neue"/>
                      </a:endParaRPr>
                    </a:p>
                  </a:txBody>
                  <a:tcPr marL="91450" marR="91450" marT="45725" marB="45725">
                    <a:solidFill>
                      <a:srgbClr val="B0C9E0"/>
                    </a:solidFill>
                  </a:tcPr>
                </a:tc>
                <a:tc>
                  <a:txBody>
                    <a:bodyPr/>
                    <a:lstStyle/>
                    <a:p>
                      <a:pPr marL="0" marR="0" lvl="0" indent="0" algn="l" rtl="0">
                        <a:lnSpc>
                          <a:spcPct val="100000"/>
                        </a:lnSpc>
                        <a:spcBef>
                          <a:spcPts val="0"/>
                        </a:spcBef>
                        <a:spcAft>
                          <a:spcPts val="0"/>
                        </a:spcAft>
                        <a:buNone/>
                      </a:pPr>
                      <a:r>
                        <a:rPr lang="en-US" sz="1600" u="none" strike="noStrike" cap="none">
                          <a:latin typeface="Helvetica Neue"/>
                          <a:ea typeface="Helvetica Neue"/>
                          <a:cs typeface="Helvetica Neue"/>
                          <a:sym typeface="Helvetica Neue"/>
                        </a:rPr>
                        <a:t>Biscuit</a:t>
                      </a:r>
                      <a:endParaRPr sz="1600" u="none" strike="noStrike" cap="none">
                        <a:latin typeface="Helvetica Neue"/>
                        <a:ea typeface="Helvetica Neue"/>
                        <a:cs typeface="Helvetica Neue"/>
                        <a:sym typeface="Helvetica Neue"/>
                      </a:endParaRPr>
                    </a:p>
                  </a:txBody>
                  <a:tcPr marL="91450" marR="91450" marT="45725" marB="45725">
                    <a:solidFill>
                      <a:srgbClr val="B0C9E0"/>
                    </a:solidFill>
                  </a:tcPr>
                </a:tc>
                <a:extLst>
                  <a:ext uri="{0D108BD9-81ED-4DB2-BD59-A6C34878D82A}">
                    <a16:rowId xmlns:a16="http://schemas.microsoft.com/office/drawing/2014/main" val="10002"/>
                  </a:ext>
                </a:extLst>
              </a:tr>
              <a:tr h="365525">
                <a:tc>
                  <a:txBody>
                    <a:bodyPr/>
                    <a:lstStyle/>
                    <a:p>
                      <a:pPr marL="0" marR="0" lvl="0" indent="0" algn="l" rtl="0">
                        <a:lnSpc>
                          <a:spcPct val="100000"/>
                        </a:lnSpc>
                        <a:spcBef>
                          <a:spcPts val="0"/>
                        </a:spcBef>
                        <a:spcAft>
                          <a:spcPts val="0"/>
                        </a:spcAft>
                        <a:buNone/>
                      </a:pPr>
                      <a:r>
                        <a:rPr lang="en-US" sz="1600" u="none" strike="noStrike" cap="none">
                          <a:latin typeface="Helvetica Neue"/>
                          <a:ea typeface="Helvetica Neue"/>
                          <a:cs typeface="Helvetica Neue"/>
                          <a:sym typeface="Helvetica Neue"/>
                        </a:rPr>
                        <a:t>Dude</a:t>
                      </a:r>
                      <a:endParaRPr sz="1600" u="none" strike="noStrike" cap="none">
                        <a:latin typeface="Helvetica Neue"/>
                        <a:ea typeface="Helvetica Neue"/>
                        <a:cs typeface="Helvetica Neue"/>
                        <a:sym typeface="Helvetica Neue"/>
                      </a:endParaRPr>
                    </a:p>
                  </a:txBody>
                  <a:tcPr marL="91450" marR="91450" marT="45725" marB="45725">
                    <a:solidFill>
                      <a:srgbClr val="B0C9E0"/>
                    </a:solidFill>
                  </a:tcPr>
                </a:tc>
                <a:tc>
                  <a:txBody>
                    <a:bodyPr/>
                    <a:lstStyle/>
                    <a:p>
                      <a:pPr marL="0" marR="0" lvl="0" indent="0" algn="l" rtl="0">
                        <a:lnSpc>
                          <a:spcPct val="100000"/>
                        </a:lnSpc>
                        <a:spcBef>
                          <a:spcPts val="0"/>
                        </a:spcBef>
                        <a:spcAft>
                          <a:spcPts val="0"/>
                        </a:spcAft>
                        <a:buNone/>
                      </a:pPr>
                      <a:r>
                        <a:rPr lang="en-US" sz="1600" u="none" strike="noStrike" cap="none">
                          <a:latin typeface="Helvetica Neue"/>
                          <a:ea typeface="Helvetica Neue"/>
                          <a:cs typeface="Helvetica Neue"/>
                          <a:sym typeface="Helvetica Neue"/>
                        </a:rPr>
                        <a:t>Bloke</a:t>
                      </a:r>
                      <a:endParaRPr sz="1600" u="none" strike="noStrike" cap="none">
                        <a:latin typeface="Helvetica Neue"/>
                        <a:ea typeface="Helvetica Neue"/>
                        <a:cs typeface="Helvetica Neue"/>
                        <a:sym typeface="Helvetica Neue"/>
                      </a:endParaRPr>
                    </a:p>
                  </a:txBody>
                  <a:tcPr marL="91450" marR="91450" marT="45725" marB="45725">
                    <a:solidFill>
                      <a:srgbClr val="B0C9E0"/>
                    </a:solidFill>
                  </a:tcPr>
                </a:tc>
                <a:tc>
                  <a:txBody>
                    <a:bodyPr/>
                    <a:lstStyle/>
                    <a:p>
                      <a:pPr marL="0" marR="0" lvl="0" indent="0" algn="l" rtl="0">
                        <a:lnSpc>
                          <a:spcPct val="100000"/>
                        </a:lnSpc>
                        <a:spcBef>
                          <a:spcPts val="0"/>
                        </a:spcBef>
                        <a:spcAft>
                          <a:spcPts val="0"/>
                        </a:spcAft>
                        <a:buNone/>
                      </a:pPr>
                      <a:r>
                        <a:rPr lang="en-US" sz="1600" u="none" strike="noStrike" cap="none">
                          <a:latin typeface="Helvetica Neue"/>
                          <a:ea typeface="Helvetica Neue"/>
                          <a:cs typeface="Helvetica Neue"/>
                          <a:sym typeface="Helvetica Neue"/>
                        </a:rPr>
                        <a:t>Man</a:t>
                      </a:r>
                      <a:endParaRPr sz="1600" u="none" strike="noStrike" cap="none">
                        <a:latin typeface="Helvetica Neue"/>
                        <a:ea typeface="Helvetica Neue"/>
                        <a:cs typeface="Helvetica Neue"/>
                        <a:sym typeface="Helvetica Neue"/>
                      </a:endParaRPr>
                    </a:p>
                  </a:txBody>
                  <a:tcPr marL="91450" marR="91450" marT="45725" marB="45725">
                    <a:solidFill>
                      <a:srgbClr val="B0C9E0"/>
                    </a:solidFill>
                  </a:tcPr>
                </a:tc>
                <a:extLst>
                  <a:ext uri="{0D108BD9-81ED-4DB2-BD59-A6C34878D82A}">
                    <a16:rowId xmlns:a16="http://schemas.microsoft.com/office/drawing/2014/main" val="10003"/>
                  </a:ext>
                </a:extLst>
              </a:tr>
              <a:tr h="365525">
                <a:tc>
                  <a:txBody>
                    <a:bodyPr/>
                    <a:lstStyle/>
                    <a:p>
                      <a:pPr marL="0" marR="0" lvl="0" indent="0" algn="l" rtl="0">
                        <a:lnSpc>
                          <a:spcPct val="100000"/>
                        </a:lnSpc>
                        <a:spcBef>
                          <a:spcPts val="0"/>
                        </a:spcBef>
                        <a:spcAft>
                          <a:spcPts val="0"/>
                        </a:spcAft>
                        <a:buNone/>
                      </a:pPr>
                      <a:r>
                        <a:rPr lang="en-US" sz="1600" u="none" strike="noStrike" cap="none">
                          <a:latin typeface="Helvetica Neue"/>
                          <a:ea typeface="Helvetica Neue"/>
                          <a:cs typeface="Helvetica Neue"/>
                          <a:sym typeface="Helvetica Neue"/>
                        </a:rPr>
                        <a:t>Liq</a:t>
                      </a:r>
                      <a:r>
                        <a:rPr lang="en-US" sz="1600">
                          <a:latin typeface="Helvetica Neue"/>
                          <a:ea typeface="Helvetica Neue"/>
                          <a:cs typeface="Helvetica Neue"/>
                          <a:sym typeface="Helvetica Neue"/>
                        </a:rPr>
                        <a:t>u</a:t>
                      </a:r>
                      <a:r>
                        <a:rPr lang="en-US" sz="1600" u="none" strike="noStrike" cap="none">
                          <a:latin typeface="Helvetica Neue"/>
                          <a:ea typeface="Helvetica Neue"/>
                          <a:cs typeface="Helvetica Neue"/>
                          <a:sym typeface="Helvetica Neue"/>
                        </a:rPr>
                        <a:t>or Store</a:t>
                      </a:r>
                      <a:endParaRPr sz="1600" u="none" strike="noStrike" cap="none">
                        <a:latin typeface="Helvetica Neue"/>
                        <a:ea typeface="Helvetica Neue"/>
                        <a:cs typeface="Helvetica Neue"/>
                        <a:sym typeface="Helvetica Neue"/>
                      </a:endParaRPr>
                    </a:p>
                  </a:txBody>
                  <a:tcPr marL="91450" marR="91450" marT="45725" marB="45725">
                    <a:solidFill>
                      <a:srgbClr val="B0C9E0"/>
                    </a:solidFill>
                  </a:tcPr>
                </a:tc>
                <a:tc>
                  <a:txBody>
                    <a:bodyPr/>
                    <a:lstStyle/>
                    <a:p>
                      <a:pPr marL="0" marR="0" lvl="0" indent="0" algn="l" rtl="0">
                        <a:lnSpc>
                          <a:spcPct val="100000"/>
                        </a:lnSpc>
                        <a:spcBef>
                          <a:spcPts val="0"/>
                        </a:spcBef>
                        <a:spcAft>
                          <a:spcPts val="0"/>
                        </a:spcAft>
                        <a:buNone/>
                      </a:pPr>
                      <a:r>
                        <a:rPr lang="en-US" sz="1600" u="none" strike="noStrike" cap="none">
                          <a:latin typeface="Helvetica Neue"/>
                          <a:ea typeface="Helvetica Neue"/>
                          <a:cs typeface="Helvetica Neue"/>
                          <a:sym typeface="Helvetica Neue"/>
                        </a:rPr>
                        <a:t>Bottle Shop</a:t>
                      </a:r>
                      <a:endParaRPr sz="1600" u="none" strike="noStrike" cap="none">
                        <a:latin typeface="Helvetica Neue"/>
                        <a:ea typeface="Helvetica Neue"/>
                        <a:cs typeface="Helvetica Neue"/>
                        <a:sym typeface="Helvetica Neue"/>
                      </a:endParaRPr>
                    </a:p>
                  </a:txBody>
                  <a:tcPr marL="91450" marR="91450" marT="45725" marB="45725">
                    <a:solidFill>
                      <a:srgbClr val="B0C9E0"/>
                    </a:solidFill>
                  </a:tcPr>
                </a:tc>
                <a:tc>
                  <a:txBody>
                    <a:bodyPr/>
                    <a:lstStyle/>
                    <a:p>
                      <a:pPr marL="0" marR="0" lvl="0" indent="0" algn="l" rtl="0">
                        <a:lnSpc>
                          <a:spcPct val="100000"/>
                        </a:lnSpc>
                        <a:spcBef>
                          <a:spcPts val="0"/>
                        </a:spcBef>
                        <a:spcAft>
                          <a:spcPts val="0"/>
                        </a:spcAft>
                        <a:buNone/>
                      </a:pPr>
                      <a:r>
                        <a:rPr lang="en-US" sz="1600" u="none" strike="noStrike" cap="none">
                          <a:latin typeface="Helvetica Neue"/>
                          <a:ea typeface="Helvetica Neue"/>
                          <a:cs typeface="Helvetica Neue"/>
                          <a:sym typeface="Helvetica Neue"/>
                        </a:rPr>
                        <a:t>Off License</a:t>
                      </a:r>
                      <a:endParaRPr sz="1600" u="none" strike="noStrike" cap="none">
                        <a:latin typeface="Helvetica Neue"/>
                        <a:ea typeface="Helvetica Neue"/>
                        <a:cs typeface="Helvetica Neue"/>
                        <a:sym typeface="Helvetica Neue"/>
                      </a:endParaRPr>
                    </a:p>
                  </a:txBody>
                  <a:tcPr marL="91450" marR="91450" marT="45725" marB="45725">
                    <a:solidFill>
                      <a:srgbClr val="B0C9E0"/>
                    </a:solidFill>
                  </a:tcPr>
                </a:tc>
                <a:extLst>
                  <a:ext uri="{0D108BD9-81ED-4DB2-BD59-A6C34878D82A}">
                    <a16:rowId xmlns:a16="http://schemas.microsoft.com/office/drawing/2014/main" val="10004"/>
                  </a:ext>
                </a:extLst>
              </a:tr>
              <a:tr h="365525">
                <a:tc>
                  <a:txBody>
                    <a:bodyPr/>
                    <a:lstStyle/>
                    <a:p>
                      <a:pPr marL="0" marR="0" lvl="0" indent="0" algn="l" rtl="0">
                        <a:lnSpc>
                          <a:spcPct val="100000"/>
                        </a:lnSpc>
                        <a:spcBef>
                          <a:spcPts val="0"/>
                        </a:spcBef>
                        <a:spcAft>
                          <a:spcPts val="0"/>
                        </a:spcAft>
                        <a:buNone/>
                      </a:pPr>
                      <a:r>
                        <a:rPr lang="en-US" sz="1600" u="none" strike="noStrike" cap="none">
                          <a:latin typeface="Helvetica Neue"/>
                          <a:ea typeface="Helvetica Neue"/>
                          <a:cs typeface="Helvetica Neue"/>
                          <a:sym typeface="Helvetica Neue"/>
                        </a:rPr>
                        <a:t>Candy</a:t>
                      </a:r>
                      <a:endParaRPr sz="1600" u="none" strike="noStrike" cap="none">
                        <a:latin typeface="Helvetica Neue"/>
                        <a:ea typeface="Helvetica Neue"/>
                        <a:cs typeface="Helvetica Neue"/>
                        <a:sym typeface="Helvetica Neue"/>
                      </a:endParaRPr>
                    </a:p>
                  </a:txBody>
                  <a:tcPr marL="91450" marR="91450" marT="45725" marB="45725">
                    <a:solidFill>
                      <a:srgbClr val="B0C9E0"/>
                    </a:solidFill>
                  </a:tcPr>
                </a:tc>
                <a:tc>
                  <a:txBody>
                    <a:bodyPr/>
                    <a:lstStyle/>
                    <a:p>
                      <a:pPr marL="0" marR="0" lvl="0" indent="0" algn="l" rtl="0">
                        <a:lnSpc>
                          <a:spcPct val="100000"/>
                        </a:lnSpc>
                        <a:spcBef>
                          <a:spcPts val="0"/>
                        </a:spcBef>
                        <a:spcAft>
                          <a:spcPts val="0"/>
                        </a:spcAft>
                        <a:buNone/>
                      </a:pPr>
                      <a:r>
                        <a:rPr lang="en-US" sz="1600" u="none" strike="noStrike" cap="none">
                          <a:latin typeface="Helvetica Neue"/>
                          <a:ea typeface="Helvetica Neue"/>
                          <a:cs typeface="Helvetica Neue"/>
                          <a:sym typeface="Helvetica Neue"/>
                        </a:rPr>
                        <a:t>Lollies</a:t>
                      </a:r>
                      <a:endParaRPr sz="1600" u="none" strike="noStrike" cap="none">
                        <a:latin typeface="Helvetica Neue"/>
                        <a:ea typeface="Helvetica Neue"/>
                        <a:cs typeface="Helvetica Neue"/>
                        <a:sym typeface="Helvetica Neue"/>
                      </a:endParaRPr>
                    </a:p>
                  </a:txBody>
                  <a:tcPr marL="91450" marR="91450" marT="45725" marB="45725">
                    <a:solidFill>
                      <a:srgbClr val="B0C9E0"/>
                    </a:solidFill>
                  </a:tcPr>
                </a:tc>
                <a:tc>
                  <a:txBody>
                    <a:bodyPr/>
                    <a:lstStyle/>
                    <a:p>
                      <a:pPr marL="0" marR="0" lvl="0" indent="0" algn="l" rtl="0">
                        <a:lnSpc>
                          <a:spcPct val="100000"/>
                        </a:lnSpc>
                        <a:spcBef>
                          <a:spcPts val="0"/>
                        </a:spcBef>
                        <a:spcAft>
                          <a:spcPts val="0"/>
                        </a:spcAft>
                        <a:buNone/>
                      </a:pPr>
                      <a:r>
                        <a:rPr lang="en-US" sz="1600" u="none" strike="noStrike" cap="none">
                          <a:latin typeface="Helvetica Neue"/>
                          <a:ea typeface="Helvetica Neue"/>
                          <a:cs typeface="Helvetica Neue"/>
                          <a:sym typeface="Helvetica Neue"/>
                        </a:rPr>
                        <a:t>Sweets</a:t>
                      </a:r>
                      <a:endParaRPr sz="1600" u="none" strike="noStrike" cap="none">
                        <a:latin typeface="Helvetica Neue"/>
                        <a:ea typeface="Helvetica Neue"/>
                        <a:cs typeface="Helvetica Neue"/>
                        <a:sym typeface="Helvetica Neue"/>
                      </a:endParaRPr>
                    </a:p>
                  </a:txBody>
                  <a:tcPr marL="91450" marR="91450" marT="45725" marB="45725">
                    <a:solidFill>
                      <a:srgbClr val="B0C9E0"/>
                    </a:solidFill>
                  </a:tcPr>
                </a:tc>
                <a:extLst>
                  <a:ext uri="{0D108BD9-81ED-4DB2-BD59-A6C34878D82A}">
                    <a16:rowId xmlns:a16="http://schemas.microsoft.com/office/drawing/2014/main" val="10005"/>
                  </a:ext>
                </a:extLst>
              </a:tr>
              <a:tr h="365525">
                <a:tc>
                  <a:txBody>
                    <a:bodyPr/>
                    <a:lstStyle/>
                    <a:p>
                      <a:pPr marL="0" marR="0" lvl="0" indent="0" algn="l" rtl="0">
                        <a:lnSpc>
                          <a:spcPct val="100000"/>
                        </a:lnSpc>
                        <a:spcBef>
                          <a:spcPts val="0"/>
                        </a:spcBef>
                        <a:spcAft>
                          <a:spcPts val="0"/>
                        </a:spcAft>
                        <a:buNone/>
                      </a:pPr>
                      <a:r>
                        <a:rPr lang="en-US" sz="1600" u="none" strike="noStrike" cap="none">
                          <a:latin typeface="Helvetica Neue"/>
                          <a:ea typeface="Helvetica Neue"/>
                          <a:cs typeface="Helvetica Neue"/>
                          <a:sym typeface="Helvetica Neue"/>
                        </a:rPr>
                        <a:t>Pants</a:t>
                      </a:r>
                      <a:endParaRPr sz="1600" u="none" strike="noStrike" cap="none">
                        <a:latin typeface="Helvetica Neue"/>
                        <a:ea typeface="Helvetica Neue"/>
                        <a:cs typeface="Helvetica Neue"/>
                        <a:sym typeface="Helvetica Neue"/>
                      </a:endParaRPr>
                    </a:p>
                  </a:txBody>
                  <a:tcPr marL="91450" marR="91450" marT="45725" marB="45725">
                    <a:solidFill>
                      <a:srgbClr val="B0C9E0"/>
                    </a:solidFill>
                  </a:tcPr>
                </a:tc>
                <a:tc>
                  <a:txBody>
                    <a:bodyPr/>
                    <a:lstStyle/>
                    <a:p>
                      <a:pPr marL="0" marR="0" lvl="0" indent="0" algn="l" rtl="0">
                        <a:lnSpc>
                          <a:spcPct val="100000"/>
                        </a:lnSpc>
                        <a:spcBef>
                          <a:spcPts val="0"/>
                        </a:spcBef>
                        <a:spcAft>
                          <a:spcPts val="0"/>
                        </a:spcAft>
                        <a:buNone/>
                      </a:pPr>
                      <a:r>
                        <a:rPr lang="en-US" sz="1600" u="none" strike="noStrike" cap="none">
                          <a:latin typeface="Helvetica Neue"/>
                          <a:ea typeface="Helvetica Neue"/>
                          <a:cs typeface="Helvetica Neue"/>
                          <a:sym typeface="Helvetica Neue"/>
                        </a:rPr>
                        <a:t>Daks</a:t>
                      </a:r>
                      <a:endParaRPr sz="1600" u="none" strike="noStrike" cap="none">
                        <a:latin typeface="Helvetica Neue"/>
                        <a:ea typeface="Helvetica Neue"/>
                        <a:cs typeface="Helvetica Neue"/>
                        <a:sym typeface="Helvetica Neue"/>
                      </a:endParaRPr>
                    </a:p>
                  </a:txBody>
                  <a:tcPr marL="91450" marR="91450" marT="45725" marB="45725">
                    <a:solidFill>
                      <a:srgbClr val="B0C9E0"/>
                    </a:solidFill>
                  </a:tcPr>
                </a:tc>
                <a:tc>
                  <a:txBody>
                    <a:bodyPr/>
                    <a:lstStyle/>
                    <a:p>
                      <a:pPr marL="0" marR="0" lvl="0" indent="0" algn="l" rtl="0">
                        <a:lnSpc>
                          <a:spcPct val="100000"/>
                        </a:lnSpc>
                        <a:spcBef>
                          <a:spcPts val="0"/>
                        </a:spcBef>
                        <a:spcAft>
                          <a:spcPts val="0"/>
                        </a:spcAft>
                        <a:buNone/>
                      </a:pPr>
                      <a:r>
                        <a:rPr lang="en-US" sz="1600" u="none" strike="noStrike" cap="none">
                          <a:latin typeface="Helvetica Neue"/>
                          <a:ea typeface="Helvetica Neue"/>
                          <a:cs typeface="Helvetica Neue"/>
                          <a:sym typeface="Helvetica Neue"/>
                        </a:rPr>
                        <a:t>Trousers</a:t>
                      </a:r>
                      <a:endParaRPr sz="1600" u="none" strike="noStrike" cap="none">
                        <a:latin typeface="Helvetica Neue"/>
                        <a:ea typeface="Helvetica Neue"/>
                        <a:cs typeface="Helvetica Neue"/>
                        <a:sym typeface="Helvetica Neue"/>
                      </a:endParaRPr>
                    </a:p>
                  </a:txBody>
                  <a:tcPr marL="91450" marR="91450" marT="45725" marB="45725">
                    <a:solidFill>
                      <a:srgbClr val="B0C9E0"/>
                    </a:solidFill>
                  </a:tcPr>
                </a:tc>
                <a:extLst>
                  <a:ext uri="{0D108BD9-81ED-4DB2-BD59-A6C34878D82A}">
                    <a16:rowId xmlns:a16="http://schemas.microsoft.com/office/drawing/2014/main" val="10006"/>
                  </a:ext>
                </a:extLst>
              </a:tr>
              <a:tr h="365525">
                <a:tc>
                  <a:txBody>
                    <a:bodyPr/>
                    <a:lstStyle/>
                    <a:p>
                      <a:pPr marL="0" marR="0" lvl="0" indent="0" algn="l" rtl="0">
                        <a:lnSpc>
                          <a:spcPct val="100000"/>
                        </a:lnSpc>
                        <a:spcBef>
                          <a:spcPts val="0"/>
                        </a:spcBef>
                        <a:spcAft>
                          <a:spcPts val="0"/>
                        </a:spcAft>
                        <a:buNone/>
                      </a:pPr>
                      <a:r>
                        <a:rPr lang="en-US" sz="1600" u="none" strike="noStrike" cap="none">
                          <a:latin typeface="Helvetica Neue"/>
                          <a:ea typeface="Helvetica Neue"/>
                          <a:cs typeface="Helvetica Neue"/>
                          <a:sym typeface="Helvetica Neue"/>
                        </a:rPr>
                        <a:t>Lavatory</a:t>
                      </a:r>
                      <a:endParaRPr sz="1600" u="none" strike="noStrike" cap="none">
                        <a:latin typeface="Helvetica Neue"/>
                        <a:ea typeface="Helvetica Neue"/>
                        <a:cs typeface="Helvetica Neue"/>
                        <a:sym typeface="Helvetica Neue"/>
                      </a:endParaRPr>
                    </a:p>
                  </a:txBody>
                  <a:tcPr marL="91450" marR="91450" marT="45725" marB="45725">
                    <a:solidFill>
                      <a:srgbClr val="B0C9E0"/>
                    </a:solidFill>
                  </a:tcPr>
                </a:tc>
                <a:tc>
                  <a:txBody>
                    <a:bodyPr/>
                    <a:lstStyle/>
                    <a:p>
                      <a:pPr marL="0" marR="0" lvl="0" indent="0" algn="l" rtl="0">
                        <a:lnSpc>
                          <a:spcPct val="100000"/>
                        </a:lnSpc>
                        <a:spcBef>
                          <a:spcPts val="0"/>
                        </a:spcBef>
                        <a:spcAft>
                          <a:spcPts val="0"/>
                        </a:spcAft>
                        <a:buNone/>
                      </a:pPr>
                      <a:r>
                        <a:rPr lang="en-US" sz="1600" u="none" strike="noStrike" cap="none">
                          <a:latin typeface="Helvetica Neue"/>
                          <a:ea typeface="Helvetica Neue"/>
                          <a:cs typeface="Helvetica Neue"/>
                          <a:sym typeface="Helvetica Neue"/>
                        </a:rPr>
                        <a:t>Dunny</a:t>
                      </a:r>
                      <a:endParaRPr sz="1600" u="none" strike="noStrike" cap="none">
                        <a:latin typeface="Helvetica Neue"/>
                        <a:ea typeface="Helvetica Neue"/>
                        <a:cs typeface="Helvetica Neue"/>
                        <a:sym typeface="Helvetica Neue"/>
                      </a:endParaRPr>
                    </a:p>
                  </a:txBody>
                  <a:tcPr marL="91450" marR="91450" marT="45725" marB="45725">
                    <a:solidFill>
                      <a:srgbClr val="B0C9E0"/>
                    </a:solidFill>
                  </a:tcPr>
                </a:tc>
                <a:tc>
                  <a:txBody>
                    <a:bodyPr/>
                    <a:lstStyle/>
                    <a:p>
                      <a:pPr marL="0" marR="0" lvl="0" indent="0" algn="l" rtl="0">
                        <a:lnSpc>
                          <a:spcPct val="100000"/>
                        </a:lnSpc>
                        <a:spcBef>
                          <a:spcPts val="0"/>
                        </a:spcBef>
                        <a:spcAft>
                          <a:spcPts val="0"/>
                        </a:spcAft>
                        <a:buNone/>
                      </a:pPr>
                      <a:r>
                        <a:rPr lang="en-US" sz="1600" u="none" strike="noStrike" cap="none">
                          <a:latin typeface="Helvetica Neue"/>
                          <a:ea typeface="Helvetica Neue"/>
                          <a:cs typeface="Helvetica Neue"/>
                          <a:sym typeface="Helvetica Neue"/>
                        </a:rPr>
                        <a:t>Toilet</a:t>
                      </a:r>
                      <a:endParaRPr sz="1600" u="none" strike="noStrike" cap="none">
                        <a:latin typeface="Helvetica Neue"/>
                        <a:ea typeface="Helvetica Neue"/>
                        <a:cs typeface="Helvetica Neue"/>
                        <a:sym typeface="Helvetica Neue"/>
                      </a:endParaRPr>
                    </a:p>
                  </a:txBody>
                  <a:tcPr marL="91450" marR="91450" marT="45725" marB="45725">
                    <a:solidFill>
                      <a:srgbClr val="B0C9E0"/>
                    </a:solidFill>
                  </a:tcPr>
                </a:tc>
                <a:extLst>
                  <a:ext uri="{0D108BD9-81ED-4DB2-BD59-A6C34878D82A}">
                    <a16:rowId xmlns:a16="http://schemas.microsoft.com/office/drawing/2014/main" val="10007"/>
                  </a:ext>
                </a:extLst>
              </a:tr>
              <a:tr h="365525">
                <a:tc>
                  <a:txBody>
                    <a:bodyPr/>
                    <a:lstStyle/>
                    <a:p>
                      <a:pPr marL="0" marR="0" lvl="0" indent="0" algn="l" rtl="0">
                        <a:lnSpc>
                          <a:spcPct val="100000"/>
                        </a:lnSpc>
                        <a:spcBef>
                          <a:spcPts val="0"/>
                        </a:spcBef>
                        <a:spcAft>
                          <a:spcPts val="0"/>
                        </a:spcAft>
                        <a:buNone/>
                      </a:pPr>
                      <a:r>
                        <a:rPr lang="en-US" sz="1600" u="none" strike="noStrike" cap="none">
                          <a:latin typeface="Helvetica Neue"/>
                          <a:ea typeface="Helvetica Neue"/>
                          <a:cs typeface="Helvetica Neue"/>
                          <a:sym typeface="Helvetica Neue"/>
                        </a:rPr>
                        <a:t>Football</a:t>
                      </a:r>
                      <a:endParaRPr sz="1600" u="none" strike="noStrike" cap="none">
                        <a:latin typeface="Helvetica Neue"/>
                        <a:ea typeface="Helvetica Neue"/>
                        <a:cs typeface="Helvetica Neue"/>
                        <a:sym typeface="Helvetica Neue"/>
                      </a:endParaRPr>
                    </a:p>
                  </a:txBody>
                  <a:tcPr marL="91450" marR="91450" marT="45725" marB="45725">
                    <a:solidFill>
                      <a:srgbClr val="B0C9E0"/>
                    </a:solidFill>
                  </a:tcPr>
                </a:tc>
                <a:tc>
                  <a:txBody>
                    <a:bodyPr/>
                    <a:lstStyle/>
                    <a:p>
                      <a:pPr marL="0" marR="0" lvl="0" indent="0" algn="l" rtl="0">
                        <a:lnSpc>
                          <a:spcPct val="100000"/>
                        </a:lnSpc>
                        <a:spcBef>
                          <a:spcPts val="0"/>
                        </a:spcBef>
                        <a:spcAft>
                          <a:spcPts val="0"/>
                        </a:spcAft>
                        <a:buNone/>
                      </a:pPr>
                      <a:r>
                        <a:rPr lang="en-US" sz="1600" u="none" strike="noStrike" cap="none">
                          <a:latin typeface="Helvetica Neue"/>
                          <a:ea typeface="Helvetica Neue"/>
                          <a:cs typeface="Helvetica Neue"/>
                          <a:sym typeface="Helvetica Neue"/>
                        </a:rPr>
                        <a:t>Footie</a:t>
                      </a:r>
                      <a:endParaRPr sz="1600" u="none" strike="noStrike" cap="none">
                        <a:latin typeface="Helvetica Neue"/>
                        <a:ea typeface="Helvetica Neue"/>
                        <a:cs typeface="Helvetica Neue"/>
                        <a:sym typeface="Helvetica Neue"/>
                      </a:endParaRPr>
                    </a:p>
                  </a:txBody>
                  <a:tcPr marL="91450" marR="91450" marT="45725" marB="45725">
                    <a:solidFill>
                      <a:srgbClr val="B0C9E0"/>
                    </a:solidFill>
                  </a:tcPr>
                </a:tc>
                <a:tc>
                  <a:txBody>
                    <a:bodyPr/>
                    <a:lstStyle/>
                    <a:p>
                      <a:pPr marL="0" marR="0" lvl="0" indent="0" algn="l" rtl="0">
                        <a:lnSpc>
                          <a:spcPct val="100000"/>
                        </a:lnSpc>
                        <a:spcBef>
                          <a:spcPts val="0"/>
                        </a:spcBef>
                        <a:spcAft>
                          <a:spcPts val="0"/>
                        </a:spcAft>
                        <a:buNone/>
                      </a:pPr>
                      <a:r>
                        <a:rPr lang="en-US" sz="1600" u="none" strike="noStrike" cap="none">
                          <a:latin typeface="Helvetica Neue"/>
                          <a:ea typeface="Helvetica Neue"/>
                          <a:cs typeface="Helvetica Neue"/>
                          <a:sym typeface="Helvetica Neue"/>
                        </a:rPr>
                        <a:t>Soccer</a:t>
                      </a:r>
                      <a:endParaRPr sz="1600" u="none" strike="noStrike" cap="none">
                        <a:latin typeface="Helvetica Neue"/>
                        <a:ea typeface="Helvetica Neue"/>
                        <a:cs typeface="Helvetica Neue"/>
                        <a:sym typeface="Helvetica Neue"/>
                      </a:endParaRPr>
                    </a:p>
                  </a:txBody>
                  <a:tcPr marL="91450" marR="91450" marT="45725" marB="45725">
                    <a:solidFill>
                      <a:srgbClr val="B0C9E0"/>
                    </a:solidFill>
                  </a:tcPr>
                </a:tc>
                <a:extLst>
                  <a:ext uri="{0D108BD9-81ED-4DB2-BD59-A6C34878D82A}">
                    <a16:rowId xmlns:a16="http://schemas.microsoft.com/office/drawing/2014/main" val="10008"/>
                  </a:ext>
                </a:extLst>
              </a:tr>
              <a:tr h="365525">
                <a:tc>
                  <a:txBody>
                    <a:bodyPr/>
                    <a:lstStyle/>
                    <a:p>
                      <a:pPr marL="0" marR="0" lvl="0" indent="0" algn="l" rtl="0">
                        <a:lnSpc>
                          <a:spcPct val="100000"/>
                        </a:lnSpc>
                        <a:spcBef>
                          <a:spcPts val="0"/>
                        </a:spcBef>
                        <a:spcAft>
                          <a:spcPts val="0"/>
                        </a:spcAft>
                        <a:buNone/>
                      </a:pPr>
                      <a:r>
                        <a:rPr lang="en-US" sz="1600" u="none" strike="noStrike" cap="none">
                          <a:latin typeface="Helvetica Neue"/>
                          <a:ea typeface="Helvetica Neue"/>
                          <a:cs typeface="Helvetica Neue"/>
                          <a:sym typeface="Helvetica Neue"/>
                        </a:rPr>
                        <a:t>Howdy</a:t>
                      </a:r>
                      <a:endParaRPr sz="1600" u="none" strike="noStrike" cap="none">
                        <a:latin typeface="Helvetica Neue"/>
                        <a:ea typeface="Helvetica Neue"/>
                        <a:cs typeface="Helvetica Neue"/>
                        <a:sym typeface="Helvetica Neue"/>
                      </a:endParaRPr>
                    </a:p>
                  </a:txBody>
                  <a:tcPr marL="91450" marR="91450" marT="45725" marB="45725">
                    <a:solidFill>
                      <a:srgbClr val="B0C9E0"/>
                    </a:solidFill>
                  </a:tcPr>
                </a:tc>
                <a:tc>
                  <a:txBody>
                    <a:bodyPr/>
                    <a:lstStyle/>
                    <a:p>
                      <a:pPr marL="0" marR="0" lvl="0" indent="0" algn="l" rtl="0">
                        <a:lnSpc>
                          <a:spcPct val="100000"/>
                        </a:lnSpc>
                        <a:spcBef>
                          <a:spcPts val="0"/>
                        </a:spcBef>
                        <a:spcAft>
                          <a:spcPts val="0"/>
                        </a:spcAft>
                        <a:buNone/>
                      </a:pPr>
                      <a:r>
                        <a:rPr lang="en-US" sz="1600" u="none" strike="noStrike" cap="none">
                          <a:latin typeface="Helvetica Neue"/>
                          <a:ea typeface="Helvetica Neue"/>
                          <a:cs typeface="Helvetica Neue"/>
                          <a:sym typeface="Helvetica Neue"/>
                        </a:rPr>
                        <a:t>G’day</a:t>
                      </a:r>
                      <a:endParaRPr sz="1600" u="none" strike="noStrike" cap="none">
                        <a:latin typeface="Helvetica Neue"/>
                        <a:ea typeface="Helvetica Neue"/>
                        <a:cs typeface="Helvetica Neue"/>
                        <a:sym typeface="Helvetica Neue"/>
                      </a:endParaRPr>
                    </a:p>
                  </a:txBody>
                  <a:tcPr marL="91450" marR="91450" marT="45725" marB="45725">
                    <a:solidFill>
                      <a:srgbClr val="B0C9E0"/>
                    </a:solidFill>
                  </a:tcPr>
                </a:tc>
                <a:tc>
                  <a:txBody>
                    <a:bodyPr/>
                    <a:lstStyle/>
                    <a:p>
                      <a:pPr marL="0" marR="0" lvl="0" indent="0" algn="l" rtl="0">
                        <a:lnSpc>
                          <a:spcPct val="100000"/>
                        </a:lnSpc>
                        <a:spcBef>
                          <a:spcPts val="0"/>
                        </a:spcBef>
                        <a:spcAft>
                          <a:spcPts val="0"/>
                        </a:spcAft>
                        <a:buNone/>
                      </a:pPr>
                      <a:r>
                        <a:rPr lang="en-US" sz="1600" u="none" strike="noStrike" cap="none">
                          <a:latin typeface="Helvetica Neue"/>
                          <a:ea typeface="Helvetica Neue"/>
                          <a:cs typeface="Helvetica Neue"/>
                          <a:sym typeface="Helvetica Neue"/>
                        </a:rPr>
                        <a:t>Hi</a:t>
                      </a:r>
                      <a:endParaRPr sz="1600" u="none" strike="noStrike" cap="none">
                        <a:latin typeface="Helvetica Neue"/>
                        <a:ea typeface="Helvetica Neue"/>
                        <a:cs typeface="Helvetica Neue"/>
                        <a:sym typeface="Helvetica Neue"/>
                      </a:endParaRPr>
                    </a:p>
                  </a:txBody>
                  <a:tcPr marL="91450" marR="91450" marT="45725" marB="45725">
                    <a:solidFill>
                      <a:srgbClr val="B0C9E0"/>
                    </a:solidFill>
                  </a:tcPr>
                </a:tc>
                <a:extLst>
                  <a:ext uri="{0D108BD9-81ED-4DB2-BD59-A6C34878D82A}">
                    <a16:rowId xmlns:a16="http://schemas.microsoft.com/office/drawing/2014/main" val="10009"/>
                  </a:ext>
                </a:extLst>
              </a:tr>
              <a:tr h="365525">
                <a:tc>
                  <a:txBody>
                    <a:bodyPr/>
                    <a:lstStyle/>
                    <a:p>
                      <a:pPr marL="0" marR="0" lvl="0" indent="0" algn="l" rtl="0">
                        <a:lnSpc>
                          <a:spcPct val="100000"/>
                        </a:lnSpc>
                        <a:spcBef>
                          <a:spcPts val="0"/>
                        </a:spcBef>
                        <a:spcAft>
                          <a:spcPts val="0"/>
                        </a:spcAft>
                        <a:buNone/>
                      </a:pPr>
                      <a:r>
                        <a:rPr lang="en-US" sz="1600" u="none" strike="noStrike" cap="none">
                          <a:latin typeface="Helvetica Neue"/>
                          <a:ea typeface="Helvetica Neue"/>
                          <a:cs typeface="Helvetica Neue"/>
                          <a:sym typeface="Helvetica Neue"/>
                        </a:rPr>
                        <a:t>Gas Station</a:t>
                      </a:r>
                      <a:endParaRPr sz="1600" u="none" strike="noStrike" cap="none">
                        <a:latin typeface="Helvetica Neue"/>
                        <a:ea typeface="Helvetica Neue"/>
                        <a:cs typeface="Helvetica Neue"/>
                        <a:sym typeface="Helvetica Neue"/>
                      </a:endParaRPr>
                    </a:p>
                  </a:txBody>
                  <a:tcPr marL="91450" marR="91450" marT="45725" marB="45725">
                    <a:solidFill>
                      <a:srgbClr val="B0C9E0"/>
                    </a:solidFill>
                  </a:tcPr>
                </a:tc>
                <a:tc>
                  <a:txBody>
                    <a:bodyPr/>
                    <a:lstStyle/>
                    <a:p>
                      <a:pPr marL="0" marR="0" lvl="0" indent="0" algn="l" rtl="0">
                        <a:lnSpc>
                          <a:spcPct val="100000"/>
                        </a:lnSpc>
                        <a:spcBef>
                          <a:spcPts val="0"/>
                        </a:spcBef>
                        <a:spcAft>
                          <a:spcPts val="0"/>
                        </a:spcAft>
                        <a:buNone/>
                      </a:pPr>
                      <a:r>
                        <a:rPr lang="en-US" sz="1600" u="none" strike="noStrike" cap="none">
                          <a:latin typeface="Helvetica Neue"/>
                          <a:ea typeface="Helvetica Neue"/>
                          <a:cs typeface="Helvetica Neue"/>
                          <a:sym typeface="Helvetica Neue"/>
                        </a:rPr>
                        <a:t>Service Station</a:t>
                      </a:r>
                      <a:endParaRPr sz="1600" u="none" strike="noStrike" cap="none">
                        <a:latin typeface="Helvetica Neue"/>
                        <a:ea typeface="Helvetica Neue"/>
                        <a:cs typeface="Helvetica Neue"/>
                        <a:sym typeface="Helvetica Neue"/>
                      </a:endParaRPr>
                    </a:p>
                  </a:txBody>
                  <a:tcPr marL="91450" marR="91450" marT="45725" marB="45725">
                    <a:solidFill>
                      <a:srgbClr val="B0C9E0"/>
                    </a:solidFill>
                  </a:tcPr>
                </a:tc>
                <a:tc>
                  <a:txBody>
                    <a:bodyPr/>
                    <a:lstStyle/>
                    <a:p>
                      <a:pPr marL="0" marR="0" lvl="0" indent="0" algn="l" rtl="0">
                        <a:lnSpc>
                          <a:spcPct val="100000"/>
                        </a:lnSpc>
                        <a:spcBef>
                          <a:spcPts val="0"/>
                        </a:spcBef>
                        <a:spcAft>
                          <a:spcPts val="0"/>
                        </a:spcAft>
                        <a:buNone/>
                      </a:pPr>
                      <a:r>
                        <a:rPr lang="en-US" sz="1600" u="none" strike="noStrike" cap="none">
                          <a:latin typeface="Helvetica Neue"/>
                          <a:ea typeface="Helvetica Neue"/>
                          <a:cs typeface="Helvetica Neue"/>
                          <a:sym typeface="Helvetica Neue"/>
                        </a:rPr>
                        <a:t>Petrol Station</a:t>
                      </a:r>
                      <a:endParaRPr sz="1600" u="none" strike="noStrike" cap="none">
                        <a:latin typeface="Helvetica Neue"/>
                        <a:ea typeface="Helvetica Neue"/>
                        <a:cs typeface="Helvetica Neue"/>
                        <a:sym typeface="Helvetica Neue"/>
                      </a:endParaRPr>
                    </a:p>
                  </a:txBody>
                  <a:tcPr marL="91450" marR="91450" marT="45725" marB="45725">
                    <a:solidFill>
                      <a:srgbClr val="B0C9E0"/>
                    </a:solidFill>
                  </a:tcPr>
                </a:tc>
                <a:extLst>
                  <a:ext uri="{0D108BD9-81ED-4DB2-BD59-A6C34878D82A}">
                    <a16:rowId xmlns:a16="http://schemas.microsoft.com/office/drawing/2014/main" val="10010"/>
                  </a:ext>
                </a:extLst>
              </a:tr>
              <a:tr h="365525">
                <a:tc>
                  <a:txBody>
                    <a:bodyPr/>
                    <a:lstStyle/>
                    <a:p>
                      <a:pPr marL="0" marR="0" lvl="0" indent="0" algn="l" rtl="0">
                        <a:lnSpc>
                          <a:spcPct val="100000"/>
                        </a:lnSpc>
                        <a:spcBef>
                          <a:spcPts val="0"/>
                        </a:spcBef>
                        <a:spcAft>
                          <a:spcPts val="0"/>
                        </a:spcAft>
                        <a:buNone/>
                      </a:pPr>
                      <a:r>
                        <a:rPr lang="en-US" sz="1600" u="none" strike="noStrike" cap="none">
                          <a:latin typeface="Helvetica Neue"/>
                          <a:ea typeface="Helvetica Neue"/>
                          <a:cs typeface="Helvetica Neue"/>
                          <a:sym typeface="Helvetica Neue"/>
                        </a:rPr>
                        <a:t>Sneakers</a:t>
                      </a:r>
                      <a:endParaRPr sz="1600" u="none" strike="noStrike" cap="none">
                        <a:latin typeface="Helvetica Neue"/>
                        <a:ea typeface="Helvetica Neue"/>
                        <a:cs typeface="Helvetica Neue"/>
                        <a:sym typeface="Helvetica Neue"/>
                      </a:endParaRPr>
                    </a:p>
                  </a:txBody>
                  <a:tcPr marL="91450" marR="91450" marT="45725" marB="45725">
                    <a:solidFill>
                      <a:srgbClr val="B0C9E0"/>
                    </a:solidFill>
                  </a:tcPr>
                </a:tc>
                <a:tc>
                  <a:txBody>
                    <a:bodyPr/>
                    <a:lstStyle/>
                    <a:p>
                      <a:pPr marL="0" marR="0" lvl="0" indent="0" algn="l" rtl="0">
                        <a:lnSpc>
                          <a:spcPct val="100000"/>
                        </a:lnSpc>
                        <a:spcBef>
                          <a:spcPts val="0"/>
                        </a:spcBef>
                        <a:spcAft>
                          <a:spcPts val="0"/>
                        </a:spcAft>
                        <a:buNone/>
                      </a:pPr>
                      <a:r>
                        <a:rPr lang="en-US" sz="1600" u="none" strike="noStrike" cap="none">
                          <a:latin typeface="Helvetica Neue"/>
                          <a:ea typeface="Helvetica Neue"/>
                          <a:cs typeface="Helvetica Neue"/>
                          <a:sym typeface="Helvetica Neue"/>
                        </a:rPr>
                        <a:t>Runners</a:t>
                      </a:r>
                      <a:endParaRPr sz="1600" u="none" strike="noStrike" cap="none">
                        <a:latin typeface="Helvetica Neue"/>
                        <a:ea typeface="Helvetica Neue"/>
                        <a:cs typeface="Helvetica Neue"/>
                        <a:sym typeface="Helvetica Neue"/>
                      </a:endParaRPr>
                    </a:p>
                  </a:txBody>
                  <a:tcPr marL="91450" marR="91450" marT="45725" marB="45725">
                    <a:solidFill>
                      <a:srgbClr val="B0C9E0"/>
                    </a:solidFill>
                  </a:tcPr>
                </a:tc>
                <a:tc>
                  <a:txBody>
                    <a:bodyPr/>
                    <a:lstStyle/>
                    <a:p>
                      <a:pPr marL="0" marR="0" lvl="0" indent="0" algn="l" rtl="0">
                        <a:lnSpc>
                          <a:spcPct val="100000"/>
                        </a:lnSpc>
                        <a:spcBef>
                          <a:spcPts val="0"/>
                        </a:spcBef>
                        <a:spcAft>
                          <a:spcPts val="0"/>
                        </a:spcAft>
                        <a:buNone/>
                      </a:pPr>
                      <a:r>
                        <a:rPr lang="en-US" sz="1600" u="none" strike="noStrike" cap="none">
                          <a:latin typeface="Helvetica Neue"/>
                          <a:ea typeface="Helvetica Neue"/>
                          <a:cs typeface="Helvetica Neue"/>
                          <a:sym typeface="Helvetica Neue"/>
                        </a:rPr>
                        <a:t>Trainers</a:t>
                      </a:r>
                      <a:endParaRPr sz="1600" u="none" strike="noStrike" cap="none">
                        <a:latin typeface="Helvetica Neue"/>
                        <a:ea typeface="Helvetica Neue"/>
                        <a:cs typeface="Helvetica Neue"/>
                        <a:sym typeface="Helvetica Neue"/>
                      </a:endParaRPr>
                    </a:p>
                  </a:txBody>
                  <a:tcPr marL="91450" marR="91450" marT="45725" marB="45725">
                    <a:solidFill>
                      <a:srgbClr val="B0C9E0"/>
                    </a:solidFill>
                  </a:tcPr>
                </a:tc>
                <a:extLst>
                  <a:ext uri="{0D108BD9-81ED-4DB2-BD59-A6C34878D82A}">
                    <a16:rowId xmlns:a16="http://schemas.microsoft.com/office/drawing/2014/main" val="10011"/>
                  </a:ext>
                </a:extLst>
              </a:tr>
              <a:tr h="365525">
                <a:tc>
                  <a:txBody>
                    <a:bodyPr/>
                    <a:lstStyle/>
                    <a:p>
                      <a:pPr marL="0" marR="0" lvl="0" indent="0" algn="l" rtl="0">
                        <a:lnSpc>
                          <a:spcPct val="100000"/>
                        </a:lnSpc>
                        <a:spcBef>
                          <a:spcPts val="0"/>
                        </a:spcBef>
                        <a:spcAft>
                          <a:spcPts val="0"/>
                        </a:spcAft>
                        <a:buNone/>
                      </a:pPr>
                      <a:r>
                        <a:rPr lang="en-US" sz="1600" u="none" strike="noStrike" cap="none">
                          <a:latin typeface="Helvetica Neue"/>
                          <a:ea typeface="Helvetica Neue"/>
                          <a:cs typeface="Helvetica Neue"/>
                          <a:sym typeface="Helvetica Neue"/>
                        </a:rPr>
                        <a:t>Underpants</a:t>
                      </a:r>
                      <a:endParaRPr sz="1600" u="none" strike="noStrike" cap="none">
                        <a:latin typeface="Helvetica Neue"/>
                        <a:ea typeface="Helvetica Neue"/>
                        <a:cs typeface="Helvetica Neue"/>
                        <a:sym typeface="Helvetica Neue"/>
                      </a:endParaRPr>
                    </a:p>
                  </a:txBody>
                  <a:tcPr marL="91450" marR="91450" marT="45725" marB="45725">
                    <a:solidFill>
                      <a:srgbClr val="B0C9E0"/>
                    </a:solidFill>
                  </a:tcPr>
                </a:tc>
                <a:tc>
                  <a:txBody>
                    <a:bodyPr/>
                    <a:lstStyle/>
                    <a:p>
                      <a:pPr marL="0" marR="0" lvl="0" indent="0" algn="l" rtl="0">
                        <a:lnSpc>
                          <a:spcPct val="100000"/>
                        </a:lnSpc>
                        <a:spcBef>
                          <a:spcPts val="0"/>
                        </a:spcBef>
                        <a:spcAft>
                          <a:spcPts val="0"/>
                        </a:spcAft>
                        <a:buNone/>
                      </a:pPr>
                      <a:r>
                        <a:rPr lang="en-US" sz="1600" u="none" strike="noStrike" cap="none">
                          <a:latin typeface="Helvetica Neue"/>
                          <a:ea typeface="Helvetica Neue"/>
                          <a:cs typeface="Helvetica Neue"/>
                          <a:sym typeface="Helvetica Neue"/>
                        </a:rPr>
                        <a:t>Undies</a:t>
                      </a:r>
                      <a:endParaRPr sz="1600" u="none" strike="noStrike" cap="none">
                        <a:latin typeface="Helvetica Neue"/>
                        <a:ea typeface="Helvetica Neue"/>
                        <a:cs typeface="Helvetica Neue"/>
                        <a:sym typeface="Helvetica Neue"/>
                      </a:endParaRPr>
                    </a:p>
                  </a:txBody>
                  <a:tcPr marL="91450" marR="91450" marT="45725" marB="45725">
                    <a:solidFill>
                      <a:srgbClr val="B0C9E0"/>
                    </a:solidFill>
                  </a:tcPr>
                </a:tc>
                <a:tc>
                  <a:txBody>
                    <a:bodyPr/>
                    <a:lstStyle/>
                    <a:p>
                      <a:pPr marL="0" marR="0" lvl="0" indent="0" algn="l" rtl="0">
                        <a:lnSpc>
                          <a:spcPct val="100000"/>
                        </a:lnSpc>
                        <a:spcBef>
                          <a:spcPts val="0"/>
                        </a:spcBef>
                        <a:spcAft>
                          <a:spcPts val="0"/>
                        </a:spcAft>
                        <a:buNone/>
                      </a:pPr>
                      <a:r>
                        <a:rPr lang="en-US" sz="1600" u="none" strike="noStrike" cap="none">
                          <a:latin typeface="Helvetica Neue"/>
                          <a:ea typeface="Helvetica Neue"/>
                          <a:cs typeface="Helvetica Neue"/>
                          <a:sym typeface="Helvetica Neue"/>
                        </a:rPr>
                        <a:t>Underwear</a:t>
                      </a:r>
                      <a:endParaRPr sz="1600" u="none" strike="noStrike" cap="none">
                        <a:latin typeface="Helvetica Neue"/>
                        <a:ea typeface="Helvetica Neue"/>
                        <a:cs typeface="Helvetica Neue"/>
                        <a:sym typeface="Helvetica Neue"/>
                      </a:endParaRPr>
                    </a:p>
                  </a:txBody>
                  <a:tcPr marL="91450" marR="91450" marT="45725" marB="45725">
                    <a:solidFill>
                      <a:srgbClr val="B0C9E0"/>
                    </a:solidFill>
                  </a:tcPr>
                </a:tc>
                <a:extLst>
                  <a:ext uri="{0D108BD9-81ED-4DB2-BD59-A6C34878D82A}">
                    <a16:rowId xmlns:a16="http://schemas.microsoft.com/office/drawing/2014/main" val="10012"/>
                  </a:ext>
                </a:extLst>
              </a:tr>
            </a:tbl>
          </a:graphicData>
        </a:graphic>
      </p:graphicFrame>
      <p:graphicFrame>
        <p:nvGraphicFramePr>
          <p:cNvPr id="281" name="Google Shape;281;p49"/>
          <p:cNvGraphicFramePr/>
          <p:nvPr/>
        </p:nvGraphicFramePr>
        <p:xfrm>
          <a:off x="6100997" y="734656"/>
          <a:ext cx="2315150" cy="4821050"/>
        </p:xfrm>
        <a:graphic>
          <a:graphicData uri="http://schemas.openxmlformats.org/drawingml/2006/table">
            <a:tbl>
              <a:tblPr firstRow="1" bandRow="1">
                <a:noFill/>
                <a:tableStyleId>{76D41200-B707-46D6-920E-C51992B4A492}</a:tableStyleId>
              </a:tblPr>
              <a:tblGrid>
                <a:gridCol w="2315150">
                  <a:extLst>
                    <a:ext uri="{9D8B030D-6E8A-4147-A177-3AD203B41FA5}">
                      <a16:colId xmlns:a16="http://schemas.microsoft.com/office/drawing/2014/main" val="20000"/>
                    </a:ext>
                  </a:extLst>
                </a:gridCol>
              </a:tblGrid>
              <a:tr h="370850">
                <a:tc>
                  <a:txBody>
                    <a:bodyPr/>
                    <a:lstStyle/>
                    <a:p>
                      <a:pPr marL="0" marR="0" lvl="0" indent="0" algn="l" rtl="0">
                        <a:lnSpc>
                          <a:spcPct val="100000"/>
                        </a:lnSpc>
                        <a:spcBef>
                          <a:spcPts val="0"/>
                        </a:spcBef>
                        <a:spcAft>
                          <a:spcPts val="0"/>
                        </a:spcAft>
                        <a:buNone/>
                      </a:pPr>
                      <a:r>
                        <a:rPr lang="en-US" sz="1400" u="none" strike="noStrike" cap="none"/>
                        <a:t>Your English</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extLst>
                  <a:ext uri="{0D108BD9-81ED-4DB2-BD59-A6C34878D82A}">
                    <a16:rowId xmlns:a16="http://schemas.microsoft.com/office/drawing/2014/main" val="10007"/>
                  </a:ext>
                </a:extLst>
              </a:tr>
              <a:tr h="370850">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extLst>
                  <a:ext uri="{0D108BD9-81ED-4DB2-BD59-A6C34878D82A}">
                    <a16:rowId xmlns:a16="http://schemas.microsoft.com/office/drawing/2014/main" val="10008"/>
                  </a:ext>
                </a:extLst>
              </a:tr>
              <a:tr h="370850">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extLst>
                  <a:ext uri="{0D108BD9-81ED-4DB2-BD59-A6C34878D82A}">
                    <a16:rowId xmlns:a16="http://schemas.microsoft.com/office/drawing/2014/main" val="10009"/>
                  </a:ext>
                </a:extLst>
              </a:tr>
              <a:tr h="370850">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extLst>
                  <a:ext uri="{0D108BD9-81ED-4DB2-BD59-A6C34878D82A}">
                    <a16:rowId xmlns:a16="http://schemas.microsoft.com/office/drawing/2014/main" val="10010"/>
                  </a:ext>
                </a:extLst>
              </a:tr>
              <a:tr h="370850">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extLst>
                  <a:ext uri="{0D108BD9-81ED-4DB2-BD59-A6C34878D82A}">
                    <a16:rowId xmlns:a16="http://schemas.microsoft.com/office/drawing/2014/main" val="10011"/>
                  </a:ext>
                </a:extLst>
              </a:tr>
              <a:tr h="370850">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extLst>
                  <a:ext uri="{0D108BD9-81ED-4DB2-BD59-A6C34878D82A}">
                    <a16:rowId xmlns:a16="http://schemas.microsoft.com/office/drawing/2014/main" val="1001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50"/>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rmAutofit/>
          </a:bodyPr>
          <a:lstStyle/>
          <a:p>
            <a:pPr marL="342900" lvl="0" indent="-342900" algn="l" rtl="0">
              <a:lnSpc>
                <a:spcPct val="150000"/>
              </a:lnSpc>
              <a:spcBef>
                <a:spcPts val="400"/>
              </a:spcBef>
              <a:spcAft>
                <a:spcPts val="0"/>
              </a:spcAft>
              <a:buSzPts val="2000"/>
              <a:buFont typeface="Noto Sans Symbols"/>
              <a:buChar char="∙"/>
            </a:pPr>
            <a:r>
              <a:rPr lang="en-US" sz="1800"/>
              <a:t>Have a go at this interactive quiz by the New York Times on the English spoken in Ireland and the UK. </a:t>
            </a:r>
            <a:endParaRPr sz="1800"/>
          </a:p>
          <a:p>
            <a:pPr marL="457200" lvl="0" indent="-355600" algn="l" rtl="0">
              <a:lnSpc>
                <a:spcPct val="150000"/>
              </a:lnSpc>
              <a:spcBef>
                <a:spcPts val="1200"/>
              </a:spcBef>
              <a:spcAft>
                <a:spcPts val="0"/>
              </a:spcAft>
              <a:buSzPts val="2000"/>
              <a:buChar char="•"/>
            </a:pPr>
            <a:r>
              <a:rPr lang="en-US" sz="1800" u="sng">
                <a:solidFill>
                  <a:srgbClr val="0563C1"/>
                </a:solidFill>
                <a:hlinkClick r:id="rId3">
                  <a:extLst>
                    <a:ext uri="{A12FA001-AC4F-418D-AE19-62706E023703}">
                      <ahyp:hlinkClr xmlns:ahyp="http://schemas.microsoft.com/office/drawing/2018/hyperlinkcolor" val="tx"/>
                    </a:ext>
                  </a:extLst>
                </a:hlinkClick>
              </a:rPr>
              <a:t>https://www.nytimes.com/interactive/2019/02/15/upshot/british-irish-dialect-quiz.html</a:t>
            </a:r>
            <a:endParaRPr sz="1800"/>
          </a:p>
          <a:p>
            <a:pPr marL="342900" lvl="0" indent="-342900" algn="l" rtl="0">
              <a:lnSpc>
                <a:spcPct val="150000"/>
              </a:lnSpc>
              <a:spcBef>
                <a:spcPts val="1200"/>
              </a:spcBef>
              <a:spcAft>
                <a:spcPts val="0"/>
              </a:spcAft>
              <a:buSzPts val="2000"/>
              <a:buFont typeface="Noto Sans Symbols"/>
              <a:buChar char="∙"/>
            </a:pPr>
            <a:r>
              <a:rPr lang="en-US" sz="1800"/>
              <a:t>Is it able to indicate where you’re from? How accurate is it?</a:t>
            </a:r>
            <a:endParaRPr/>
          </a:p>
          <a:p>
            <a:pPr marL="342900" lvl="0" indent="-342900" algn="l" rtl="0">
              <a:lnSpc>
                <a:spcPct val="100000"/>
              </a:lnSpc>
              <a:spcBef>
                <a:spcPts val="1200"/>
              </a:spcBef>
              <a:spcAft>
                <a:spcPts val="800"/>
              </a:spcAft>
              <a:buSzPts val="2000"/>
              <a:buFont typeface="Noto Sans Symbols"/>
              <a:buChar char="∙"/>
            </a:pPr>
            <a:r>
              <a:rPr lang="en-US" sz="1800"/>
              <a:t>Try it out on your family or some of your teachers, especially if they are not from the same place as you. </a:t>
            </a:r>
            <a:endParaRPr sz="1800"/>
          </a:p>
        </p:txBody>
      </p:sp>
      <p:sp>
        <p:nvSpPr>
          <p:cNvPr id="288" name="Google Shape;288;p50"/>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Extension Activity 4.2.4 Dialects of Ireland and the UK</a:t>
            </a:r>
            <a:endParaRPr/>
          </a:p>
        </p:txBody>
      </p:sp>
      <p:sp>
        <p:nvSpPr>
          <p:cNvPr id="289" name="Google Shape;289;p50"/>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1"/>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Clr>
                <a:schemeClr val="dk1"/>
              </a:buClr>
              <a:buSzPts val="1800"/>
              <a:buFont typeface="Helvetica Neue"/>
              <a:buNone/>
            </a:pPr>
            <a:r>
              <a:rPr lang="en-US" sz="1800" b="1" i="0" u="none" strike="noStrike" cap="none" dirty="0">
                <a:solidFill>
                  <a:schemeClr val="dk1"/>
                </a:solidFill>
                <a:latin typeface="Helvetica Neue"/>
                <a:ea typeface="Helvetica Neue"/>
                <a:cs typeface="Helvetica Neue"/>
                <a:sym typeface="Helvetica Neue"/>
              </a:rPr>
              <a:t>Irish Gaelic</a:t>
            </a:r>
            <a:r>
              <a:rPr lang="en-US" sz="1800" b="0" i="0" u="none" strike="noStrike" cap="none" dirty="0">
                <a:solidFill>
                  <a:schemeClr val="dk1"/>
                </a:solidFill>
                <a:latin typeface="Helvetica Neue"/>
                <a:ea typeface="Helvetica Neue"/>
                <a:cs typeface="Helvetica Neue"/>
                <a:sym typeface="Helvetica Neue"/>
              </a:rPr>
              <a:t> is constitutionally the first official language of the Republic of Ireland.</a:t>
            </a:r>
            <a:r>
              <a:rPr lang="en-US" sz="1800" i="0" u="none" strike="noStrike" cap="none" dirty="0">
                <a:solidFill>
                  <a:schemeClr val="dk1"/>
                </a:solidFill>
              </a:rPr>
              <a:t> </a:t>
            </a:r>
            <a:r>
              <a:rPr lang="en-US" sz="1800" dirty="0">
                <a:highlight>
                  <a:srgbClr val="FFFFFF"/>
                </a:highlight>
              </a:rPr>
              <a:t>Irish has the oldest vernacular (native/spoken-language) literature of any language in Western Europe</a:t>
            </a:r>
            <a:r>
              <a:rPr lang="en-US" sz="1800" dirty="0"/>
              <a:t> and arrived here around 2,500 years ago. </a:t>
            </a:r>
            <a:endParaRPr sz="1800" dirty="0"/>
          </a:p>
          <a:p>
            <a:pPr marL="0" marR="0" lvl="0" indent="0" algn="l" rtl="0">
              <a:lnSpc>
                <a:spcPct val="100000"/>
              </a:lnSpc>
              <a:spcBef>
                <a:spcPts val="0"/>
              </a:spcBef>
              <a:spcAft>
                <a:spcPts val="0"/>
              </a:spcAft>
              <a:buClr>
                <a:schemeClr val="dk1"/>
              </a:buClr>
              <a:buSzPts val="1800"/>
              <a:buFont typeface="Helvetica Neue"/>
              <a:buNone/>
            </a:pPr>
            <a:endParaRPr sz="1800" dirty="0"/>
          </a:p>
          <a:p>
            <a:pPr marL="0" marR="0" lvl="0" indent="0" algn="l" rtl="0">
              <a:lnSpc>
                <a:spcPct val="150000"/>
              </a:lnSpc>
              <a:spcBef>
                <a:spcPts val="0"/>
              </a:spcBef>
              <a:spcAft>
                <a:spcPts val="0"/>
              </a:spcAft>
              <a:buClr>
                <a:schemeClr val="dk1"/>
              </a:buClr>
              <a:buSzPts val="1800"/>
              <a:buFont typeface="Helvetica Neue"/>
              <a:buNone/>
            </a:pPr>
            <a:endParaRPr sz="1800" b="0" i="0" u="none" strike="noStrike" cap="none" dirty="0">
              <a:solidFill>
                <a:schemeClr val="dk1"/>
              </a:solidFill>
              <a:latin typeface="Helvetica Neue"/>
              <a:ea typeface="Helvetica Neue"/>
              <a:cs typeface="Helvetica Neue"/>
              <a:sym typeface="Helvetica Neue"/>
            </a:endParaRPr>
          </a:p>
          <a:p>
            <a:pPr marL="457200" marR="0" lvl="0" indent="-457200" algn="l" rtl="0">
              <a:lnSpc>
                <a:spcPct val="150000"/>
              </a:lnSpc>
              <a:spcBef>
                <a:spcPts val="0"/>
              </a:spcBef>
              <a:spcAft>
                <a:spcPts val="0"/>
              </a:spcAft>
              <a:buClr>
                <a:schemeClr val="dk1"/>
              </a:buClr>
              <a:buSzPts val="1800"/>
              <a:buFont typeface="Arial"/>
              <a:buAutoNum type="arabicPeriod"/>
            </a:pPr>
            <a:r>
              <a:rPr lang="en-US" sz="1800" dirty="0">
                <a:latin typeface="Calibri"/>
                <a:ea typeface="Calibri"/>
                <a:cs typeface="Calibri"/>
                <a:sym typeface="Calibri"/>
              </a:rPr>
              <a:t>Can</a:t>
            </a:r>
            <a:r>
              <a:rPr lang="en-US" sz="1800" b="0" i="0" u="none" strike="noStrike" cap="none" dirty="0">
                <a:solidFill>
                  <a:schemeClr val="dk1"/>
                </a:solidFill>
                <a:latin typeface="Calibri"/>
                <a:ea typeface="Calibri"/>
                <a:cs typeface="Calibri"/>
                <a:sym typeface="Calibri"/>
              </a:rPr>
              <a:t> you remember which group of languages within the Indo-European family that Irish Gaelic belongs to? </a:t>
            </a:r>
            <a:r>
              <a:rPr lang="en-US" sz="1800" b="1" i="0" u="none" strike="noStrike" cap="none" dirty="0">
                <a:solidFill>
                  <a:schemeClr val="dk1"/>
                </a:solidFill>
                <a:latin typeface="Calibri"/>
                <a:ea typeface="Calibri"/>
                <a:cs typeface="Calibri"/>
                <a:sym typeface="Calibri"/>
              </a:rPr>
              <a:t>Celtic</a:t>
            </a:r>
            <a:endParaRPr sz="1800" b="0" i="0" u="none" strike="noStrike" cap="none" dirty="0">
              <a:solidFill>
                <a:schemeClr val="dk1"/>
              </a:solidFill>
            </a:endParaRPr>
          </a:p>
          <a:p>
            <a:pPr marL="457200" marR="0" lvl="0" indent="-457200" algn="l" rtl="0">
              <a:lnSpc>
                <a:spcPct val="150000"/>
              </a:lnSpc>
              <a:spcBef>
                <a:spcPts val="0"/>
              </a:spcBef>
              <a:spcAft>
                <a:spcPts val="0"/>
              </a:spcAft>
              <a:buClr>
                <a:schemeClr val="dk1"/>
              </a:buClr>
              <a:buSzPts val="1800"/>
              <a:buFont typeface="Arial"/>
              <a:buAutoNum type="arabicPeriod"/>
            </a:pPr>
            <a:r>
              <a:rPr lang="en-US" sz="1800" b="0" i="0" u="none" strike="noStrike" cap="none" dirty="0">
                <a:solidFill>
                  <a:schemeClr val="dk1"/>
                </a:solidFill>
                <a:latin typeface="Calibri"/>
                <a:ea typeface="Calibri"/>
                <a:cs typeface="Calibri"/>
                <a:sym typeface="Calibri"/>
              </a:rPr>
              <a:t>What other languages belong to the same family? </a:t>
            </a:r>
            <a:r>
              <a:rPr lang="en-US" sz="1800" b="1" i="0" u="none" strike="noStrike" cap="none" dirty="0">
                <a:solidFill>
                  <a:schemeClr val="dk1"/>
                </a:solidFill>
                <a:latin typeface="Calibri"/>
                <a:ea typeface="Calibri"/>
                <a:cs typeface="Calibri"/>
                <a:sym typeface="Calibri"/>
              </a:rPr>
              <a:t>Scottish Gaelic, Manx (dead), Welsh, Breton and Cornish (dead)</a:t>
            </a:r>
            <a:endParaRPr sz="1800" b="0" i="0" u="none" strike="noStrike" cap="none" dirty="0">
              <a:solidFill>
                <a:schemeClr val="dk1"/>
              </a:solidFill>
            </a:endParaRPr>
          </a:p>
          <a:p>
            <a:pPr marL="457200" marR="0" lvl="0" indent="-457200" algn="l" rtl="0">
              <a:lnSpc>
                <a:spcPct val="150000"/>
              </a:lnSpc>
              <a:spcBef>
                <a:spcPts val="0"/>
              </a:spcBef>
              <a:spcAft>
                <a:spcPts val="0"/>
              </a:spcAft>
              <a:buClr>
                <a:schemeClr val="dk1"/>
              </a:buClr>
              <a:buSzPts val="1800"/>
              <a:buFont typeface="Arial"/>
              <a:buAutoNum type="arabicPeriod"/>
            </a:pPr>
            <a:r>
              <a:rPr lang="en-US" sz="1800" b="0" i="0" u="none" strike="noStrike" cap="none" dirty="0">
                <a:solidFill>
                  <a:schemeClr val="dk1"/>
                </a:solidFill>
                <a:latin typeface="Calibri"/>
                <a:ea typeface="Calibri"/>
                <a:cs typeface="Calibri"/>
                <a:sym typeface="Calibri"/>
              </a:rPr>
              <a:t>Which languages within that group would be more similar to Irish? </a:t>
            </a:r>
            <a:r>
              <a:rPr lang="en-US" sz="1800" b="1" i="0" u="none" strike="noStrike" cap="none" dirty="0">
                <a:solidFill>
                  <a:schemeClr val="dk1"/>
                </a:solidFill>
                <a:latin typeface="Calibri"/>
                <a:ea typeface="Calibri"/>
                <a:cs typeface="Calibri"/>
                <a:sym typeface="Calibri"/>
              </a:rPr>
              <a:t>Scottish Gaelic</a:t>
            </a:r>
            <a:endParaRPr dirty="0"/>
          </a:p>
          <a:p>
            <a:pPr marL="0" marR="0" lvl="0" indent="0" algn="l" rtl="0">
              <a:lnSpc>
                <a:spcPct val="150000"/>
              </a:lnSpc>
              <a:spcBef>
                <a:spcPts val="0"/>
              </a:spcBef>
              <a:spcAft>
                <a:spcPts val="0"/>
              </a:spcAft>
              <a:buClr>
                <a:schemeClr val="dk1"/>
              </a:buClr>
              <a:buSzPts val="1800"/>
              <a:buNone/>
            </a:pPr>
            <a:r>
              <a:rPr lang="en-US" sz="1800" b="0" i="0" u="none" strike="noStrike" cap="none" dirty="0">
                <a:solidFill>
                  <a:schemeClr val="dk1"/>
                </a:solidFill>
                <a:latin typeface="Calibri"/>
                <a:ea typeface="Calibri"/>
                <a:cs typeface="Calibri"/>
                <a:sym typeface="Calibri"/>
              </a:rPr>
              <a:t>4. What are the dialects of Irish and where are they spoken? </a:t>
            </a:r>
            <a:r>
              <a:rPr lang="en-US" sz="1800" b="1" i="0" u="none" strike="noStrike" cap="none" dirty="0">
                <a:solidFill>
                  <a:schemeClr val="dk1"/>
                </a:solidFill>
                <a:latin typeface="Calibri"/>
                <a:ea typeface="Calibri"/>
                <a:cs typeface="Calibri"/>
                <a:sym typeface="Calibri"/>
              </a:rPr>
              <a:t>Connacht, Munster and Ulster</a:t>
            </a:r>
            <a:endParaRPr sz="2400" dirty="0"/>
          </a:p>
          <a:p>
            <a:pPr marL="457200" lvl="0" indent="-228600" algn="l" rtl="0">
              <a:lnSpc>
                <a:spcPct val="100000"/>
              </a:lnSpc>
              <a:spcBef>
                <a:spcPts val="400"/>
              </a:spcBef>
              <a:spcAft>
                <a:spcPts val="0"/>
              </a:spcAft>
              <a:buSzPts val="2000"/>
              <a:buNone/>
            </a:pPr>
            <a:endParaRPr dirty="0"/>
          </a:p>
        </p:txBody>
      </p:sp>
      <p:sp>
        <p:nvSpPr>
          <p:cNvPr id="296" name="Google Shape;296;p51"/>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Activity 4.2.5 The Languages of Ireland</a:t>
            </a:r>
            <a:endParaRPr/>
          </a:p>
        </p:txBody>
      </p:sp>
      <p:sp>
        <p:nvSpPr>
          <p:cNvPr id="297" name="Google Shape;297;p51"/>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24</a:t>
            </a:fld>
            <a:endParaRPr/>
          </a:p>
        </p:txBody>
      </p:sp>
      <p:sp>
        <p:nvSpPr>
          <p:cNvPr id="298" name="Google Shape;298;p51"/>
          <p:cNvSpPr/>
          <p:nvPr/>
        </p:nvSpPr>
        <p:spPr>
          <a:xfrm>
            <a:off x="3112146" y="3498056"/>
            <a:ext cx="758951" cy="365125"/>
          </a:xfrm>
          <a:prstGeom prst="rect">
            <a:avLst/>
          </a:prstGeom>
          <a:solidFill>
            <a:schemeClr val="accent1"/>
          </a:solidFill>
          <a:ln w="25400" cap="flat" cmpd="sng">
            <a:solidFill>
              <a:srgbClr val="0071A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9" name="Google Shape;299;p51"/>
          <p:cNvSpPr/>
          <p:nvPr/>
        </p:nvSpPr>
        <p:spPr>
          <a:xfrm>
            <a:off x="5580883" y="3927604"/>
            <a:ext cx="2743200" cy="365125"/>
          </a:xfrm>
          <a:prstGeom prst="rect">
            <a:avLst/>
          </a:prstGeom>
          <a:solidFill>
            <a:schemeClr val="accent1"/>
          </a:solidFill>
          <a:ln w="25400" cap="flat" cmpd="sng">
            <a:solidFill>
              <a:srgbClr val="0071A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0" name="Google Shape;300;p51"/>
          <p:cNvSpPr/>
          <p:nvPr/>
        </p:nvSpPr>
        <p:spPr>
          <a:xfrm>
            <a:off x="858187" y="4340516"/>
            <a:ext cx="3552669" cy="365125"/>
          </a:xfrm>
          <a:prstGeom prst="rect">
            <a:avLst/>
          </a:prstGeom>
          <a:solidFill>
            <a:schemeClr val="accent1"/>
          </a:solidFill>
          <a:ln w="25400" cap="flat" cmpd="sng">
            <a:solidFill>
              <a:srgbClr val="0071A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1" name="Google Shape;301;p51"/>
          <p:cNvSpPr/>
          <p:nvPr/>
        </p:nvSpPr>
        <p:spPr>
          <a:xfrm>
            <a:off x="7195279" y="4818826"/>
            <a:ext cx="1491521" cy="319062"/>
          </a:xfrm>
          <a:prstGeom prst="rect">
            <a:avLst/>
          </a:prstGeom>
          <a:solidFill>
            <a:schemeClr val="accent1"/>
          </a:solidFill>
          <a:ln w="25400" cap="flat" cmpd="sng">
            <a:solidFill>
              <a:srgbClr val="0071A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2" name="Google Shape;302;p51"/>
          <p:cNvSpPr/>
          <p:nvPr/>
        </p:nvSpPr>
        <p:spPr>
          <a:xfrm>
            <a:off x="6059433" y="5293935"/>
            <a:ext cx="2743200" cy="365125"/>
          </a:xfrm>
          <a:prstGeom prst="rect">
            <a:avLst/>
          </a:prstGeom>
          <a:solidFill>
            <a:schemeClr val="accent1"/>
          </a:solidFill>
          <a:ln w="25400" cap="flat" cmpd="sng">
            <a:solidFill>
              <a:srgbClr val="0071A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3" name="Google Shape;303;p51"/>
          <p:cNvSpPr/>
          <p:nvPr/>
        </p:nvSpPr>
        <p:spPr>
          <a:xfrm>
            <a:off x="457200" y="5656499"/>
            <a:ext cx="801974" cy="365125"/>
          </a:xfrm>
          <a:prstGeom prst="rect">
            <a:avLst/>
          </a:prstGeom>
          <a:solidFill>
            <a:schemeClr val="accent1"/>
          </a:solidFill>
          <a:ln w="25400" cap="flat" cmpd="sng">
            <a:solidFill>
              <a:srgbClr val="0071A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29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29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30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
                                          </p:stCondLst>
                                        </p:cTn>
                                        <p:tgtEl>
                                          <p:spTgt spid="30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1"/>
                                          </p:stCondLst>
                                        </p:cTn>
                                        <p:tgtEl>
                                          <p:spTgt spid="30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1"/>
                                          </p:stCondLst>
                                        </p:cTn>
                                        <p:tgtEl>
                                          <p:spTgt spid="3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2"/>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rmAutofit fontScale="92500" lnSpcReduction="10000"/>
          </a:bodyPr>
          <a:lstStyle/>
          <a:p>
            <a:pPr marL="0" lvl="0" indent="0" algn="l" rtl="0">
              <a:lnSpc>
                <a:spcPct val="107000"/>
              </a:lnSpc>
              <a:spcBef>
                <a:spcPts val="400"/>
              </a:spcBef>
              <a:spcAft>
                <a:spcPts val="0"/>
              </a:spcAft>
              <a:buSzPct val="113798"/>
              <a:buNone/>
            </a:pPr>
            <a:r>
              <a:rPr lang="en-US" sz="1900" dirty="0">
                <a:latin typeface="Helvetica Neue"/>
                <a:ea typeface="Helvetica Neue"/>
                <a:cs typeface="Helvetica Neue"/>
                <a:sym typeface="Helvetica Neue"/>
              </a:rPr>
              <a:t>English is the second official language of Ireland and is spoken by the majority of people in Ireland. The language was first brought to Ireland in the 12</a:t>
            </a:r>
            <a:r>
              <a:rPr lang="en-US" sz="1900" baseline="30000" dirty="0">
                <a:latin typeface="Helvetica Neue"/>
                <a:ea typeface="Helvetica Neue"/>
                <a:cs typeface="Helvetica Neue"/>
                <a:sym typeface="Helvetica Neue"/>
              </a:rPr>
              <a:t>th</a:t>
            </a:r>
            <a:r>
              <a:rPr lang="en-US" sz="1900" dirty="0">
                <a:latin typeface="Helvetica Neue"/>
                <a:ea typeface="Helvetica Neue"/>
                <a:cs typeface="Helvetica Neue"/>
                <a:sym typeface="Helvetica Neue"/>
              </a:rPr>
              <a:t> Century and started out as a minority language. However, over the course of 800 years and the political, economic and geographical climate of the times, it became the dominant language.</a:t>
            </a:r>
            <a:endParaRPr dirty="0"/>
          </a:p>
          <a:p>
            <a:pPr marL="0" lvl="0" indent="0" algn="l" rtl="0">
              <a:lnSpc>
                <a:spcPct val="107000"/>
              </a:lnSpc>
              <a:spcBef>
                <a:spcPts val="400"/>
              </a:spcBef>
              <a:spcAft>
                <a:spcPts val="0"/>
              </a:spcAft>
              <a:buSzPct val="113798"/>
              <a:buNone/>
            </a:pPr>
            <a:endParaRPr sz="1900" dirty="0">
              <a:latin typeface="Helvetica Neue"/>
              <a:ea typeface="Helvetica Neue"/>
              <a:cs typeface="Helvetica Neue"/>
              <a:sym typeface="Helvetica Neue"/>
            </a:endParaRPr>
          </a:p>
          <a:p>
            <a:pPr marL="457200" lvl="0" indent="-457200" algn="l" rtl="0">
              <a:lnSpc>
                <a:spcPct val="150000"/>
              </a:lnSpc>
              <a:spcBef>
                <a:spcPts val="400"/>
              </a:spcBef>
              <a:spcAft>
                <a:spcPts val="0"/>
              </a:spcAft>
              <a:buSzPct val="113798"/>
              <a:buFont typeface="Arial"/>
              <a:buAutoNum type="arabicPeriod"/>
            </a:pPr>
            <a:r>
              <a:rPr lang="en-US" sz="1900" dirty="0">
                <a:latin typeface="Helvetica Neue"/>
                <a:ea typeface="Helvetica Neue"/>
                <a:cs typeface="Helvetica Neue"/>
                <a:sym typeface="Helvetica Neue"/>
              </a:rPr>
              <a:t>What branch of the Indo-European language tree does English belong to? </a:t>
            </a:r>
            <a:r>
              <a:rPr lang="en-US" sz="1900" b="1" dirty="0">
                <a:latin typeface="Helvetica Neue"/>
                <a:ea typeface="Helvetica Neue"/>
                <a:cs typeface="Helvetica Neue"/>
                <a:sym typeface="Helvetica Neue"/>
              </a:rPr>
              <a:t>Germanic</a:t>
            </a:r>
            <a:endParaRPr sz="1900" dirty="0">
              <a:latin typeface="Helvetica Neue"/>
              <a:ea typeface="Helvetica Neue"/>
              <a:cs typeface="Helvetica Neue"/>
              <a:sym typeface="Helvetica Neue"/>
            </a:endParaRPr>
          </a:p>
          <a:p>
            <a:pPr marL="457200" lvl="0" indent="-457200" algn="l" rtl="0">
              <a:lnSpc>
                <a:spcPct val="150000"/>
              </a:lnSpc>
              <a:spcBef>
                <a:spcPts val="400"/>
              </a:spcBef>
              <a:spcAft>
                <a:spcPts val="0"/>
              </a:spcAft>
              <a:buSzPct val="113798"/>
              <a:buFont typeface="Arial"/>
              <a:buAutoNum type="arabicPeriod"/>
            </a:pPr>
            <a:r>
              <a:rPr lang="en-US" sz="1900" dirty="0">
                <a:latin typeface="Helvetica Neue"/>
                <a:ea typeface="Helvetica Neue"/>
                <a:cs typeface="Helvetica Neue"/>
                <a:sym typeface="Helvetica Neue"/>
              </a:rPr>
              <a:t>What languages are most similar to English? </a:t>
            </a:r>
            <a:r>
              <a:rPr lang="en-US" sz="1900" b="1" dirty="0">
                <a:latin typeface="Helvetica Neue"/>
                <a:ea typeface="Helvetica Neue"/>
                <a:cs typeface="Helvetica Neue"/>
                <a:sym typeface="Helvetica Neue"/>
              </a:rPr>
              <a:t>Scots, Frisian</a:t>
            </a:r>
            <a:endParaRPr sz="1900" dirty="0">
              <a:latin typeface="Helvetica Neue"/>
              <a:ea typeface="Helvetica Neue"/>
              <a:cs typeface="Helvetica Neue"/>
              <a:sym typeface="Helvetica Neue"/>
            </a:endParaRPr>
          </a:p>
          <a:p>
            <a:pPr marL="457200" lvl="0" indent="-457200" algn="l" rtl="0">
              <a:lnSpc>
                <a:spcPct val="150000"/>
              </a:lnSpc>
              <a:spcBef>
                <a:spcPts val="400"/>
              </a:spcBef>
              <a:spcAft>
                <a:spcPts val="0"/>
              </a:spcAft>
              <a:buSzPct val="113798"/>
              <a:buFont typeface="Arial"/>
              <a:buAutoNum type="arabicPeriod"/>
            </a:pPr>
            <a:r>
              <a:rPr lang="en-US" sz="1900" dirty="0">
                <a:latin typeface="Helvetica Neue"/>
                <a:ea typeface="Helvetica Neue"/>
                <a:cs typeface="Helvetica Neue"/>
                <a:sym typeface="Helvetica Neue"/>
              </a:rPr>
              <a:t>How is the structure of the English language differ to Irish? Consider the syntax and sentence structure</a:t>
            </a:r>
            <a:endParaRPr dirty="0"/>
          </a:p>
          <a:p>
            <a:pPr marL="0" lvl="0" indent="0" algn="l" rtl="0">
              <a:lnSpc>
                <a:spcPct val="107000"/>
              </a:lnSpc>
              <a:spcBef>
                <a:spcPts val="1200"/>
              </a:spcBef>
              <a:spcAft>
                <a:spcPts val="0"/>
              </a:spcAft>
              <a:buSzPct val="113798"/>
              <a:buNone/>
            </a:pPr>
            <a:r>
              <a:rPr lang="en-US" sz="1900" b="1" dirty="0">
                <a:latin typeface="Helvetica Neue"/>
                <a:ea typeface="Helvetica Neue"/>
                <a:cs typeface="Helvetica Neue"/>
                <a:sym typeface="Helvetica Neue"/>
              </a:rPr>
              <a:t>The sentence structure is different. Irish follows the VSO order (verb subject object) and English follows the SVO order (subject verb object) </a:t>
            </a:r>
            <a:endParaRPr sz="1900" b="1" dirty="0">
              <a:latin typeface="Helvetica Neue"/>
              <a:ea typeface="Helvetica Neue"/>
              <a:cs typeface="Helvetica Neue"/>
              <a:sym typeface="Helvetica Neue"/>
            </a:endParaRPr>
          </a:p>
          <a:p>
            <a:pPr marL="0" lvl="0" indent="0" algn="l" rtl="0">
              <a:lnSpc>
                <a:spcPct val="107000"/>
              </a:lnSpc>
              <a:spcBef>
                <a:spcPts val="1200"/>
              </a:spcBef>
              <a:spcAft>
                <a:spcPts val="0"/>
              </a:spcAft>
              <a:buSzPct val="135135"/>
              <a:buNone/>
            </a:pPr>
            <a:endParaRPr sz="1600" dirty="0">
              <a:latin typeface="Helvetica Neue"/>
              <a:ea typeface="Helvetica Neue"/>
              <a:cs typeface="Helvetica Neue"/>
              <a:sym typeface="Helvetica Neue"/>
            </a:endParaRPr>
          </a:p>
        </p:txBody>
      </p:sp>
      <p:sp>
        <p:nvSpPr>
          <p:cNvPr id="310" name="Google Shape;310;p52"/>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Languages of Ireland - English</a:t>
            </a:r>
            <a:endParaRPr/>
          </a:p>
        </p:txBody>
      </p:sp>
      <p:sp>
        <p:nvSpPr>
          <p:cNvPr id="311" name="Google Shape;311;p52"/>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25</a:t>
            </a:fld>
            <a:endParaRPr/>
          </a:p>
        </p:txBody>
      </p:sp>
      <p:sp>
        <p:nvSpPr>
          <p:cNvPr id="312" name="Google Shape;312;p52"/>
          <p:cNvSpPr/>
          <p:nvPr/>
        </p:nvSpPr>
        <p:spPr>
          <a:xfrm>
            <a:off x="689548" y="3732551"/>
            <a:ext cx="1708878" cy="329784"/>
          </a:xfrm>
          <a:prstGeom prst="rect">
            <a:avLst/>
          </a:prstGeom>
          <a:solidFill>
            <a:schemeClr val="accent1"/>
          </a:solidFill>
          <a:ln w="25400" cap="flat" cmpd="sng">
            <a:solidFill>
              <a:srgbClr val="0071A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3" name="Google Shape;313;p52"/>
          <p:cNvSpPr/>
          <p:nvPr/>
        </p:nvSpPr>
        <p:spPr>
          <a:xfrm>
            <a:off x="5346719" y="4011233"/>
            <a:ext cx="1708878" cy="464695"/>
          </a:xfrm>
          <a:prstGeom prst="rect">
            <a:avLst/>
          </a:prstGeom>
          <a:solidFill>
            <a:schemeClr val="accent1"/>
          </a:solidFill>
          <a:ln w="25400" cap="flat" cmpd="sng">
            <a:solidFill>
              <a:srgbClr val="0071A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4" name="Google Shape;314;p52"/>
          <p:cNvSpPr/>
          <p:nvPr/>
        </p:nvSpPr>
        <p:spPr>
          <a:xfrm>
            <a:off x="448683" y="5514233"/>
            <a:ext cx="7907311" cy="600938"/>
          </a:xfrm>
          <a:prstGeom prst="rect">
            <a:avLst/>
          </a:prstGeom>
          <a:solidFill>
            <a:schemeClr val="accent1"/>
          </a:solidFill>
          <a:ln w="25400" cap="flat" cmpd="sng">
            <a:solidFill>
              <a:srgbClr val="0071A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3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3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3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3"/>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rmAutofit fontScale="92500" lnSpcReduction="10000"/>
          </a:bodyPr>
          <a:lstStyle/>
          <a:p>
            <a:pPr marL="457200" lvl="0" indent="-355600" algn="l" rtl="0">
              <a:lnSpc>
                <a:spcPct val="100000"/>
              </a:lnSpc>
              <a:spcBef>
                <a:spcPts val="400"/>
              </a:spcBef>
              <a:spcAft>
                <a:spcPts val="0"/>
              </a:spcAft>
              <a:buSzPct val="113798"/>
              <a:buChar char="•"/>
            </a:pPr>
            <a:r>
              <a:rPr lang="en-US" sz="1900">
                <a:latin typeface="Helvetica Neue"/>
                <a:ea typeface="Helvetica Neue"/>
                <a:cs typeface="Helvetica Neue"/>
                <a:sym typeface="Helvetica Neue"/>
              </a:rPr>
              <a:t>Irish – VSO				English – SVO</a:t>
            </a:r>
            <a:endParaRPr/>
          </a:p>
          <a:p>
            <a:pPr marL="101600" lvl="0" indent="0" algn="l" rtl="0">
              <a:lnSpc>
                <a:spcPct val="100000"/>
              </a:lnSpc>
              <a:spcBef>
                <a:spcPts val="400"/>
              </a:spcBef>
              <a:spcAft>
                <a:spcPts val="0"/>
              </a:spcAft>
              <a:buSzPct val="113798"/>
              <a:buNone/>
            </a:pPr>
            <a:endParaRPr sz="1900">
              <a:latin typeface="Helvetica Neue"/>
              <a:ea typeface="Helvetica Neue"/>
              <a:cs typeface="Helvetica Neue"/>
              <a:sym typeface="Helvetica Neue"/>
            </a:endParaRPr>
          </a:p>
          <a:p>
            <a:pPr marL="0" lvl="0" indent="0" algn="l" rtl="0">
              <a:lnSpc>
                <a:spcPct val="100000"/>
              </a:lnSpc>
              <a:spcBef>
                <a:spcPts val="400"/>
              </a:spcBef>
              <a:spcAft>
                <a:spcPts val="0"/>
              </a:spcAft>
              <a:buSzPct val="113798"/>
              <a:buNone/>
            </a:pPr>
            <a:r>
              <a:rPr lang="en-US" sz="1900" b="0" i="0">
                <a:solidFill>
                  <a:srgbClr val="000000"/>
                </a:solidFill>
                <a:latin typeface="Helvetica Neue"/>
                <a:ea typeface="Helvetica Neue"/>
                <a:cs typeface="Helvetica Neue"/>
                <a:sym typeface="Helvetica Neue"/>
              </a:rPr>
              <a:t>Consider the English sentence </a:t>
            </a:r>
            <a:r>
              <a:rPr lang="en-US" sz="1900" b="1" i="0">
                <a:solidFill>
                  <a:srgbClr val="000000"/>
                </a:solidFill>
                <a:latin typeface="Helvetica Neue"/>
                <a:ea typeface="Helvetica Neue"/>
                <a:cs typeface="Helvetica Neue"/>
                <a:sym typeface="Helvetica Neue"/>
              </a:rPr>
              <a:t>“The dog ate the food.”  </a:t>
            </a:r>
            <a:endParaRPr/>
          </a:p>
          <a:p>
            <a:pPr marL="0" lvl="0" indent="0" algn="l" rtl="0">
              <a:lnSpc>
                <a:spcPct val="150000"/>
              </a:lnSpc>
              <a:spcBef>
                <a:spcPts val="400"/>
              </a:spcBef>
              <a:spcAft>
                <a:spcPts val="0"/>
              </a:spcAft>
              <a:buSzPct val="113798"/>
              <a:buNone/>
            </a:pPr>
            <a:endParaRPr sz="1900" b="0" i="0">
              <a:solidFill>
                <a:srgbClr val="000000"/>
              </a:solidFill>
              <a:latin typeface="Helvetica Neue"/>
              <a:ea typeface="Helvetica Neue"/>
              <a:cs typeface="Helvetica Neue"/>
              <a:sym typeface="Helvetica Neue"/>
            </a:endParaRPr>
          </a:p>
          <a:p>
            <a:pPr marL="0" lvl="0" indent="0" algn="l" rtl="0">
              <a:lnSpc>
                <a:spcPct val="150000"/>
              </a:lnSpc>
              <a:spcBef>
                <a:spcPts val="400"/>
              </a:spcBef>
              <a:spcAft>
                <a:spcPts val="0"/>
              </a:spcAft>
              <a:buSzPct val="113798"/>
              <a:buNone/>
            </a:pPr>
            <a:r>
              <a:rPr lang="en-US" sz="1900" b="1" i="0">
                <a:solidFill>
                  <a:srgbClr val="000000"/>
                </a:solidFill>
                <a:latin typeface="Helvetica Neue"/>
                <a:ea typeface="Helvetica Neue"/>
                <a:cs typeface="Helvetica Neue"/>
                <a:sym typeface="Helvetica Neue"/>
              </a:rPr>
              <a:t>Subject</a:t>
            </a:r>
            <a:r>
              <a:rPr lang="en-US" sz="1900" b="0" i="0">
                <a:solidFill>
                  <a:srgbClr val="000000"/>
                </a:solidFill>
                <a:latin typeface="Helvetica Neue"/>
                <a:ea typeface="Helvetica Neue"/>
                <a:cs typeface="Helvetica Neue"/>
                <a:sym typeface="Helvetica Neue"/>
              </a:rPr>
              <a:t>: The dog</a:t>
            </a:r>
            <a:endParaRPr/>
          </a:p>
          <a:p>
            <a:pPr marL="0" lvl="0" indent="0" algn="l" rtl="0">
              <a:lnSpc>
                <a:spcPct val="150000"/>
              </a:lnSpc>
              <a:spcBef>
                <a:spcPts val="400"/>
              </a:spcBef>
              <a:spcAft>
                <a:spcPts val="0"/>
              </a:spcAft>
              <a:buSzPct val="113798"/>
              <a:buNone/>
            </a:pPr>
            <a:r>
              <a:rPr lang="en-US" sz="1900" b="1" i="0">
                <a:solidFill>
                  <a:srgbClr val="000000"/>
                </a:solidFill>
                <a:latin typeface="Helvetica Neue"/>
                <a:ea typeface="Helvetica Neue"/>
                <a:cs typeface="Helvetica Neue"/>
                <a:sym typeface="Helvetica Neue"/>
              </a:rPr>
              <a:t>Verb: </a:t>
            </a:r>
            <a:r>
              <a:rPr lang="en-US" sz="1900" b="0" i="0">
                <a:solidFill>
                  <a:srgbClr val="000000"/>
                </a:solidFill>
                <a:latin typeface="Helvetica Neue"/>
                <a:ea typeface="Helvetica Neue"/>
                <a:cs typeface="Helvetica Neue"/>
                <a:sym typeface="Helvetica Neue"/>
              </a:rPr>
              <a:t>ate</a:t>
            </a:r>
            <a:endParaRPr/>
          </a:p>
          <a:p>
            <a:pPr marL="0" lvl="0" indent="0" algn="l" rtl="0">
              <a:lnSpc>
                <a:spcPct val="150000"/>
              </a:lnSpc>
              <a:spcBef>
                <a:spcPts val="400"/>
              </a:spcBef>
              <a:spcAft>
                <a:spcPts val="0"/>
              </a:spcAft>
              <a:buSzPct val="113798"/>
              <a:buNone/>
            </a:pPr>
            <a:r>
              <a:rPr lang="en-US" sz="1900" b="1" i="0">
                <a:solidFill>
                  <a:srgbClr val="000000"/>
                </a:solidFill>
                <a:latin typeface="Helvetica Neue"/>
                <a:ea typeface="Helvetica Neue"/>
                <a:cs typeface="Helvetica Neue"/>
                <a:sym typeface="Helvetica Neue"/>
              </a:rPr>
              <a:t>Object: </a:t>
            </a:r>
            <a:r>
              <a:rPr lang="en-US" sz="1900" b="0" i="0">
                <a:solidFill>
                  <a:srgbClr val="000000"/>
                </a:solidFill>
                <a:latin typeface="Helvetica Neue"/>
                <a:ea typeface="Helvetica Neue"/>
                <a:cs typeface="Helvetica Neue"/>
                <a:sym typeface="Helvetica Neue"/>
              </a:rPr>
              <a:t>the food</a:t>
            </a:r>
            <a:endParaRPr/>
          </a:p>
          <a:p>
            <a:pPr marL="0" lvl="0" indent="0" algn="l" rtl="0">
              <a:lnSpc>
                <a:spcPct val="150000"/>
              </a:lnSpc>
              <a:spcBef>
                <a:spcPts val="400"/>
              </a:spcBef>
              <a:spcAft>
                <a:spcPts val="0"/>
              </a:spcAft>
              <a:buSzPct val="113798"/>
              <a:buNone/>
            </a:pPr>
            <a:r>
              <a:rPr lang="en-US" sz="1900" b="0" i="0">
                <a:solidFill>
                  <a:srgbClr val="000000"/>
                </a:solidFill>
                <a:latin typeface="Helvetica Neue"/>
                <a:ea typeface="Helvetica Neue"/>
                <a:cs typeface="Helvetica Neue"/>
                <a:sym typeface="Helvetica Neue"/>
              </a:rPr>
              <a:t>The equivalent sentence in Irish is </a:t>
            </a:r>
            <a:r>
              <a:rPr lang="en-US" sz="1900" b="1" i="1">
                <a:solidFill>
                  <a:srgbClr val="000000"/>
                </a:solidFill>
                <a:latin typeface="Helvetica Neue"/>
                <a:ea typeface="Helvetica Neue"/>
                <a:cs typeface="Helvetica Neue"/>
                <a:sym typeface="Helvetica Neue"/>
              </a:rPr>
              <a:t>D’ith an madra an bia</a:t>
            </a:r>
            <a:r>
              <a:rPr lang="en-US" sz="1900" b="1" i="0">
                <a:solidFill>
                  <a:srgbClr val="000000"/>
                </a:solidFill>
                <a:latin typeface="Helvetica Neue"/>
                <a:ea typeface="Helvetica Neue"/>
                <a:cs typeface="Helvetica Neue"/>
                <a:sym typeface="Helvetica Neue"/>
              </a:rPr>
              <a:t>:</a:t>
            </a:r>
            <a:endParaRPr/>
          </a:p>
          <a:p>
            <a:pPr marL="0" lvl="0" indent="0" algn="l" rtl="0">
              <a:lnSpc>
                <a:spcPct val="150000"/>
              </a:lnSpc>
              <a:spcBef>
                <a:spcPts val="400"/>
              </a:spcBef>
              <a:spcAft>
                <a:spcPts val="0"/>
              </a:spcAft>
              <a:buSzPct val="113798"/>
              <a:buNone/>
            </a:pPr>
            <a:r>
              <a:rPr lang="en-US" sz="1900" b="1" i="0">
                <a:solidFill>
                  <a:srgbClr val="000000"/>
                </a:solidFill>
                <a:latin typeface="Helvetica Neue"/>
                <a:ea typeface="Helvetica Neue"/>
                <a:cs typeface="Helvetica Neue"/>
                <a:sym typeface="Helvetica Neue"/>
              </a:rPr>
              <a:t>Verb: </a:t>
            </a:r>
            <a:r>
              <a:rPr lang="en-US" sz="1900" b="0" i="1">
                <a:solidFill>
                  <a:srgbClr val="000000"/>
                </a:solidFill>
                <a:latin typeface="Helvetica Neue"/>
                <a:ea typeface="Helvetica Neue"/>
                <a:cs typeface="Helvetica Neue"/>
                <a:sym typeface="Helvetica Neue"/>
              </a:rPr>
              <a:t>D’ith: </a:t>
            </a:r>
            <a:r>
              <a:rPr lang="en-US" sz="1900" b="0" i="0">
                <a:solidFill>
                  <a:srgbClr val="000000"/>
                </a:solidFill>
                <a:latin typeface="Helvetica Neue"/>
                <a:ea typeface="Helvetica Neue"/>
                <a:cs typeface="Helvetica Neue"/>
                <a:sym typeface="Helvetica Neue"/>
              </a:rPr>
              <a:t>Ate</a:t>
            </a:r>
            <a:endParaRPr/>
          </a:p>
          <a:p>
            <a:pPr marL="0" lvl="0" indent="0" algn="l" rtl="0">
              <a:lnSpc>
                <a:spcPct val="150000"/>
              </a:lnSpc>
              <a:spcBef>
                <a:spcPts val="400"/>
              </a:spcBef>
              <a:spcAft>
                <a:spcPts val="0"/>
              </a:spcAft>
              <a:buSzPct val="113798"/>
              <a:buNone/>
            </a:pPr>
            <a:r>
              <a:rPr lang="en-US" sz="1900" b="1" i="0">
                <a:solidFill>
                  <a:srgbClr val="000000"/>
                </a:solidFill>
                <a:latin typeface="Helvetica Neue"/>
                <a:ea typeface="Helvetica Neue"/>
                <a:cs typeface="Helvetica Neue"/>
                <a:sym typeface="Helvetica Neue"/>
              </a:rPr>
              <a:t>Subject: </a:t>
            </a:r>
            <a:r>
              <a:rPr lang="en-US" sz="1900" b="0" i="1">
                <a:solidFill>
                  <a:srgbClr val="000000"/>
                </a:solidFill>
                <a:latin typeface="Helvetica Neue"/>
                <a:ea typeface="Helvetica Neue"/>
                <a:cs typeface="Helvetica Neue"/>
                <a:sym typeface="Helvetica Neue"/>
              </a:rPr>
              <a:t>an madra: </a:t>
            </a:r>
            <a:r>
              <a:rPr lang="en-US" sz="1900" b="0" i="0">
                <a:solidFill>
                  <a:srgbClr val="000000"/>
                </a:solidFill>
                <a:latin typeface="Helvetica Neue"/>
                <a:ea typeface="Helvetica Neue"/>
                <a:cs typeface="Helvetica Neue"/>
                <a:sym typeface="Helvetica Neue"/>
              </a:rPr>
              <a:t>the dog</a:t>
            </a:r>
            <a:endParaRPr/>
          </a:p>
          <a:p>
            <a:pPr marL="0" lvl="0" indent="0" algn="l" rtl="0">
              <a:lnSpc>
                <a:spcPct val="150000"/>
              </a:lnSpc>
              <a:spcBef>
                <a:spcPts val="400"/>
              </a:spcBef>
              <a:spcAft>
                <a:spcPts val="0"/>
              </a:spcAft>
              <a:buSzPct val="113798"/>
              <a:buNone/>
            </a:pPr>
            <a:r>
              <a:rPr lang="en-US" sz="1900" b="1" i="0">
                <a:solidFill>
                  <a:srgbClr val="000000"/>
                </a:solidFill>
                <a:latin typeface="Helvetica Neue"/>
                <a:ea typeface="Helvetica Neue"/>
                <a:cs typeface="Helvetica Neue"/>
                <a:sym typeface="Helvetica Neue"/>
              </a:rPr>
              <a:t>Object: </a:t>
            </a:r>
            <a:r>
              <a:rPr lang="en-US" sz="1900" b="0" i="1">
                <a:solidFill>
                  <a:srgbClr val="000000"/>
                </a:solidFill>
                <a:latin typeface="Helvetica Neue"/>
                <a:ea typeface="Helvetica Neue"/>
                <a:cs typeface="Helvetica Neue"/>
                <a:sym typeface="Helvetica Neue"/>
              </a:rPr>
              <a:t>an bia: </a:t>
            </a:r>
            <a:r>
              <a:rPr lang="en-US" sz="1900" b="0" i="0">
                <a:solidFill>
                  <a:srgbClr val="000000"/>
                </a:solidFill>
                <a:latin typeface="Helvetica Neue"/>
                <a:ea typeface="Helvetica Neue"/>
                <a:cs typeface="Helvetica Neue"/>
                <a:sym typeface="Helvetica Neue"/>
              </a:rPr>
              <a:t>the food</a:t>
            </a:r>
            <a:endParaRPr/>
          </a:p>
          <a:p>
            <a:pPr marL="457200" lvl="0" indent="-228600" algn="l" rtl="0">
              <a:lnSpc>
                <a:spcPct val="100000"/>
              </a:lnSpc>
              <a:spcBef>
                <a:spcPts val="400"/>
              </a:spcBef>
              <a:spcAft>
                <a:spcPts val="0"/>
              </a:spcAft>
              <a:buSzPct val="108108"/>
              <a:buNone/>
            </a:pPr>
            <a:endParaRPr/>
          </a:p>
        </p:txBody>
      </p:sp>
      <p:sp>
        <p:nvSpPr>
          <p:cNvPr id="321" name="Google Shape;321;p53"/>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Sentence Order in Irish and English</a:t>
            </a:r>
            <a:endParaRPr/>
          </a:p>
        </p:txBody>
      </p:sp>
      <p:sp>
        <p:nvSpPr>
          <p:cNvPr id="322" name="Google Shape;322;p53"/>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4"/>
          <p:cNvSpPr txBox="1">
            <a:spLocks noGrp="1"/>
          </p:cNvSpPr>
          <p:nvPr>
            <p:ph type="title"/>
          </p:nvPr>
        </p:nvSpPr>
        <p:spPr>
          <a:xfrm>
            <a:off x="457200" y="274638"/>
            <a:ext cx="3883786" cy="1143000"/>
          </a:xfrm>
          <a:prstGeom prst="rect">
            <a:avLst/>
          </a:prstGeom>
          <a:noFill/>
          <a:ln>
            <a:noFill/>
          </a:ln>
        </p:spPr>
        <p:txBody>
          <a:bodyPr spcFirstLastPara="1" wrap="square" lIns="0" tIns="0" rIns="0" bIns="0" anchor="ctr" anchorCtr="0">
            <a:normAutofit fontScale="90000"/>
          </a:bodyPr>
          <a:lstStyle/>
          <a:p>
            <a:pPr marL="0" lvl="0" indent="0" algn="l" rtl="0">
              <a:lnSpc>
                <a:spcPct val="100000"/>
              </a:lnSpc>
              <a:spcBef>
                <a:spcPts val="0"/>
              </a:spcBef>
              <a:spcAft>
                <a:spcPts val="0"/>
              </a:spcAft>
              <a:buClr>
                <a:srgbClr val="009CDE"/>
              </a:buClr>
              <a:buSzPct val="111111"/>
              <a:buFont typeface="Helvetica Neue"/>
              <a:buNone/>
            </a:pPr>
            <a:r>
              <a:rPr lang="en-US"/>
              <a:t>Activity 4.2.6 Endangered Languages</a:t>
            </a:r>
            <a:endParaRPr/>
          </a:p>
        </p:txBody>
      </p:sp>
      <p:sp>
        <p:nvSpPr>
          <p:cNvPr id="329" name="Google Shape;329;p54"/>
          <p:cNvSpPr txBox="1">
            <a:spLocks noGrp="1"/>
          </p:cNvSpPr>
          <p:nvPr>
            <p:ph type="body" idx="1"/>
          </p:nvPr>
        </p:nvSpPr>
        <p:spPr>
          <a:xfrm>
            <a:off x="457200" y="1600200"/>
            <a:ext cx="3901440" cy="4525963"/>
          </a:xfrm>
          <a:prstGeom prst="rect">
            <a:avLst/>
          </a:prstGeom>
          <a:noFill/>
          <a:ln>
            <a:noFill/>
          </a:ln>
        </p:spPr>
        <p:txBody>
          <a:bodyPr spcFirstLastPara="1" wrap="square" lIns="0" tIns="0" rIns="0" bIns="0" anchor="t" anchorCtr="0">
            <a:normAutofit fontScale="85000" lnSpcReduction="10000"/>
          </a:bodyPr>
          <a:lstStyle/>
          <a:p>
            <a:pPr marL="457200" lvl="0" indent="-355600" algn="l" rtl="0">
              <a:lnSpc>
                <a:spcPct val="100000"/>
              </a:lnSpc>
              <a:spcBef>
                <a:spcPts val="400"/>
              </a:spcBef>
              <a:spcAft>
                <a:spcPts val="0"/>
              </a:spcAft>
              <a:buSzPct val="123839"/>
              <a:buChar char="•"/>
            </a:pPr>
            <a:r>
              <a:rPr lang="en-US" sz="1900">
                <a:latin typeface="Helvetica Neue"/>
                <a:ea typeface="Helvetica Neue"/>
                <a:cs typeface="Helvetica Neue"/>
                <a:sym typeface="Helvetica Neue"/>
              </a:rPr>
              <a:t>Today Irish is spoken mainly in the Gaeltacht areas and is a required language in schools. However, it is considered an endangered language because of the small number of people that speak it here and it risks falling out of use as speakers shift to using another language e.g English.</a:t>
            </a:r>
            <a:endParaRPr/>
          </a:p>
          <a:p>
            <a:pPr marL="457200" lvl="0" indent="-228600" algn="l" rtl="0">
              <a:lnSpc>
                <a:spcPct val="100000"/>
              </a:lnSpc>
              <a:spcBef>
                <a:spcPts val="400"/>
              </a:spcBef>
              <a:spcAft>
                <a:spcPts val="0"/>
              </a:spcAft>
              <a:buSzPct val="130718"/>
              <a:buNone/>
            </a:pPr>
            <a:endParaRPr sz="1800">
              <a:latin typeface="Helvetica Neue"/>
              <a:ea typeface="Helvetica Neue"/>
              <a:cs typeface="Helvetica Neue"/>
              <a:sym typeface="Helvetica Neue"/>
            </a:endParaRPr>
          </a:p>
          <a:p>
            <a:pPr marL="457200" lvl="0" indent="-355600" algn="l" rtl="0">
              <a:lnSpc>
                <a:spcPct val="100000"/>
              </a:lnSpc>
              <a:spcBef>
                <a:spcPts val="400"/>
              </a:spcBef>
              <a:spcAft>
                <a:spcPts val="0"/>
              </a:spcAft>
              <a:buSzPct val="123839"/>
              <a:buChar char="•"/>
            </a:pPr>
            <a:r>
              <a:rPr lang="en-US" sz="1900">
                <a:latin typeface="Helvetica Neue"/>
                <a:ea typeface="Helvetica Neue"/>
                <a:cs typeface="Helvetica Neue"/>
                <a:sym typeface="Helvetica Neue"/>
              </a:rPr>
              <a:t>Consider the questions on the worksheet individually before watching the YouTube video(s) and then discussing answers in pairs or small groups. Share thoughts with the class. </a:t>
            </a:r>
            <a:endParaRPr/>
          </a:p>
          <a:p>
            <a:pPr marL="457200" lvl="0" indent="-228600" algn="l" rtl="0">
              <a:lnSpc>
                <a:spcPct val="100000"/>
              </a:lnSpc>
              <a:spcBef>
                <a:spcPts val="400"/>
              </a:spcBef>
              <a:spcAft>
                <a:spcPts val="0"/>
              </a:spcAft>
              <a:buSzPct val="130718"/>
              <a:buNone/>
            </a:pPr>
            <a:endParaRPr sz="1800">
              <a:latin typeface="Helvetica Neue"/>
              <a:ea typeface="Helvetica Neue"/>
              <a:cs typeface="Helvetica Neue"/>
              <a:sym typeface="Helvetica Neue"/>
            </a:endParaRPr>
          </a:p>
          <a:p>
            <a:pPr marL="457200" lvl="0" indent="-355600" algn="l" rtl="0">
              <a:lnSpc>
                <a:spcPct val="100000"/>
              </a:lnSpc>
              <a:spcBef>
                <a:spcPts val="400"/>
              </a:spcBef>
              <a:spcAft>
                <a:spcPts val="0"/>
              </a:spcAft>
              <a:buSzPct val="130718"/>
              <a:buChar char="•"/>
            </a:pPr>
            <a:r>
              <a:rPr lang="en-US" sz="1800" u="sng">
                <a:solidFill>
                  <a:schemeClr val="hlink"/>
                </a:solidFill>
                <a:latin typeface="Helvetica Neue"/>
                <a:ea typeface="Helvetica Neue"/>
                <a:cs typeface="Helvetica Neue"/>
                <a:sym typeface="Helvetica Neue"/>
                <a:hlinkClick r:id="rId3"/>
              </a:rPr>
              <a:t>Why do Languages Die The Economist</a:t>
            </a:r>
            <a:endParaRPr sz="1800">
              <a:latin typeface="Helvetica Neue"/>
              <a:ea typeface="Helvetica Neue"/>
              <a:cs typeface="Helvetica Neue"/>
              <a:sym typeface="Helvetica Neue"/>
            </a:endParaRPr>
          </a:p>
          <a:p>
            <a:pPr marL="457200" lvl="0" indent="-355600" algn="l" rtl="0">
              <a:lnSpc>
                <a:spcPct val="100000"/>
              </a:lnSpc>
              <a:spcBef>
                <a:spcPts val="400"/>
              </a:spcBef>
              <a:spcAft>
                <a:spcPts val="0"/>
              </a:spcAft>
              <a:buSzPct val="130718"/>
              <a:buChar char="•"/>
            </a:pPr>
            <a:r>
              <a:rPr lang="en-US" sz="1800" u="sng">
                <a:solidFill>
                  <a:schemeClr val="hlink"/>
                </a:solidFill>
                <a:latin typeface="Helvetica Neue"/>
                <a:ea typeface="Helvetica Neue"/>
                <a:cs typeface="Helvetica Neue"/>
                <a:sym typeface="Helvetica Neue"/>
                <a:hlinkClick r:id="rId4"/>
              </a:rPr>
              <a:t>What does the world lose when a language dies PBS</a:t>
            </a:r>
            <a:endParaRPr sz="1800">
              <a:latin typeface="Helvetica Neue"/>
              <a:ea typeface="Helvetica Neue"/>
              <a:cs typeface="Helvetica Neue"/>
              <a:sym typeface="Helvetica Neue"/>
            </a:endParaRPr>
          </a:p>
        </p:txBody>
      </p:sp>
      <p:sp>
        <p:nvSpPr>
          <p:cNvPr id="330" name="Google Shape;330;p54"/>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27</a:t>
            </a:fld>
            <a:endParaRPr/>
          </a:p>
        </p:txBody>
      </p:sp>
      <p:pic>
        <p:nvPicPr>
          <p:cNvPr id="331" name="Google Shape;331;p54"/>
          <p:cNvPicPr preferRelativeResize="0"/>
          <p:nvPr/>
        </p:nvPicPr>
        <p:blipFill rotWithShape="1">
          <a:blip r:embed="rId5">
            <a:alphaModFix/>
          </a:blip>
          <a:srcRect/>
          <a:stretch/>
        </p:blipFill>
        <p:spPr>
          <a:xfrm>
            <a:off x="4358640" y="571500"/>
            <a:ext cx="4572000" cy="5715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5"/>
          <p:cNvSpPr txBox="1">
            <a:spLocks noGrp="1"/>
          </p:cNvSpPr>
          <p:nvPr>
            <p:ph type="body" idx="1"/>
          </p:nvPr>
        </p:nvSpPr>
        <p:spPr>
          <a:xfrm>
            <a:off x="457200" y="1540239"/>
            <a:ext cx="8229600" cy="4525963"/>
          </a:xfrm>
          <a:prstGeom prst="rect">
            <a:avLst/>
          </a:prstGeom>
          <a:noFill/>
          <a:ln>
            <a:noFill/>
          </a:ln>
        </p:spPr>
        <p:txBody>
          <a:bodyPr spcFirstLastPara="1" wrap="square" lIns="0" tIns="0" rIns="0" bIns="0" anchor="t" anchorCtr="0">
            <a:normAutofit/>
          </a:bodyPr>
          <a:lstStyle/>
          <a:p>
            <a:pPr marL="342900" lvl="0" indent="-342900" algn="l" rtl="0">
              <a:lnSpc>
                <a:spcPct val="107000"/>
              </a:lnSpc>
              <a:spcBef>
                <a:spcPts val="400"/>
              </a:spcBef>
              <a:spcAft>
                <a:spcPts val="0"/>
              </a:spcAft>
              <a:buSzPts val="2000"/>
              <a:buFont typeface="Arial"/>
              <a:buAutoNum type="arabicPeriod"/>
            </a:pPr>
            <a:r>
              <a:rPr lang="en-US" sz="1600" dirty="0">
                <a:latin typeface="Helvetica Neue"/>
                <a:ea typeface="Helvetica Neue"/>
                <a:cs typeface="Helvetica Neue"/>
                <a:sym typeface="Helvetica Neue"/>
              </a:rPr>
              <a:t>Why would a language become endangered and potentially die? </a:t>
            </a:r>
            <a:r>
              <a:rPr lang="en-US" sz="1600" b="1" dirty="0" err="1">
                <a:latin typeface="Helvetica Neue"/>
                <a:ea typeface="Helvetica Neue"/>
                <a:cs typeface="Helvetica Neue"/>
                <a:sym typeface="Helvetica Neue"/>
              </a:rPr>
              <a:t>Globalisation</a:t>
            </a:r>
            <a:r>
              <a:rPr lang="en-US" sz="1600" b="1" dirty="0">
                <a:latin typeface="Helvetica Neue"/>
                <a:ea typeface="Helvetica Neue"/>
                <a:cs typeface="Helvetica Neue"/>
                <a:sym typeface="Helvetica Neue"/>
              </a:rPr>
              <a:t>, Older generation only speaking it, Migration </a:t>
            </a:r>
            <a:r>
              <a:rPr lang="en-US" sz="1600" b="1" dirty="0" err="1">
                <a:latin typeface="Helvetica Neue"/>
                <a:ea typeface="Helvetica Neue"/>
                <a:cs typeface="Helvetica Neue"/>
                <a:sym typeface="Helvetica Neue"/>
              </a:rPr>
              <a:t>Linguicide</a:t>
            </a:r>
            <a:r>
              <a:rPr lang="en-US" sz="1600" b="1" dirty="0">
                <a:latin typeface="Helvetica Neue"/>
                <a:ea typeface="Helvetica Neue"/>
                <a:cs typeface="Helvetica Neue"/>
                <a:sym typeface="Helvetica Neue"/>
              </a:rPr>
              <a:t>, </a:t>
            </a:r>
            <a:r>
              <a:rPr lang="en-US" sz="1600" b="1" dirty="0" err="1">
                <a:latin typeface="Helvetica Neue"/>
                <a:ea typeface="Helvetica Neue"/>
                <a:cs typeface="Helvetica Neue"/>
                <a:sym typeface="Helvetica Neue"/>
              </a:rPr>
              <a:t>Colonisation</a:t>
            </a:r>
            <a:endParaRPr sz="1600" b="1" dirty="0">
              <a:latin typeface="Helvetica Neue"/>
              <a:ea typeface="Helvetica Neue"/>
              <a:cs typeface="Helvetica Neue"/>
              <a:sym typeface="Helvetica Neue"/>
            </a:endParaRPr>
          </a:p>
          <a:p>
            <a:pPr marL="342900" lvl="0" indent="-342900" algn="l" rtl="0">
              <a:lnSpc>
                <a:spcPct val="150000"/>
              </a:lnSpc>
              <a:spcBef>
                <a:spcPts val="1200"/>
              </a:spcBef>
              <a:spcAft>
                <a:spcPts val="0"/>
              </a:spcAft>
              <a:buSzPts val="2000"/>
              <a:buFont typeface="Arial"/>
              <a:buAutoNum type="arabicPeriod"/>
            </a:pPr>
            <a:r>
              <a:rPr lang="en-US" sz="1600" dirty="0">
                <a:latin typeface="Helvetica Neue"/>
                <a:ea typeface="Helvetica Neue"/>
                <a:cs typeface="Helvetica Neue"/>
                <a:sym typeface="Helvetica Neue"/>
              </a:rPr>
              <a:t>What happens when a language dies out? What unexpected insights are being lost to the world with the collapse of its linguistic variety? </a:t>
            </a:r>
            <a:r>
              <a:rPr lang="en-US" sz="1600" b="1" dirty="0">
                <a:latin typeface="Helvetica Neue"/>
                <a:ea typeface="Helvetica Neue"/>
                <a:cs typeface="Helvetica Neue"/>
                <a:sym typeface="Helvetica Neue"/>
              </a:rPr>
              <a:t>Cultural and Social Identity may suffer. Language connects us to our ancestors and heritage. </a:t>
            </a:r>
            <a:endParaRPr sz="1600" b="1" dirty="0">
              <a:latin typeface="Helvetica Neue"/>
              <a:ea typeface="Helvetica Neue"/>
              <a:cs typeface="Helvetica Neue"/>
              <a:sym typeface="Helvetica Neue"/>
            </a:endParaRPr>
          </a:p>
          <a:p>
            <a:pPr marL="342900" lvl="0" indent="-342900" algn="l" rtl="0">
              <a:lnSpc>
                <a:spcPct val="150000"/>
              </a:lnSpc>
              <a:spcBef>
                <a:spcPts val="1200"/>
              </a:spcBef>
              <a:spcAft>
                <a:spcPts val="0"/>
              </a:spcAft>
              <a:buSzPts val="2000"/>
              <a:buFont typeface="Arial"/>
              <a:buAutoNum type="arabicPeriod"/>
            </a:pPr>
            <a:r>
              <a:rPr lang="en-US" sz="1600" dirty="0">
                <a:latin typeface="Helvetica Neue"/>
                <a:ea typeface="Helvetica Neue"/>
                <a:cs typeface="Helvetica Neue"/>
                <a:sym typeface="Helvetica Neue"/>
              </a:rPr>
              <a:t>What languages are also endangered? </a:t>
            </a:r>
            <a:r>
              <a:rPr lang="en-US" sz="1600" b="1" dirty="0">
                <a:latin typeface="Helvetica Neue"/>
                <a:ea typeface="Helvetica Neue"/>
                <a:cs typeface="Helvetica Neue"/>
                <a:sym typeface="Helvetica Neue"/>
              </a:rPr>
              <a:t>Hawaiian</a:t>
            </a:r>
            <a:r>
              <a:rPr lang="en-US" sz="1600" dirty="0">
                <a:latin typeface="Helvetica Neue"/>
                <a:ea typeface="Helvetica Neue"/>
                <a:cs typeface="Helvetica Neue"/>
                <a:sym typeface="Helvetica Neue"/>
              </a:rPr>
              <a:t>, </a:t>
            </a:r>
            <a:r>
              <a:rPr lang="en-US" sz="1600" b="1" dirty="0">
                <a:latin typeface="Helvetica Neue"/>
                <a:ea typeface="Helvetica Neue"/>
                <a:cs typeface="Helvetica Neue"/>
                <a:sym typeface="Helvetica Neue"/>
              </a:rPr>
              <a:t>Maori, Yiddish, Cornish, Greenlandic. Half of the world’s 7000 could disappear by the end of this century.</a:t>
            </a:r>
            <a:endParaRPr sz="1600" b="1" dirty="0">
              <a:latin typeface="Helvetica Neue"/>
              <a:ea typeface="Helvetica Neue"/>
              <a:cs typeface="Helvetica Neue"/>
              <a:sym typeface="Helvetica Neue"/>
            </a:endParaRPr>
          </a:p>
          <a:p>
            <a:pPr marL="342900" lvl="0" indent="-342900" algn="l" rtl="0">
              <a:lnSpc>
                <a:spcPct val="150000"/>
              </a:lnSpc>
              <a:spcBef>
                <a:spcPts val="400"/>
              </a:spcBef>
              <a:spcAft>
                <a:spcPts val="0"/>
              </a:spcAft>
              <a:buSzPts val="2000"/>
              <a:buFont typeface="Arial"/>
              <a:buAutoNum type="arabicPeriod"/>
            </a:pPr>
            <a:r>
              <a:rPr lang="en-US" sz="1600" dirty="0">
                <a:latin typeface="Helvetica Neue"/>
                <a:ea typeface="Helvetica Neue"/>
                <a:cs typeface="Helvetica Neue"/>
                <a:sym typeface="Helvetica Neue"/>
              </a:rPr>
              <a:t>What would it mean for Ireland to have its native language, Irish, become obsolete?</a:t>
            </a:r>
            <a:endParaRPr sz="1600" b="1" dirty="0">
              <a:latin typeface="Helvetica Neue"/>
              <a:ea typeface="Helvetica Neue"/>
              <a:cs typeface="Helvetica Neue"/>
              <a:sym typeface="Helvetica Neue"/>
            </a:endParaRPr>
          </a:p>
          <a:p>
            <a:pPr marL="342900" lvl="0" indent="-342900" algn="l" rtl="0">
              <a:lnSpc>
                <a:spcPct val="150000"/>
              </a:lnSpc>
              <a:spcBef>
                <a:spcPts val="1200"/>
              </a:spcBef>
              <a:spcAft>
                <a:spcPts val="800"/>
              </a:spcAft>
              <a:buSzPts val="2000"/>
              <a:buFont typeface="Arial"/>
              <a:buAutoNum type="arabicPeriod"/>
            </a:pPr>
            <a:r>
              <a:rPr lang="en-US" sz="1600" dirty="0">
                <a:latin typeface="Helvetica Neue"/>
                <a:ea typeface="Helvetica Neue"/>
                <a:cs typeface="Helvetica Neue"/>
                <a:sym typeface="Helvetica Neue"/>
              </a:rPr>
              <a:t>How can we encourage minority and endangered languages within Ireland?</a:t>
            </a:r>
            <a:endParaRPr sz="1600" dirty="0">
              <a:latin typeface="Helvetica Neue"/>
              <a:ea typeface="Helvetica Neue"/>
              <a:cs typeface="Helvetica Neue"/>
              <a:sym typeface="Helvetica Neue"/>
            </a:endParaRPr>
          </a:p>
        </p:txBody>
      </p:sp>
      <p:sp>
        <p:nvSpPr>
          <p:cNvPr id="338" name="Google Shape;338;p55"/>
          <p:cNvSpPr txBox="1">
            <a:spLocks noGrp="1"/>
          </p:cNvSpPr>
          <p:nvPr>
            <p:ph type="title"/>
          </p:nvPr>
        </p:nvSpPr>
        <p:spPr>
          <a:xfrm>
            <a:off x="457200" y="214677"/>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Activity 4.2.6</a:t>
            </a:r>
            <a:endParaRPr/>
          </a:p>
        </p:txBody>
      </p:sp>
      <p:sp>
        <p:nvSpPr>
          <p:cNvPr id="339" name="Google Shape;339;p55"/>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28</a:t>
            </a:fld>
            <a:endParaRPr/>
          </a:p>
        </p:txBody>
      </p:sp>
      <p:sp>
        <p:nvSpPr>
          <p:cNvPr id="340" name="Google Shape;340;p55"/>
          <p:cNvSpPr/>
          <p:nvPr/>
        </p:nvSpPr>
        <p:spPr>
          <a:xfrm>
            <a:off x="6447733" y="1573685"/>
            <a:ext cx="2055600" cy="365125"/>
          </a:xfrm>
          <a:prstGeom prst="rect">
            <a:avLst/>
          </a:prstGeom>
          <a:solidFill>
            <a:schemeClr val="accent1"/>
          </a:solidFill>
          <a:ln w="25400" cap="flat" cmpd="sng">
            <a:solidFill>
              <a:srgbClr val="0071A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1" name="Google Shape;341;p55"/>
          <p:cNvSpPr/>
          <p:nvPr/>
        </p:nvSpPr>
        <p:spPr>
          <a:xfrm>
            <a:off x="704538" y="1900807"/>
            <a:ext cx="6370819" cy="254293"/>
          </a:xfrm>
          <a:prstGeom prst="rect">
            <a:avLst/>
          </a:prstGeom>
          <a:solidFill>
            <a:schemeClr val="accent1"/>
          </a:solidFill>
          <a:ln w="25400" cap="flat" cmpd="sng">
            <a:solidFill>
              <a:srgbClr val="0071A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2" name="Google Shape;342;p55"/>
          <p:cNvSpPr/>
          <p:nvPr/>
        </p:nvSpPr>
        <p:spPr>
          <a:xfrm>
            <a:off x="4872257" y="2642684"/>
            <a:ext cx="3814543" cy="365125"/>
          </a:xfrm>
          <a:prstGeom prst="rect">
            <a:avLst/>
          </a:prstGeom>
          <a:solidFill>
            <a:schemeClr val="accent1"/>
          </a:solidFill>
          <a:ln w="25400" cap="flat" cmpd="sng">
            <a:solidFill>
              <a:srgbClr val="0071A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3" name="Google Shape;343;p55"/>
          <p:cNvSpPr/>
          <p:nvPr/>
        </p:nvSpPr>
        <p:spPr>
          <a:xfrm>
            <a:off x="704538" y="3063355"/>
            <a:ext cx="6205928" cy="365125"/>
          </a:xfrm>
          <a:prstGeom prst="rect">
            <a:avLst/>
          </a:prstGeom>
          <a:solidFill>
            <a:schemeClr val="accent1"/>
          </a:solidFill>
          <a:ln w="25400" cap="flat" cmpd="sng">
            <a:solidFill>
              <a:srgbClr val="0071A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4" name="Google Shape;344;p55"/>
          <p:cNvSpPr/>
          <p:nvPr/>
        </p:nvSpPr>
        <p:spPr>
          <a:xfrm>
            <a:off x="4257133" y="3579518"/>
            <a:ext cx="3402767" cy="365125"/>
          </a:xfrm>
          <a:prstGeom prst="rect">
            <a:avLst/>
          </a:prstGeom>
          <a:solidFill>
            <a:schemeClr val="accent1"/>
          </a:solidFill>
          <a:ln w="25400" cap="flat" cmpd="sng">
            <a:solidFill>
              <a:srgbClr val="0071A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5" name="Google Shape;345;p55"/>
          <p:cNvSpPr/>
          <p:nvPr/>
        </p:nvSpPr>
        <p:spPr>
          <a:xfrm>
            <a:off x="599607" y="3971610"/>
            <a:ext cx="8087193" cy="365125"/>
          </a:xfrm>
          <a:prstGeom prst="rect">
            <a:avLst/>
          </a:prstGeom>
          <a:solidFill>
            <a:schemeClr val="accent1"/>
          </a:solidFill>
          <a:ln w="25400" cap="flat" cmpd="sng">
            <a:solidFill>
              <a:srgbClr val="0071A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34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34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34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
                                          </p:stCondLst>
                                        </p:cTn>
                                        <p:tgtEl>
                                          <p:spTgt spid="34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1"/>
                                          </p:stCondLst>
                                        </p:cTn>
                                        <p:tgtEl>
                                          <p:spTgt spid="34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1"/>
                                          </p:stCondLst>
                                        </p:cTn>
                                        <p:tgtEl>
                                          <p:spTgt spid="3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6"/>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29</a:t>
            </a:fld>
            <a:endParaRPr/>
          </a:p>
        </p:txBody>
      </p:sp>
      <p:pic>
        <p:nvPicPr>
          <p:cNvPr id="352" name="Google Shape;352;p56"/>
          <p:cNvPicPr preferRelativeResize="0"/>
          <p:nvPr/>
        </p:nvPicPr>
        <p:blipFill rotWithShape="1">
          <a:blip r:embed="rId3">
            <a:alphaModFix/>
          </a:blip>
          <a:srcRect/>
          <a:stretch/>
        </p:blipFill>
        <p:spPr>
          <a:xfrm>
            <a:off x="189177" y="192089"/>
            <a:ext cx="8499423" cy="5338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13ad2ed094d_0_0"/>
          <p:cNvSpPr txBox="1">
            <a:spLocks noGrp="1"/>
          </p:cNvSpPr>
          <p:nvPr>
            <p:ph type="title"/>
          </p:nvPr>
        </p:nvSpPr>
        <p:spPr>
          <a:xfrm>
            <a:off x="626400" y="1890000"/>
            <a:ext cx="3760200" cy="28800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US"/>
              <a:t>Task 4.1 Introduction to Sociolinguistics</a:t>
            </a:r>
            <a:endParaRPr/>
          </a:p>
        </p:txBody>
      </p:sp>
      <p:sp>
        <p:nvSpPr>
          <p:cNvPr id="74" name="Google Shape;74;g13ad2ed094d_0_0"/>
          <p:cNvSpPr txBox="1">
            <a:spLocks noGrp="1"/>
          </p:cNvSpPr>
          <p:nvPr>
            <p:ph type="sldNum" idx="12"/>
          </p:nvPr>
        </p:nvSpPr>
        <p:spPr>
          <a:xfrm>
            <a:off x="6631200" y="6282210"/>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solidFill>
                  <a:schemeClr val="lt1"/>
                </a:solidFill>
              </a:rPr>
              <a:t>3</a:t>
            </a:fld>
            <a:endParaRPr>
              <a:solidFill>
                <a:schemeClr val="lt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7"/>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30</a:t>
            </a:fld>
            <a:endParaRPr/>
          </a:p>
        </p:txBody>
      </p:sp>
      <p:pic>
        <p:nvPicPr>
          <p:cNvPr id="359" name="Google Shape;359;p57" descr="Смотреть исходное изображение"/>
          <p:cNvPicPr preferRelativeResize="0"/>
          <p:nvPr/>
        </p:nvPicPr>
        <p:blipFill rotWithShape="1">
          <a:blip r:embed="rId3">
            <a:alphaModFix/>
          </a:blip>
          <a:srcRect/>
          <a:stretch/>
        </p:blipFill>
        <p:spPr>
          <a:xfrm>
            <a:off x="0" y="627063"/>
            <a:ext cx="9144000" cy="56038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8"/>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rmAutofit/>
          </a:bodyPr>
          <a:lstStyle/>
          <a:p>
            <a:pPr marL="228600" lvl="0" indent="-228600" algn="l" rtl="0">
              <a:lnSpc>
                <a:spcPct val="107000"/>
              </a:lnSpc>
              <a:spcBef>
                <a:spcPts val="400"/>
              </a:spcBef>
              <a:spcAft>
                <a:spcPts val="0"/>
              </a:spcAft>
              <a:buSzPts val="2000"/>
              <a:buChar char="•"/>
            </a:pPr>
            <a:r>
              <a:rPr lang="en-US" sz="1800">
                <a:latin typeface="Helvetica Neue"/>
                <a:ea typeface="Helvetica Neue"/>
                <a:cs typeface="Helvetica Neue"/>
                <a:sym typeface="Helvetica Neue"/>
              </a:rPr>
              <a:t>Did you know that </a:t>
            </a:r>
            <a:r>
              <a:rPr lang="en-US" sz="1800" b="1">
                <a:latin typeface="Helvetica Neue"/>
                <a:ea typeface="Helvetica Neue"/>
                <a:cs typeface="Helvetica Neue"/>
                <a:sym typeface="Helvetica Neue"/>
              </a:rPr>
              <a:t>Ulster Scots</a:t>
            </a:r>
            <a:r>
              <a:rPr lang="en-US" sz="1800">
                <a:latin typeface="Helvetica Neue"/>
                <a:ea typeface="Helvetica Neue"/>
                <a:cs typeface="Helvetica Neue"/>
                <a:sym typeface="Helvetica Neue"/>
              </a:rPr>
              <a:t> is known as an official minority language of Ireland? It comes from the Germanic branch of languages and is similar to English. It is found mainly in the areas of Northern Ireland where the Scottish settled and is spoken by both Protestants and Catholics. </a:t>
            </a:r>
            <a:endParaRPr sz="1800">
              <a:latin typeface="Helvetica Neue"/>
              <a:ea typeface="Helvetica Neue"/>
              <a:cs typeface="Helvetica Neue"/>
              <a:sym typeface="Helvetica Neue"/>
            </a:endParaRPr>
          </a:p>
          <a:p>
            <a:pPr marL="228600" lvl="0" indent="-228600" algn="l" rtl="0">
              <a:lnSpc>
                <a:spcPct val="107000"/>
              </a:lnSpc>
              <a:spcBef>
                <a:spcPts val="1200"/>
              </a:spcBef>
              <a:spcAft>
                <a:spcPts val="800"/>
              </a:spcAft>
              <a:buSzPts val="2000"/>
              <a:buChar char="•"/>
            </a:pPr>
            <a:r>
              <a:rPr lang="en-US" sz="1800" b="1">
                <a:latin typeface="Helvetica Neue"/>
                <a:ea typeface="Helvetica Neue"/>
                <a:cs typeface="Helvetica Neue"/>
                <a:sym typeface="Helvetica Neue"/>
              </a:rPr>
              <a:t>Task:</a:t>
            </a:r>
            <a:r>
              <a:rPr lang="en-US" sz="1800">
                <a:latin typeface="Helvetica Neue"/>
                <a:ea typeface="Helvetica Neue"/>
                <a:cs typeface="Helvetica Neue"/>
                <a:sym typeface="Helvetica Neue"/>
              </a:rPr>
              <a:t> Try this quiz to see how well you can understand a few Ulster Scots words and phrases. </a:t>
            </a:r>
            <a:r>
              <a:rPr lang="en-US" sz="1800" b="1" u="sng">
                <a:solidFill>
                  <a:srgbClr val="0563C1"/>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https://discoverulsterscots.com//language-games/wheen-o-wurds-1/index.html</a:t>
            </a:r>
            <a:endParaRPr sz="1800">
              <a:latin typeface="Helvetica Neue"/>
              <a:ea typeface="Helvetica Neue"/>
              <a:cs typeface="Helvetica Neue"/>
              <a:sym typeface="Helvetica Neue"/>
            </a:endParaRPr>
          </a:p>
        </p:txBody>
      </p:sp>
      <p:sp>
        <p:nvSpPr>
          <p:cNvPr id="366" name="Google Shape;366;p58"/>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Activity 4.2.7 Lesser Used Languages in Ireland</a:t>
            </a:r>
            <a:endParaRPr/>
          </a:p>
        </p:txBody>
      </p:sp>
      <p:sp>
        <p:nvSpPr>
          <p:cNvPr id="367" name="Google Shape;367;p58"/>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9"/>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rmAutofit fontScale="25000" lnSpcReduction="20000"/>
          </a:bodyPr>
          <a:lstStyle/>
          <a:p>
            <a:pPr marL="0" lvl="0" indent="0" algn="l" rtl="0">
              <a:lnSpc>
                <a:spcPct val="107000"/>
              </a:lnSpc>
              <a:spcBef>
                <a:spcPts val="400"/>
              </a:spcBef>
              <a:spcAft>
                <a:spcPts val="0"/>
              </a:spcAft>
              <a:buSzPct val="125000"/>
              <a:buNone/>
            </a:pPr>
            <a:r>
              <a:rPr lang="en-US" sz="6400" dirty="0">
                <a:latin typeface="Helvetica Neue"/>
                <a:ea typeface="Helvetica Neue"/>
                <a:cs typeface="Helvetica Neue"/>
                <a:sym typeface="Helvetica Neue"/>
              </a:rPr>
              <a:t>According to the </a:t>
            </a:r>
            <a:r>
              <a:rPr lang="en-US" sz="6400" b="1" dirty="0">
                <a:latin typeface="Helvetica Neue"/>
                <a:ea typeface="Helvetica Neue"/>
                <a:cs typeface="Helvetica Neue"/>
                <a:sym typeface="Helvetica Neue"/>
              </a:rPr>
              <a:t>2016 Census</a:t>
            </a:r>
            <a:r>
              <a:rPr lang="en-US" sz="6400" dirty="0">
                <a:latin typeface="Helvetica Neue"/>
                <a:ea typeface="Helvetica Neue"/>
                <a:cs typeface="Helvetica Neue"/>
                <a:sym typeface="Helvetica Neue"/>
              </a:rPr>
              <a:t>, the population of the Republic of Ireland was </a:t>
            </a:r>
            <a:r>
              <a:rPr lang="en-US" sz="6400" b="1" dirty="0">
                <a:latin typeface="Helvetica Neue"/>
                <a:ea typeface="Helvetica Neue"/>
                <a:cs typeface="Helvetica Neue"/>
                <a:sym typeface="Helvetica Neue"/>
              </a:rPr>
              <a:t>4,761,865</a:t>
            </a:r>
            <a:r>
              <a:rPr lang="en-US" sz="6400" dirty="0">
                <a:latin typeface="Helvetica Neue"/>
                <a:ea typeface="Helvetica Neue"/>
                <a:cs typeface="Helvetica Neue"/>
                <a:sym typeface="Helvetica Neue"/>
              </a:rPr>
              <a:t>.  Of these, 612,018 Irish residents spoke a foreign language at home, an increase of 19% since 2011. Polish was the most common language, followed by French, Romanian and Lithuanian. 30% of those who spoke a foreign language at home were born in Ireland, and 57.4% of these were children.</a:t>
            </a:r>
            <a:endParaRPr dirty="0"/>
          </a:p>
          <a:p>
            <a:pPr marL="342900" lvl="0" indent="-342900" algn="l" rtl="0">
              <a:lnSpc>
                <a:spcPct val="107000"/>
              </a:lnSpc>
              <a:spcBef>
                <a:spcPts val="1200"/>
              </a:spcBef>
              <a:spcAft>
                <a:spcPts val="0"/>
              </a:spcAft>
              <a:buSzPct val="125000"/>
              <a:buFont typeface="Arial"/>
              <a:buAutoNum type="arabicPeriod"/>
            </a:pPr>
            <a:r>
              <a:rPr lang="en-US" sz="6400" dirty="0">
                <a:latin typeface="Helvetica Neue"/>
                <a:ea typeface="Helvetica Neue"/>
                <a:cs typeface="Helvetica Neue"/>
                <a:sym typeface="Helvetica Neue"/>
              </a:rPr>
              <a:t>Explore the Central Statistics Office website (</a:t>
            </a:r>
            <a:r>
              <a:rPr lang="en-US" sz="6400" u="sng" dirty="0">
                <a:solidFill>
                  <a:srgbClr val="0563C1"/>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www.cso.ie</a:t>
            </a:r>
            <a:r>
              <a:rPr lang="en-US" sz="6400" dirty="0">
                <a:latin typeface="Helvetica Neue"/>
                <a:ea typeface="Helvetica Neue"/>
                <a:cs typeface="Helvetica Neue"/>
                <a:sym typeface="Helvetica Neue"/>
              </a:rPr>
              <a:t>) to find out the most recent figures  for the languages spoken in Ireland. You will also need the overall population for that year.</a:t>
            </a:r>
            <a:endParaRPr sz="6400" dirty="0">
              <a:latin typeface="Helvetica Neue"/>
              <a:ea typeface="Helvetica Neue"/>
              <a:cs typeface="Helvetica Neue"/>
              <a:sym typeface="Helvetica Neue"/>
            </a:endParaRPr>
          </a:p>
          <a:p>
            <a:pPr marL="342900" lvl="0" indent="-342900" algn="l" rtl="0">
              <a:lnSpc>
                <a:spcPct val="107000"/>
              </a:lnSpc>
              <a:spcBef>
                <a:spcPts val="400"/>
              </a:spcBef>
              <a:spcAft>
                <a:spcPts val="0"/>
              </a:spcAft>
              <a:buSzPct val="125000"/>
              <a:buFont typeface="Arial"/>
              <a:buAutoNum type="arabicPeriod"/>
            </a:pPr>
            <a:r>
              <a:rPr lang="en-US" sz="6400" dirty="0">
                <a:latin typeface="Helvetica Neue"/>
                <a:ea typeface="Helvetica Neue"/>
                <a:cs typeface="Helvetica Neue"/>
                <a:sym typeface="Helvetica Neue"/>
              </a:rPr>
              <a:t>The CSO also provides a Census County Snapshot – find the main languages spoken in your county. How do they compare nationally? </a:t>
            </a:r>
            <a:endParaRPr lang="en-US" dirty="0"/>
          </a:p>
          <a:p>
            <a:pPr marL="342900" lvl="0" indent="-342900" algn="l" rtl="0">
              <a:lnSpc>
                <a:spcPct val="107000"/>
              </a:lnSpc>
              <a:spcBef>
                <a:spcPts val="400"/>
              </a:spcBef>
              <a:spcAft>
                <a:spcPts val="0"/>
              </a:spcAft>
              <a:buSzPct val="125000"/>
              <a:buFont typeface="Arial"/>
              <a:buAutoNum type="arabicPeriod"/>
            </a:pPr>
            <a:r>
              <a:rPr lang="en-US" sz="6400" dirty="0">
                <a:latin typeface="Helvetica Neue"/>
                <a:ea typeface="Helvetica Neue"/>
                <a:cs typeface="Helvetica Neue"/>
                <a:sym typeface="Helvetica Neue"/>
              </a:rPr>
              <a:t>Use your IT skills and create a survey for the following groups to find out what languages they know, the languages they speak at home and if and when they use Irish e.g. only in school, daily etc. </a:t>
            </a:r>
            <a:endParaRPr sz="6400" dirty="0">
              <a:latin typeface="Helvetica Neue"/>
              <a:ea typeface="Helvetica Neue"/>
              <a:cs typeface="Helvetica Neue"/>
              <a:sym typeface="Helvetica Neue"/>
            </a:endParaRPr>
          </a:p>
          <a:p>
            <a:pPr marL="101600" lvl="0" indent="0" algn="l" rtl="0">
              <a:lnSpc>
                <a:spcPct val="107000"/>
              </a:lnSpc>
              <a:spcBef>
                <a:spcPts val="400"/>
              </a:spcBef>
              <a:spcAft>
                <a:spcPts val="0"/>
              </a:spcAft>
              <a:buSzPct val="125000"/>
              <a:buNone/>
            </a:pPr>
            <a:r>
              <a:rPr lang="en-US" sz="6400" dirty="0">
                <a:latin typeface="Helvetica Neue"/>
                <a:ea typeface="Helvetica Neue"/>
                <a:cs typeface="Helvetica Neue"/>
                <a:sym typeface="Helvetica Neue"/>
              </a:rPr>
              <a:t>Again, you will need the total number for each group to be able to accurately work out </a:t>
            </a:r>
            <a:r>
              <a:rPr lang="en-US" sz="6400" dirty="0"/>
              <a:t>      </a:t>
            </a:r>
            <a:r>
              <a:rPr lang="en-US" sz="6400" dirty="0">
                <a:latin typeface="Helvetica Neue"/>
                <a:ea typeface="Helvetica Neue"/>
                <a:cs typeface="Helvetica Neue"/>
                <a:sym typeface="Helvetica Neue"/>
              </a:rPr>
              <a:t>percentages and charts</a:t>
            </a:r>
            <a:endParaRPr sz="6400" dirty="0">
              <a:latin typeface="Helvetica Neue"/>
              <a:ea typeface="Helvetica Neue"/>
              <a:cs typeface="Helvetica Neue"/>
              <a:sym typeface="Helvetica Neue"/>
            </a:endParaRPr>
          </a:p>
          <a:p>
            <a:pPr marL="742950" lvl="1" indent="-285750" algn="l" rtl="0">
              <a:lnSpc>
                <a:spcPct val="107000"/>
              </a:lnSpc>
              <a:spcBef>
                <a:spcPts val="320"/>
              </a:spcBef>
              <a:spcAft>
                <a:spcPts val="0"/>
              </a:spcAft>
              <a:buSzPct val="100000"/>
              <a:buFont typeface="Arial"/>
              <a:buAutoNum type="alphaLcPeriod"/>
            </a:pPr>
            <a:r>
              <a:rPr lang="en-US" sz="6400" dirty="0">
                <a:latin typeface="Helvetica Neue"/>
                <a:ea typeface="Helvetica Neue"/>
                <a:cs typeface="Helvetica Neue"/>
                <a:sym typeface="Helvetica Neue"/>
              </a:rPr>
              <a:t>Your linguistics class</a:t>
            </a:r>
            <a:endParaRPr sz="6400" dirty="0">
              <a:latin typeface="Helvetica Neue"/>
              <a:ea typeface="Helvetica Neue"/>
              <a:cs typeface="Helvetica Neue"/>
              <a:sym typeface="Helvetica Neue"/>
            </a:endParaRPr>
          </a:p>
          <a:p>
            <a:pPr marL="742950" lvl="1" indent="-285750" algn="l" rtl="0">
              <a:lnSpc>
                <a:spcPct val="107000"/>
              </a:lnSpc>
              <a:spcBef>
                <a:spcPts val="320"/>
              </a:spcBef>
              <a:spcAft>
                <a:spcPts val="0"/>
              </a:spcAft>
              <a:buSzPct val="100000"/>
              <a:buFont typeface="Arial"/>
              <a:buAutoNum type="alphaLcPeriod"/>
            </a:pPr>
            <a:r>
              <a:rPr lang="en-US" sz="6400" dirty="0">
                <a:latin typeface="Helvetica Neue"/>
                <a:ea typeface="Helvetica Neue"/>
                <a:cs typeface="Helvetica Neue"/>
                <a:sym typeface="Helvetica Neue"/>
              </a:rPr>
              <a:t>Transition Year Students</a:t>
            </a:r>
            <a:endParaRPr sz="6400" dirty="0">
              <a:latin typeface="Helvetica Neue"/>
              <a:ea typeface="Helvetica Neue"/>
              <a:cs typeface="Helvetica Neue"/>
              <a:sym typeface="Helvetica Neue"/>
            </a:endParaRPr>
          </a:p>
          <a:p>
            <a:pPr marL="742950" lvl="1" indent="-285750" algn="l" rtl="0">
              <a:lnSpc>
                <a:spcPct val="107000"/>
              </a:lnSpc>
              <a:spcBef>
                <a:spcPts val="320"/>
              </a:spcBef>
              <a:spcAft>
                <a:spcPts val="0"/>
              </a:spcAft>
              <a:buSzPct val="100000"/>
              <a:buFont typeface="Arial"/>
              <a:buAutoNum type="alphaLcPeriod"/>
            </a:pPr>
            <a:r>
              <a:rPr lang="en-US" sz="6400" dirty="0">
                <a:latin typeface="Helvetica Neue"/>
                <a:ea typeface="Helvetica Neue"/>
                <a:cs typeface="Helvetica Neue"/>
                <a:sym typeface="Helvetica Neue"/>
              </a:rPr>
              <a:t>All students in the school (can be broken down per year group)</a:t>
            </a:r>
            <a:endParaRPr sz="6400" dirty="0">
              <a:latin typeface="Helvetica Neue"/>
              <a:ea typeface="Helvetica Neue"/>
              <a:cs typeface="Helvetica Neue"/>
              <a:sym typeface="Helvetica Neue"/>
            </a:endParaRPr>
          </a:p>
          <a:p>
            <a:pPr marL="742950" lvl="1" indent="-285750" algn="l" rtl="0">
              <a:lnSpc>
                <a:spcPct val="107000"/>
              </a:lnSpc>
              <a:spcBef>
                <a:spcPts val="320"/>
              </a:spcBef>
              <a:spcAft>
                <a:spcPts val="0"/>
              </a:spcAft>
              <a:buSzPct val="100000"/>
              <a:buFont typeface="Arial"/>
              <a:buAutoNum type="alphaLcPeriod"/>
            </a:pPr>
            <a:r>
              <a:rPr lang="en-US" sz="6400" dirty="0">
                <a:latin typeface="Helvetica Neue"/>
                <a:ea typeface="Helvetica Neue"/>
                <a:cs typeface="Helvetica Neue"/>
                <a:sym typeface="Helvetica Neue"/>
              </a:rPr>
              <a:t>Staff members</a:t>
            </a:r>
            <a:endParaRPr sz="6400" dirty="0">
              <a:latin typeface="Helvetica Neue"/>
              <a:ea typeface="Helvetica Neue"/>
              <a:cs typeface="Helvetica Neue"/>
              <a:sym typeface="Helvetica Neue"/>
            </a:endParaRPr>
          </a:p>
          <a:p>
            <a:pPr marL="342900" lvl="0" indent="-215900" algn="l" rtl="0">
              <a:lnSpc>
                <a:spcPct val="107000"/>
              </a:lnSpc>
              <a:spcBef>
                <a:spcPts val="400"/>
              </a:spcBef>
              <a:spcAft>
                <a:spcPts val="0"/>
              </a:spcAft>
              <a:buSzPct val="125000"/>
              <a:buFont typeface="Arial"/>
              <a:buNone/>
            </a:pPr>
            <a:endParaRPr sz="6400" dirty="0">
              <a:latin typeface="Helvetica Neue"/>
              <a:ea typeface="Helvetica Neue"/>
              <a:cs typeface="Helvetica Neue"/>
              <a:sym typeface="Helvetica Neue"/>
            </a:endParaRPr>
          </a:p>
          <a:p>
            <a:pPr marL="342900" lvl="0" indent="-215900" algn="l" rtl="0">
              <a:lnSpc>
                <a:spcPct val="107000"/>
              </a:lnSpc>
              <a:spcBef>
                <a:spcPts val="400"/>
              </a:spcBef>
              <a:spcAft>
                <a:spcPts val="0"/>
              </a:spcAft>
              <a:buSzPct val="125000"/>
              <a:buFont typeface="Arial"/>
              <a:buNone/>
            </a:pPr>
            <a:endParaRPr sz="6400" dirty="0">
              <a:latin typeface="Helvetica Neue"/>
              <a:ea typeface="Helvetica Neue"/>
              <a:cs typeface="Helvetica Neue"/>
              <a:sym typeface="Helvetica Neue"/>
            </a:endParaRPr>
          </a:p>
          <a:p>
            <a:pPr marL="457200" lvl="0" indent="-228600" algn="l" rtl="0">
              <a:lnSpc>
                <a:spcPct val="100000"/>
              </a:lnSpc>
              <a:spcBef>
                <a:spcPts val="400"/>
              </a:spcBef>
              <a:spcAft>
                <a:spcPts val="0"/>
              </a:spcAft>
              <a:buSzPts val="2000"/>
              <a:buNone/>
            </a:pPr>
            <a:endParaRPr dirty="0"/>
          </a:p>
        </p:txBody>
      </p:sp>
      <p:sp>
        <p:nvSpPr>
          <p:cNvPr id="374" name="Google Shape;374;p59"/>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Extension Activity 4.2.8 - Heritage Languages of Ireland</a:t>
            </a:r>
            <a:endParaRPr/>
          </a:p>
        </p:txBody>
      </p:sp>
      <p:sp>
        <p:nvSpPr>
          <p:cNvPr id="375" name="Google Shape;375;p59"/>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60"/>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rmAutofit/>
          </a:bodyPr>
          <a:lstStyle/>
          <a:p>
            <a:pPr marL="558800" lvl="0" indent="-457200" algn="l" rtl="0">
              <a:lnSpc>
                <a:spcPct val="100000"/>
              </a:lnSpc>
              <a:spcBef>
                <a:spcPts val="400"/>
              </a:spcBef>
              <a:spcAft>
                <a:spcPts val="0"/>
              </a:spcAft>
              <a:buSzPts val="2000"/>
              <a:buFont typeface="+mj-lt"/>
              <a:buAutoNum type="arabicPeriod" startAt="4"/>
            </a:pPr>
            <a:r>
              <a:rPr lang="en-US" sz="2000" dirty="0">
                <a:latin typeface="Helvetica Neue"/>
                <a:ea typeface="Helvetica Neue"/>
                <a:cs typeface="Helvetica Neue"/>
                <a:sym typeface="Helvetica Neue"/>
              </a:rPr>
              <a:t>Input all the data you have found to an Excel Worksheet and create a chart(s) of your choice to highlight the statistics</a:t>
            </a:r>
            <a:endParaRPr dirty="0"/>
          </a:p>
          <a:p>
            <a:pPr marL="558800" lvl="0" indent="-457200" algn="l" rtl="0">
              <a:lnSpc>
                <a:spcPct val="100000"/>
              </a:lnSpc>
              <a:spcBef>
                <a:spcPts val="400"/>
              </a:spcBef>
              <a:spcAft>
                <a:spcPts val="0"/>
              </a:spcAft>
              <a:buSzPts val="2000"/>
              <a:buFont typeface="+mj-lt"/>
              <a:buAutoNum type="arabicPeriod" startAt="4"/>
            </a:pPr>
            <a:endParaRPr sz="2000" dirty="0">
              <a:latin typeface="Helvetica Neue"/>
              <a:ea typeface="Helvetica Neue"/>
              <a:cs typeface="Helvetica Neue"/>
              <a:sym typeface="Helvetica Neue"/>
            </a:endParaRPr>
          </a:p>
          <a:p>
            <a:pPr marL="558800" lvl="0" indent="-457200" algn="l" rtl="0">
              <a:lnSpc>
                <a:spcPct val="100000"/>
              </a:lnSpc>
              <a:spcBef>
                <a:spcPts val="400"/>
              </a:spcBef>
              <a:spcAft>
                <a:spcPts val="0"/>
              </a:spcAft>
              <a:buSzPts val="2000"/>
              <a:buFont typeface="+mj-lt"/>
              <a:buAutoNum type="arabicPeriod" startAt="4"/>
            </a:pPr>
            <a:r>
              <a:rPr lang="en-US" sz="2000" dirty="0">
                <a:latin typeface="Helvetica Neue"/>
                <a:ea typeface="Helvetica Neue"/>
                <a:cs typeface="Helvetica Neue"/>
                <a:sym typeface="Helvetica Neue"/>
              </a:rPr>
              <a:t>Create a report/poster/PowerPoint to showcase all the information that you have discovered and share with the rest of the school</a:t>
            </a:r>
            <a:endParaRPr sz="2000" dirty="0">
              <a:latin typeface="Helvetica Neue"/>
              <a:ea typeface="Helvetica Neue"/>
              <a:cs typeface="Helvetica Neue"/>
              <a:sym typeface="Helvetica Neue"/>
            </a:endParaRPr>
          </a:p>
          <a:p>
            <a:pPr marL="457200" lvl="0" indent="-228600" algn="l" rtl="0">
              <a:lnSpc>
                <a:spcPct val="100000"/>
              </a:lnSpc>
              <a:spcBef>
                <a:spcPts val="400"/>
              </a:spcBef>
              <a:spcAft>
                <a:spcPts val="0"/>
              </a:spcAft>
              <a:buSzPts val="2000"/>
              <a:buNone/>
            </a:pPr>
            <a:endParaRPr dirty="0"/>
          </a:p>
        </p:txBody>
      </p:sp>
      <p:sp>
        <p:nvSpPr>
          <p:cNvPr id="382" name="Google Shape;382;p60"/>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Extension Activity</a:t>
            </a:r>
            <a:endParaRPr/>
          </a:p>
        </p:txBody>
      </p:sp>
      <p:sp>
        <p:nvSpPr>
          <p:cNvPr id="383" name="Google Shape;383;p60"/>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g13ad2ed094d_0_7"/>
          <p:cNvSpPr txBox="1">
            <a:spLocks noGrp="1"/>
          </p:cNvSpPr>
          <p:nvPr>
            <p:ph type="title"/>
          </p:nvPr>
        </p:nvSpPr>
        <p:spPr>
          <a:xfrm>
            <a:off x="626400" y="1890000"/>
            <a:ext cx="3760200" cy="28800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US"/>
              <a:t>Task 4.3 AILO Puzzle on Cameroon Pidgin English (CPE)</a:t>
            </a:r>
            <a:endParaRPr/>
          </a:p>
        </p:txBody>
      </p:sp>
      <p:sp>
        <p:nvSpPr>
          <p:cNvPr id="390" name="Google Shape;390;g13ad2ed094d_0_7"/>
          <p:cNvSpPr txBox="1">
            <a:spLocks noGrp="1"/>
          </p:cNvSpPr>
          <p:nvPr>
            <p:ph type="sldNum" idx="12"/>
          </p:nvPr>
        </p:nvSpPr>
        <p:spPr>
          <a:xfrm>
            <a:off x="6631200" y="6282210"/>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lt1"/>
                </a:solidFill>
              </a:rPr>
              <a:t>34</a:t>
            </a:fld>
            <a:endParaRPr>
              <a:solidFill>
                <a:schemeClr val="lt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13ad5c9cc3c_0_85"/>
          <p:cNvSpPr txBox="1">
            <a:spLocks noGrp="1"/>
          </p:cNvSpPr>
          <p:nvPr>
            <p:ph type="body" idx="1"/>
          </p:nvPr>
        </p:nvSpPr>
        <p:spPr>
          <a:xfrm>
            <a:off x="457200" y="1600200"/>
            <a:ext cx="8229600" cy="4526100"/>
          </a:xfrm>
          <a:prstGeom prst="rect">
            <a:avLst/>
          </a:prstGeom>
        </p:spPr>
        <p:txBody>
          <a:bodyPr spcFirstLastPara="1" wrap="square" lIns="0" tIns="0" rIns="0" bIns="0" anchor="t" anchorCtr="0">
            <a:normAutofit/>
          </a:bodyPr>
          <a:lstStyle/>
          <a:p>
            <a:pPr marL="457200" lvl="0" indent="-355600" algn="l" rtl="0">
              <a:lnSpc>
                <a:spcPct val="107916"/>
              </a:lnSpc>
              <a:spcBef>
                <a:spcPts val="0"/>
              </a:spcBef>
              <a:spcAft>
                <a:spcPts val="0"/>
              </a:spcAft>
              <a:buClr>
                <a:schemeClr val="dk2"/>
              </a:buClr>
              <a:buSzPts val="2000"/>
              <a:buChar char="•"/>
            </a:pPr>
            <a:r>
              <a:rPr lang="en-US">
                <a:solidFill>
                  <a:srgbClr val="202124"/>
                </a:solidFill>
              </a:rPr>
              <a:t>Student Puzzle: </a:t>
            </a:r>
            <a:r>
              <a:rPr lang="en-US" u="sng">
                <a:solidFill>
                  <a:srgbClr val="1155CC"/>
                </a:solidFill>
                <a:hlinkClick r:id="rId3">
                  <a:extLst>
                    <a:ext uri="{A12FA001-AC4F-418D-AE19-62706E023703}">
                      <ahyp:hlinkClr xmlns:ahyp="http://schemas.microsoft.com/office/drawing/2018/hyperlinkcolor" val="tx"/>
                    </a:ext>
                  </a:extLst>
                </a:hlinkClick>
              </a:rPr>
              <a:t>Cameroonian Pidgin English </a:t>
            </a:r>
            <a:r>
              <a:rPr lang="en-US">
                <a:solidFill>
                  <a:srgbClr val="202124"/>
                </a:solidFill>
              </a:rPr>
              <a:t>(and solution)</a:t>
            </a:r>
            <a:endParaRPr>
              <a:solidFill>
                <a:srgbClr val="202124"/>
              </a:solidFill>
            </a:endParaRPr>
          </a:p>
          <a:p>
            <a:pPr marL="457200" lvl="0" indent="0" algn="l" rtl="0">
              <a:lnSpc>
                <a:spcPct val="107916"/>
              </a:lnSpc>
              <a:spcBef>
                <a:spcPts val="800"/>
              </a:spcBef>
              <a:spcAft>
                <a:spcPts val="0"/>
              </a:spcAft>
              <a:buNone/>
            </a:pPr>
            <a:endParaRPr>
              <a:solidFill>
                <a:srgbClr val="202124"/>
              </a:solidFill>
            </a:endParaRPr>
          </a:p>
          <a:p>
            <a:pPr marL="457200" lvl="0" indent="-355600" algn="l" rtl="0">
              <a:spcBef>
                <a:spcPts val="800"/>
              </a:spcBef>
              <a:spcAft>
                <a:spcPts val="0"/>
              </a:spcAft>
              <a:buSzPts val="2000"/>
              <a:buChar char="•"/>
            </a:pPr>
            <a:r>
              <a:rPr lang="en-US">
                <a:solidFill>
                  <a:srgbClr val="000000"/>
                </a:solidFill>
              </a:rPr>
              <a:t>You are tasked to match the Cameroonian Pidgin English (CPE) compounds given for each word to their likely English translations.</a:t>
            </a:r>
            <a:endParaRPr>
              <a:solidFill>
                <a:srgbClr val="000000"/>
              </a:solidFill>
            </a:endParaRPr>
          </a:p>
          <a:p>
            <a:pPr marL="457200" lvl="0" indent="0" algn="l" rtl="0">
              <a:lnSpc>
                <a:spcPct val="115000"/>
              </a:lnSpc>
              <a:spcBef>
                <a:spcPts val="0"/>
              </a:spcBef>
              <a:spcAft>
                <a:spcPts val="0"/>
              </a:spcAft>
              <a:buNone/>
            </a:pPr>
            <a:endParaRPr>
              <a:solidFill>
                <a:srgbClr val="000000"/>
              </a:solidFill>
            </a:endParaRPr>
          </a:p>
          <a:p>
            <a:pPr marL="457200" lvl="0" indent="0" algn="l" rtl="0">
              <a:spcBef>
                <a:spcPts val="400"/>
              </a:spcBef>
              <a:spcAft>
                <a:spcPts val="0"/>
              </a:spcAft>
              <a:buNone/>
            </a:pPr>
            <a:endParaRPr/>
          </a:p>
        </p:txBody>
      </p:sp>
      <p:sp>
        <p:nvSpPr>
          <p:cNvPr id="397" name="Google Shape;397;g13ad5c9cc3c_0_85"/>
          <p:cNvSpPr txBox="1">
            <a:spLocks noGrp="1"/>
          </p:cNvSpPr>
          <p:nvPr>
            <p:ph type="title"/>
          </p:nvPr>
        </p:nvSpPr>
        <p:spPr>
          <a:xfrm>
            <a:off x="457200" y="274638"/>
            <a:ext cx="8229600" cy="11430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US"/>
              <a:t>4.3 AILO Puzzle on Cameroonian Pidgin English</a:t>
            </a:r>
            <a:endParaRPr/>
          </a:p>
        </p:txBody>
      </p:sp>
      <p:sp>
        <p:nvSpPr>
          <p:cNvPr id="398" name="Google Shape;398;g13ad5c9cc3c_0_85"/>
          <p:cNvSpPr txBox="1">
            <a:spLocks noGrp="1"/>
          </p:cNvSpPr>
          <p:nvPr>
            <p:ph type="sldNum" idx="12"/>
          </p:nvPr>
        </p:nvSpPr>
        <p:spPr>
          <a:xfrm>
            <a:off x="6631200" y="6282210"/>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g13ad5c9cc3c_0_7"/>
          <p:cNvSpPr txBox="1">
            <a:spLocks noGrp="1"/>
          </p:cNvSpPr>
          <p:nvPr>
            <p:ph type="sldNum" idx="12"/>
          </p:nvPr>
        </p:nvSpPr>
        <p:spPr>
          <a:xfrm>
            <a:off x="7975600" y="6282210"/>
            <a:ext cx="7113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36</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20"/>
          <p:cNvSpPr txBox="1">
            <a:spLocks noGrp="1"/>
          </p:cNvSpPr>
          <p:nvPr>
            <p:ph type="title"/>
          </p:nvPr>
        </p:nvSpPr>
        <p:spPr>
          <a:xfrm>
            <a:off x="457200" y="274638"/>
            <a:ext cx="3883786"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What is Sociolinguistics?</a:t>
            </a:r>
            <a:endParaRPr/>
          </a:p>
        </p:txBody>
      </p:sp>
      <p:sp>
        <p:nvSpPr>
          <p:cNvPr id="81" name="Google Shape;81;p20"/>
          <p:cNvSpPr txBox="1">
            <a:spLocks noGrp="1"/>
          </p:cNvSpPr>
          <p:nvPr>
            <p:ph type="body" idx="1"/>
          </p:nvPr>
        </p:nvSpPr>
        <p:spPr>
          <a:xfrm>
            <a:off x="457200" y="1600200"/>
            <a:ext cx="3901440" cy="4525963"/>
          </a:xfrm>
          <a:prstGeom prst="rect">
            <a:avLst/>
          </a:prstGeom>
          <a:noFill/>
          <a:ln>
            <a:noFill/>
          </a:ln>
        </p:spPr>
        <p:txBody>
          <a:bodyPr spcFirstLastPara="1" wrap="square" lIns="0" tIns="0" rIns="0" bIns="0" anchor="t" anchorCtr="0">
            <a:normAutofit/>
          </a:bodyPr>
          <a:lstStyle/>
          <a:p>
            <a:pPr marL="457200" lvl="0" indent="-355600" algn="l" rtl="0">
              <a:lnSpc>
                <a:spcPct val="100000"/>
              </a:lnSpc>
              <a:spcBef>
                <a:spcPts val="400"/>
              </a:spcBef>
              <a:spcAft>
                <a:spcPts val="0"/>
              </a:spcAft>
              <a:buSzPts val="2000"/>
              <a:buChar char="•"/>
            </a:pPr>
            <a:r>
              <a:rPr lang="en-US"/>
              <a:t>Sociolinguistics is concerned with the relationship between language </a:t>
            </a:r>
            <a:endParaRPr/>
          </a:p>
          <a:p>
            <a:pPr marL="101600" lvl="0" indent="0" algn="l" rtl="0">
              <a:lnSpc>
                <a:spcPct val="100000"/>
              </a:lnSpc>
              <a:spcBef>
                <a:spcPts val="400"/>
              </a:spcBef>
              <a:spcAft>
                <a:spcPts val="0"/>
              </a:spcAft>
              <a:buSzPts val="2000"/>
              <a:buNone/>
            </a:pPr>
            <a:r>
              <a:rPr lang="en-US"/>
              <a:t>    and society.</a:t>
            </a:r>
            <a:endParaRPr/>
          </a:p>
          <a:p>
            <a:pPr marL="457200" lvl="0" indent="-228600" algn="l" rtl="0">
              <a:lnSpc>
                <a:spcPct val="100000"/>
              </a:lnSpc>
              <a:spcBef>
                <a:spcPts val="400"/>
              </a:spcBef>
              <a:spcAft>
                <a:spcPts val="0"/>
              </a:spcAft>
              <a:buSzPts val="2000"/>
              <a:buNone/>
            </a:pPr>
            <a:endParaRPr sz="2400"/>
          </a:p>
          <a:p>
            <a:pPr marL="457200" lvl="0" indent="-228600" algn="l" rtl="0">
              <a:lnSpc>
                <a:spcPct val="100000"/>
              </a:lnSpc>
              <a:spcBef>
                <a:spcPts val="400"/>
              </a:spcBef>
              <a:spcAft>
                <a:spcPts val="0"/>
              </a:spcAft>
              <a:buSzPts val="2000"/>
              <a:buNone/>
            </a:pPr>
            <a:endParaRPr sz="2400"/>
          </a:p>
        </p:txBody>
      </p:sp>
      <p:sp>
        <p:nvSpPr>
          <p:cNvPr id="82" name="Google Shape;82;p20"/>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4</a:t>
            </a:fld>
            <a:endParaRPr/>
          </a:p>
        </p:txBody>
      </p:sp>
      <p:pic>
        <p:nvPicPr>
          <p:cNvPr id="83" name="Google Shape;83;p20" descr="Diagram&#10;&#10;Description automatically generated"/>
          <p:cNvPicPr preferRelativeResize="0"/>
          <p:nvPr/>
        </p:nvPicPr>
        <p:blipFill rotWithShape="1">
          <a:blip r:embed="rId3">
            <a:alphaModFix/>
          </a:blip>
          <a:srcRect/>
          <a:stretch/>
        </p:blipFill>
        <p:spPr>
          <a:xfrm>
            <a:off x="2592518" y="2669444"/>
            <a:ext cx="3532244" cy="3639281"/>
          </a:xfrm>
          <a:prstGeom prst="rect">
            <a:avLst/>
          </a:prstGeom>
          <a:noFill/>
          <a:ln>
            <a:noFill/>
          </a:ln>
        </p:spPr>
      </p:pic>
      <p:pic>
        <p:nvPicPr>
          <p:cNvPr id="84" name="Google Shape;84;p20" descr="A picture containing diagram&#10;&#10;Description automatically generated"/>
          <p:cNvPicPr preferRelativeResize="0"/>
          <p:nvPr/>
        </p:nvPicPr>
        <p:blipFill rotWithShape="1">
          <a:blip r:embed="rId4">
            <a:alphaModFix/>
          </a:blip>
          <a:srcRect/>
          <a:stretch/>
        </p:blipFill>
        <p:spPr>
          <a:xfrm>
            <a:off x="5711252" y="274638"/>
            <a:ext cx="3044846" cy="440690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1"/>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Activity 4.1.1 Select the words that YOU would associate with Sociolinguistics.</a:t>
            </a:r>
            <a:endParaRPr/>
          </a:p>
        </p:txBody>
      </p:sp>
      <p:sp>
        <p:nvSpPr>
          <p:cNvPr id="91" name="Google Shape;91;p21"/>
          <p:cNvSpPr txBox="1">
            <a:spLocks noGrp="1"/>
          </p:cNvSpPr>
          <p:nvPr>
            <p:ph type="body" idx="1"/>
          </p:nvPr>
        </p:nvSpPr>
        <p:spPr>
          <a:xfrm>
            <a:off x="457200" y="1600200"/>
            <a:ext cx="4038600" cy="4525963"/>
          </a:xfrm>
          <a:prstGeom prst="rect">
            <a:avLst/>
          </a:prstGeom>
          <a:noFill/>
          <a:ln>
            <a:noFill/>
          </a:ln>
        </p:spPr>
        <p:txBody>
          <a:bodyPr spcFirstLastPara="1" wrap="square" lIns="0" tIns="0" rIns="0" bIns="0" anchor="t" anchorCtr="0">
            <a:normAutofit/>
          </a:bodyPr>
          <a:lstStyle/>
          <a:p>
            <a:pPr marL="457200" lvl="0" indent="-355600" algn="l" rtl="0">
              <a:lnSpc>
                <a:spcPct val="100000"/>
              </a:lnSpc>
              <a:spcBef>
                <a:spcPts val="0"/>
              </a:spcBef>
              <a:spcAft>
                <a:spcPts val="0"/>
              </a:spcAft>
              <a:buSzPts val="2000"/>
              <a:buFont typeface="Arial"/>
              <a:buChar char="•"/>
            </a:pPr>
            <a:r>
              <a:rPr lang="en-US" sz="1600" b="0" i="0" u="none" strike="noStrike">
                <a:solidFill>
                  <a:srgbClr val="412C24"/>
                </a:solidFill>
                <a:latin typeface="Avenir"/>
                <a:ea typeface="Avenir"/>
                <a:cs typeface="Avenir"/>
                <a:sym typeface="Avenir"/>
              </a:rPr>
              <a:t>Accent</a:t>
            </a:r>
            <a:endParaRPr sz="1600" b="0" i="0" u="none" strike="noStrike">
              <a:solidFill>
                <a:srgbClr val="A2B5B2"/>
              </a:solidFill>
              <a:latin typeface="Arial"/>
              <a:ea typeface="Arial"/>
              <a:cs typeface="Arial"/>
              <a:sym typeface="Arial"/>
            </a:endParaRPr>
          </a:p>
          <a:p>
            <a:pPr marL="457200" lvl="0" indent="-355600" algn="l" rtl="0">
              <a:lnSpc>
                <a:spcPct val="100000"/>
              </a:lnSpc>
              <a:spcBef>
                <a:spcPts val="1800"/>
              </a:spcBef>
              <a:spcAft>
                <a:spcPts val="0"/>
              </a:spcAft>
              <a:buSzPts val="2000"/>
              <a:buFont typeface="Arial"/>
              <a:buChar char="•"/>
            </a:pPr>
            <a:r>
              <a:rPr lang="en-US" sz="1600" b="0" i="0" u="none" strike="noStrike">
                <a:solidFill>
                  <a:srgbClr val="412C24"/>
                </a:solidFill>
                <a:latin typeface="Avenir"/>
                <a:ea typeface="Avenir"/>
                <a:cs typeface="Avenir"/>
                <a:sym typeface="Avenir"/>
              </a:rPr>
              <a:t>Age</a:t>
            </a:r>
            <a:endParaRPr/>
          </a:p>
          <a:p>
            <a:pPr marL="457200" lvl="0" indent="-355600" algn="l" rtl="0">
              <a:lnSpc>
                <a:spcPct val="100000"/>
              </a:lnSpc>
              <a:spcBef>
                <a:spcPts val="1800"/>
              </a:spcBef>
              <a:spcAft>
                <a:spcPts val="0"/>
              </a:spcAft>
              <a:buSzPts val="2000"/>
              <a:buFont typeface="Arial"/>
              <a:buChar char="•"/>
            </a:pPr>
            <a:r>
              <a:rPr lang="en-US" sz="1600">
                <a:solidFill>
                  <a:srgbClr val="412C24"/>
                </a:solidFill>
                <a:latin typeface="Avenir"/>
                <a:ea typeface="Avenir"/>
                <a:cs typeface="Avenir"/>
                <a:sym typeface="Avenir"/>
              </a:rPr>
              <a:t>Change</a:t>
            </a:r>
            <a:endParaRPr sz="1600" b="0" i="0" u="none" strike="noStrike">
              <a:solidFill>
                <a:srgbClr val="412C24"/>
              </a:solidFill>
              <a:latin typeface="Avenir"/>
              <a:ea typeface="Avenir"/>
              <a:cs typeface="Avenir"/>
              <a:sym typeface="Avenir"/>
            </a:endParaRPr>
          </a:p>
          <a:p>
            <a:pPr marL="457200" lvl="0" indent="-355600" algn="l" rtl="0">
              <a:lnSpc>
                <a:spcPct val="100000"/>
              </a:lnSpc>
              <a:spcBef>
                <a:spcPts val="1800"/>
              </a:spcBef>
              <a:spcAft>
                <a:spcPts val="0"/>
              </a:spcAft>
              <a:buSzPts val="2000"/>
              <a:buFont typeface="Arial"/>
              <a:buChar char="•"/>
            </a:pPr>
            <a:r>
              <a:rPr lang="en-US" sz="1600">
                <a:solidFill>
                  <a:srgbClr val="412C24"/>
                </a:solidFill>
                <a:latin typeface="Avenir"/>
                <a:ea typeface="Avenir"/>
                <a:cs typeface="Avenir"/>
                <a:sym typeface="Avenir"/>
              </a:rPr>
              <a:t>Code Switching</a:t>
            </a:r>
            <a:endParaRPr sz="1600" b="0" i="0" u="none" strike="noStrike">
              <a:solidFill>
                <a:srgbClr val="A2B5B2"/>
              </a:solidFill>
              <a:latin typeface="Arial"/>
              <a:ea typeface="Arial"/>
              <a:cs typeface="Arial"/>
              <a:sym typeface="Arial"/>
            </a:endParaRPr>
          </a:p>
          <a:p>
            <a:pPr marL="457200" lvl="0" indent="-355600" algn="l" rtl="0">
              <a:lnSpc>
                <a:spcPct val="100000"/>
              </a:lnSpc>
              <a:spcBef>
                <a:spcPts val="1800"/>
              </a:spcBef>
              <a:spcAft>
                <a:spcPts val="0"/>
              </a:spcAft>
              <a:buSzPts val="2000"/>
              <a:buFont typeface="Arial"/>
              <a:buChar char="•"/>
            </a:pPr>
            <a:r>
              <a:rPr lang="en-US" sz="1600" b="0" i="0" u="none" strike="noStrike">
                <a:solidFill>
                  <a:srgbClr val="412C24"/>
                </a:solidFill>
                <a:latin typeface="Avenir"/>
                <a:ea typeface="Avenir"/>
                <a:cs typeface="Avenir"/>
                <a:sym typeface="Avenir"/>
              </a:rPr>
              <a:t>Community</a:t>
            </a:r>
            <a:endParaRPr sz="1600" b="0" i="0" u="none" strike="noStrike">
              <a:solidFill>
                <a:srgbClr val="A2B5B2"/>
              </a:solidFill>
              <a:latin typeface="Arial"/>
              <a:ea typeface="Arial"/>
              <a:cs typeface="Arial"/>
              <a:sym typeface="Arial"/>
            </a:endParaRPr>
          </a:p>
          <a:p>
            <a:pPr marL="457200" lvl="0" indent="-355600" algn="l" rtl="0">
              <a:lnSpc>
                <a:spcPct val="100000"/>
              </a:lnSpc>
              <a:spcBef>
                <a:spcPts val="1800"/>
              </a:spcBef>
              <a:spcAft>
                <a:spcPts val="0"/>
              </a:spcAft>
              <a:buSzPts val="2000"/>
              <a:buFont typeface="Arial"/>
              <a:buChar char="•"/>
            </a:pPr>
            <a:r>
              <a:rPr lang="en-US" sz="1600" b="0" i="0" u="none" strike="noStrike">
                <a:solidFill>
                  <a:srgbClr val="412C24"/>
                </a:solidFill>
                <a:latin typeface="Avenir"/>
                <a:ea typeface="Avenir"/>
                <a:cs typeface="Avenir"/>
                <a:sym typeface="Avenir"/>
              </a:rPr>
              <a:t>Culture</a:t>
            </a:r>
            <a:endParaRPr sz="1600" b="0" i="0" u="none" strike="noStrike">
              <a:solidFill>
                <a:srgbClr val="A2B5B2"/>
              </a:solidFill>
              <a:latin typeface="Arial"/>
              <a:ea typeface="Arial"/>
              <a:cs typeface="Arial"/>
              <a:sym typeface="Arial"/>
            </a:endParaRPr>
          </a:p>
          <a:p>
            <a:pPr marL="457200" lvl="0" indent="-355600" algn="l" rtl="0">
              <a:lnSpc>
                <a:spcPct val="100000"/>
              </a:lnSpc>
              <a:spcBef>
                <a:spcPts val="1800"/>
              </a:spcBef>
              <a:spcAft>
                <a:spcPts val="0"/>
              </a:spcAft>
              <a:buSzPts val="2000"/>
              <a:buFont typeface="Arial"/>
              <a:buChar char="•"/>
            </a:pPr>
            <a:r>
              <a:rPr lang="en-US" sz="1600" b="0" i="0" u="none" strike="noStrike">
                <a:solidFill>
                  <a:srgbClr val="412C24"/>
                </a:solidFill>
                <a:latin typeface="Avenir"/>
                <a:ea typeface="Avenir"/>
                <a:cs typeface="Avenir"/>
                <a:sym typeface="Avenir"/>
              </a:rPr>
              <a:t>Education</a:t>
            </a:r>
            <a:endParaRPr sz="1600" b="0" i="0" u="none" strike="noStrike">
              <a:solidFill>
                <a:srgbClr val="A2B5B2"/>
              </a:solidFill>
              <a:latin typeface="Arial"/>
              <a:ea typeface="Arial"/>
              <a:cs typeface="Arial"/>
              <a:sym typeface="Arial"/>
            </a:endParaRPr>
          </a:p>
          <a:p>
            <a:pPr marL="457200" lvl="0" indent="-355600" algn="l" rtl="0">
              <a:lnSpc>
                <a:spcPct val="100000"/>
              </a:lnSpc>
              <a:spcBef>
                <a:spcPts val="1800"/>
              </a:spcBef>
              <a:spcAft>
                <a:spcPts val="0"/>
              </a:spcAft>
              <a:buSzPts val="2000"/>
              <a:buFont typeface="Arial"/>
              <a:buChar char="•"/>
            </a:pPr>
            <a:r>
              <a:rPr lang="en-US" sz="1600" b="0" i="0" u="none" strike="noStrike">
                <a:solidFill>
                  <a:srgbClr val="412C24"/>
                </a:solidFill>
                <a:latin typeface="Avenir"/>
                <a:ea typeface="Avenir"/>
                <a:cs typeface="Avenir"/>
                <a:sym typeface="Avenir"/>
              </a:rPr>
              <a:t>Ethnicity</a:t>
            </a:r>
            <a:endParaRPr sz="1600" b="0" i="0" u="none" strike="noStrike">
              <a:solidFill>
                <a:srgbClr val="A2B5B2"/>
              </a:solidFill>
              <a:latin typeface="Arial"/>
              <a:ea typeface="Arial"/>
              <a:cs typeface="Arial"/>
              <a:sym typeface="Arial"/>
            </a:endParaRPr>
          </a:p>
          <a:p>
            <a:pPr marL="457200" lvl="0" indent="-355600" algn="l" rtl="0">
              <a:lnSpc>
                <a:spcPct val="100000"/>
              </a:lnSpc>
              <a:spcBef>
                <a:spcPts val="1800"/>
              </a:spcBef>
              <a:spcAft>
                <a:spcPts val="0"/>
              </a:spcAft>
              <a:buSzPts val="2000"/>
              <a:buFont typeface="Arial"/>
              <a:buChar char="•"/>
            </a:pPr>
            <a:r>
              <a:rPr lang="en-US" sz="1600" b="0" i="0" u="none" strike="noStrike">
                <a:solidFill>
                  <a:srgbClr val="412C24"/>
                </a:solidFill>
                <a:latin typeface="Avenir"/>
                <a:ea typeface="Avenir"/>
                <a:cs typeface="Avenir"/>
                <a:sym typeface="Avenir"/>
              </a:rPr>
              <a:t>Family</a:t>
            </a:r>
            <a:endParaRPr/>
          </a:p>
          <a:p>
            <a:pPr marL="457200" lvl="0" indent="-355600" algn="l" rtl="0">
              <a:lnSpc>
                <a:spcPct val="100000"/>
              </a:lnSpc>
              <a:spcBef>
                <a:spcPts val="1800"/>
              </a:spcBef>
              <a:spcAft>
                <a:spcPts val="0"/>
              </a:spcAft>
              <a:buSzPts val="2000"/>
              <a:buFont typeface="Arial"/>
              <a:buChar char="•"/>
            </a:pPr>
            <a:r>
              <a:rPr lang="en-US" sz="1600" b="0" i="0" u="none" strike="noStrike">
                <a:solidFill>
                  <a:srgbClr val="412C24"/>
                </a:solidFill>
                <a:latin typeface="Avenir"/>
                <a:ea typeface="Avenir"/>
                <a:cs typeface="Avenir"/>
                <a:sym typeface="Avenir"/>
              </a:rPr>
              <a:t>Gender</a:t>
            </a:r>
            <a:endParaRPr sz="1600" b="0" i="0" u="none" strike="noStrike">
              <a:solidFill>
                <a:srgbClr val="A2B5B2"/>
              </a:solidFill>
              <a:latin typeface="Arial"/>
              <a:ea typeface="Arial"/>
              <a:cs typeface="Arial"/>
              <a:sym typeface="Arial"/>
            </a:endParaRPr>
          </a:p>
          <a:p>
            <a:pPr marL="457200" lvl="0" indent="-228600" algn="l" rtl="0">
              <a:lnSpc>
                <a:spcPct val="100000"/>
              </a:lnSpc>
              <a:spcBef>
                <a:spcPts val="1800"/>
              </a:spcBef>
              <a:spcAft>
                <a:spcPts val="0"/>
              </a:spcAft>
              <a:buSzPts val="2000"/>
              <a:buFont typeface="Arial"/>
              <a:buNone/>
            </a:pPr>
            <a:endParaRPr sz="1600" b="0" i="0" u="none" strike="noStrike">
              <a:solidFill>
                <a:srgbClr val="412C24"/>
              </a:solidFill>
              <a:latin typeface="Avenir"/>
              <a:ea typeface="Avenir"/>
              <a:cs typeface="Avenir"/>
              <a:sym typeface="Avenir"/>
            </a:endParaRPr>
          </a:p>
          <a:p>
            <a:pPr marL="457200" lvl="0" indent="-228600" algn="l" rtl="0">
              <a:lnSpc>
                <a:spcPct val="100000"/>
              </a:lnSpc>
              <a:spcBef>
                <a:spcPts val="1800"/>
              </a:spcBef>
              <a:spcAft>
                <a:spcPts val="0"/>
              </a:spcAft>
              <a:buSzPts val="2000"/>
              <a:buFont typeface="Arial"/>
              <a:buNone/>
            </a:pPr>
            <a:endParaRPr sz="1600" b="0" i="0" u="none" strike="noStrike">
              <a:solidFill>
                <a:srgbClr val="A2B5B2"/>
              </a:solidFill>
              <a:latin typeface="Arial"/>
              <a:ea typeface="Arial"/>
              <a:cs typeface="Arial"/>
              <a:sym typeface="Arial"/>
            </a:endParaRPr>
          </a:p>
          <a:p>
            <a:pPr marL="457200" lvl="0" indent="-228600" algn="l" rtl="0">
              <a:lnSpc>
                <a:spcPct val="100000"/>
              </a:lnSpc>
              <a:spcBef>
                <a:spcPts val="1800"/>
              </a:spcBef>
              <a:spcAft>
                <a:spcPts val="0"/>
              </a:spcAft>
              <a:buSzPts val="2000"/>
              <a:buFont typeface="Arial"/>
              <a:buNone/>
            </a:pPr>
            <a:endParaRPr sz="1600" b="0" i="0" u="none" strike="noStrike">
              <a:solidFill>
                <a:srgbClr val="A2B5B2"/>
              </a:solidFill>
              <a:latin typeface="Arial"/>
              <a:ea typeface="Arial"/>
              <a:cs typeface="Arial"/>
              <a:sym typeface="Arial"/>
            </a:endParaRPr>
          </a:p>
          <a:p>
            <a:pPr marL="457200" lvl="0" indent="-228600" algn="l" rtl="0">
              <a:lnSpc>
                <a:spcPct val="100000"/>
              </a:lnSpc>
              <a:spcBef>
                <a:spcPts val="400"/>
              </a:spcBef>
              <a:spcAft>
                <a:spcPts val="0"/>
              </a:spcAft>
              <a:buSzPts val="2000"/>
              <a:buNone/>
            </a:pPr>
            <a:endParaRPr/>
          </a:p>
        </p:txBody>
      </p:sp>
      <p:sp>
        <p:nvSpPr>
          <p:cNvPr id="92" name="Google Shape;92;p21"/>
          <p:cNvSpPr txBox="1">
            <a:spLocks noGrp="1"/>
          </p:cNvSpPr>
          <p:nvPr>
            <p:ph type="body" idx="2"/>
          </p:nvPr>
        </p:nvSpPr>
        <p:spPr>
          <a:xfrm>
            <a:off x="4648200" y="1600200"/>
            <a:ext cx="4038600" cy="4525963"/>
          </a:xfrm>
          <a:prstGeom prst="rect">
            <a:avLst/>
          </a:prstGeom>
          <a:noFill/>
          <a:ln>
            <a:noFill/>
          </a:ln>
        </p:spPr>
        <p:txBody>
          <a:bodyPr spcFirstLastPara="1" wrap="square" lIns="0" tIns="0" rIns="0" bIns="0" anchor="t" anchorCtr="0">
            <a:normAutofit fontScale="92500" lnSpcReduction="10000"/>
          </a:bodyPr>
          <a:lstStyle/>
          <a:p>
            <a:pPr marL="457200" lvl="0" indent="-355600" algn="l" rtl="0">
              <a:lnSpc>
                <a:spcPct val="100000"/>
              </a:lnSpc>
              <a:spcBef>
                <a:spcPts val="1800"/>
              </a:spcBef>
              <a:spcAft>
                <a:spcPts val="0"/>
              </a:spcAft>
              <a:buSzPct val="135135"/>
              <a:buFont typeface="Arial"/>
              <a:buChar char="•"/>
            </a:pPr>
            <a:r>
              <a:rPr lang="en-US" sz="1600" b="0" i="0" u="none" strike="noStrike">
                <a:solidFill>
                  <a:srgbClr val="412C24"/>
                </a:solidFill>
                <a:latin typeface="Avenir"/>
                <a:ea typeface="Avenir"/>
                <a:cs typeface="Avenir"/>
                <a:sym typeface="Avenir"/>
              </a:rPr>
              <a:t>Geography</a:t>
            </a:r>
            <a:endParaRPr sz="1600" b="0" i="0" u="none" strike="noStrike">
              <a:solidFill>
                <a:srgbClr val="A2B5B2"/>
              </a:solidFill>
              <a:latin typeface="Arial"/>
              <a:ea typeface="Arial"/>
              <a:cs typeface="Arial"/>
              <a:sym typeface="Arial"/>
            </a:endParaRPr>
          </a:p>
          <a:p>
            <a:pPr marL="457200" lvl="0" indent="-355600" algn="l" rtl="0">
              <a:lnSpc>
                <a:spcPct val="100000"/>
              </a:lnSpc>
              <a:spcBef>
                <a:spcPts val="1800"/>
              </a:spcBef>
              <a:spcAft>
                <a:spcPts val="0"/>
              </a:spcAft>
              <a:buSzPct val="135135"/>
              <a:buFont typeface="Arial"/>
              <a:buChar char="•"/>
            </a:pPr>
            <a:r>
              <a:rPr lang="en-US" sz="1600" b="0" i="0" u="none" strike="noStrike">
                <a:solidFill>
                  <a:srgbClr val="412C24"/>
                </a:solidFill>
                <a:latin typeface="Avenir"/>
                <a:ea typeface="Avenir"/>
                <a:cs typeface="Avenir"/>
                <a:sym typeface="Avenir"/>
              </a:rPr>
              <a:t>Identity</a:t>
            </a:r>
            <a:endParaRPr/>
          </a:p>
          <a:p>
            <a:pPr marL="457200" lvl="0" indent="-355600" algn="l" rtl="0">
              <a:lnSpc>
                <a:spcPct val="100000"/>
              </a:lnSpc>
              <a:spcBef>
                <a:spcPts val="1800"/>
              </a:spcBef>
              <a:spcAft>
                <a:spcPts val="0"/>
              </a:spcAft>
              <a:buSzPct val="135135"/>
              <a:buFont typeface="Arial"/>
              <a:buChar char="•"/>
            </a:pPr>
            <a:r>
              <a:rPr lang="en-US" sz="1600" b="0" i="0" u="none" strike="noStrike">
                <a:solidFill>
                  <a:srgbClr val="412C24"/>
                </a:solidFill>
                <a:latin typeface="Avenir"/>
                <a:ea typeface="Avenir"/>
                <a:cs typeface="Avenir"/>
                <a:sym typeface="Avenir"/>
              </a:rPr>
              <a:t>Immigration</a:t>
            </a:r>
            <a:endParaRPr/>
          </a:p>
          <a:p>
            <a:pPr marL="457200" lvl="0" indent="-355600" algn="l" rtl="0">
              <a:lnSpc>
                <a:spcPct val="100000"/>
              </a:lnSpc>
              <a:spcBef>
                <a:spcPts val="1800"/>
              </a:spcBef>
              <a:spcAft>
                <a:spcPts val="0"/>
              </a:spcAft>
              <a:buSzPct val="135135"/>
              <a:buFont typeface="Arial"/>
              <a:buChar char="•"/>
            </a:pPr>
            <a:r>
              <a:rPr lang="en-US" sz="1600">
                <a:solidFill>
                  <a:srgbClr val="412C24"/>
                </a:solidFill>
                <a:latin typeface="Avenir"/>
                <a:ea typeface="Avenir"/>
                <a:cs typeface="Avenir"/>
                <a:sym typeface="Avenir"/>
              </a:rPr>
              <a:t>L</a:t>
            </a:r>
            <a:r>
              <a:rPr lang="en-US" sz="1600" b="0" i="0" u="none" strike="noStrike">
                <a:solidFill>
                  <a:srgbClr val="412C24"/>
                </a:solidFill>
                <a:latin typeface="Avenir"/>
                <a:ea typeface="Avenir"/>
                <a:cs typeface="Avenir"/>
                <a:sym typeface="Avenir"/>
              </a:rPr>
              <a:t>anguage Variety</a:t>
            </a:r>
            <a:endParaRPr sz="1600" b="0" i="0" u="none" strike="noStrike">
              <a:solidFill>
                <a:srgbClr val="A2B5B2"/>
              </a:solidFill>
              <a:latin typeface="Arial"/>
              <a:ea typeface="Arial"/>
              <a:cs typeface="Arial"/>
              <a:sym typeface="Arial"/>
            </a:endParaRPr>
          </a:p>
          <a:p>
            <a:pPr marL="457200" lvl="0" indent="-355600" algn="l" rtl="0">
              <a:lnSpc>
                <a:spcPct val="100000"/>
              </a:lnSpc>
              <a:spcBef>
                <a:spcPts val="1800"/>
              </a:spcBef>
              <a:spcAft>
                <a:spcPts val="0"/>
              </a:spcAft>
              <a:buSzPct val="135135"/>
              <a:buFont typeface="Arial"/>
              <a:buChar char="•"/>
            </a:pPr>
            <a:r>
              <a:rPr lang="en-US" sz="1600" b="0" i="0" u="none" strike="noStrike">
                <a:solidFill>
                  <a:srgbClr val="412C24"/>
                </a:solidFill>
                <a:latin typeface="Avenir"/>
                <a:ea typeface="Avenir"/>
                <a:cs typeface="Avenir"/>
                <a:sym typeface="Avenir"/>
              </a:rPr>
              <a:t>Register </a:t>
            </a:r>
            <a:endParaRPr sz="1600" b="0" i="0" u="none" strike="noStrike">
              <a:solidFill>
                <a:srgbClr val="A2B5B2"/>
              </a:solidFill>
              <a:latin typeface="Arial"/>
              <a:ea typeface="Arial"/>
              <a:cs typeface="Arial"/>
              <a:sym typeface="Arial"/>
            </a:endParaRPr>
          </a:p>
          <a:p>
            <a:pPr marL="457200" lvl="0" indent="-355600" algn="l" rtl="0">
              <a:lnSpc>
                <a:spcPct val="100000"/>
              </a:lnSpc>
              <a:spcBef>
                <a:spcPts val="1800"/>
              </a:spcBef>
              <a:spcAft>
                <a:spcPts val="0"/>
              </a:spcAft>
              <a:buSzPct val="135135"/>
              <a:buFont typeface="Arial"/>
              <a:buChar char="•"/>
            </a:pPr>
            <a:r>
              <a:rPr lang="en-US" sz="1600" b="0" i="0" u="none" strike="noStrike">
                <a:solidFill>
                  <a:srgbClr val="412C24"/>
                </a:solidFill>
                <a:latin typeface="Avenir"/>
                <a:ea typeface="Avenir"/>
                <a:cs typeface="Avenir"/>
                <a:sym typeface="Avenir"/>
              </a:rPr>
              <a:t>Religion</a:t>
            </a:r>
            <a:endParaRPr/>
          </a:p>
          <a:p>
            <a:pPr marL="457200" lvl="0" indent="-355600" algn="l" rtl="0">
              <a:lnSpc>
                <a:spcPct val="100000"/>
              </a:lnSpc>
              <a:spcBef>
                <a:spcPts val="1800"/>
              </a:spcBef>
              <a:spcAft>
                <a:spcPts val="0"/>
              </a:spcAft>
              <a:buSzPct val="135135"/>
              <a:buFont typeface="Arial"/>
              <a:buChar char="•"/>
            </a:pPr>
            <a:r>
              <a:rPr lang="en-US" sz="1600">
                <a:solidFill>
                  <a:srgbClr val="412C24"/>
                </a:solidFill>
                <a:latin typeface="Avenir"/>
                <a:ea typeface="Avenir"/>
                <a:cs typeface="Avenir"/>
                <a:sym typeface="Avenir"/>
              </a:rPr>
              <a:t>Setting</a:t>
            </a:r>
            <a:endParaRPr sz="1600" b="0" i="0" u="none" strike="noStrike">
              <a:solidFill>
                <a:srgbClr val="A2B5B2"/>
              </a:solidFill>
              <a:latin typeface="Arial"/>
              <a:ea typeface="Arial"/>
              <a:cs typeface="Arial"/>
              <a:sym typeface="Arial"/>
            </a:endParaRPr>
          </a:p>
          <a:p>
            <a:pPr marL="457200" lvl="0" indent="-355600" algn="l" rtl="0">
              <a:lnSpc>
                <a:spcPct val="100000"/>
              </a:lnSpc>
              <a:spcBef>
                <a:spcPts val="1800"/>
              </a:spcBef>
              <a:spcAft>
                <a:spcPts val="0"/>
              </a:spcAft>
              <a:buSzPct val="135135"/>
              <a:buFont typeface="Arial"/>
              <a:buChar char="•"/>
            </a:pPr>
            <a:r>
              <a:rPr lang="en-US" sz="1600" b="0" i="0" u="none" strike="noStrike">
                <a:solidFill>
                  <a:srgbClr val="412C24"/>
                </a:solidFill>
                <a:latin typeface="Avenir"/>
                <a:ea typeface="Avenir"/>
                <a:cs typeface="Avenir"/>
                <a:sym typeface="Avenir"/>
              </a:rPr>
              <a:t>Slang</a:t>
            </a:r>
            <a:endParaRPr sz="1600" b="0" i="0" u="none" strike="noStrike">
              <a:solidFill>
                <a:srgbClr val="A2B5B2"/>
              </a:solidFill>
              <a:latin typeface="Arial"/>
              <a:ea typeface="Arial"/>
              <a:cs typeface="Arial"/>
              <a:sym typeface="Arial"/>
            </a:endParaRPr>
          </a:p>
          <a:p>
            <a:pPr marL="457200" lvl="0" indent="-355600" algn="l" rtl="0">
              <a:lnSpc>
                <a:spcPct val="100000"/>
              </a:lnSpc>
              <a:spcBef>
                <a:spcPts val="1800"/>
              </a:spcBef>
              <a:spcAft>
                <a:spcPts val="0"/>
              </a:spcAft>
              <a:buSzPct val="135135"/>
              <a:buFont typeface="Arial"/>
              <a:buChar char="•"/>
            </a:pPr>
            <a:r>
              <a:rPr lang="en-US" sz="1600" b="0" i="0" u="none" strike="noStrike">
                <a:solidFill>
                  <a:srgbClr val="412C24"/>
                </a:solidFill>
                <a:latin typeface="Avenir"/>
                <a:ea typeface="Avenir"/>
                <a:cs typeface="Avenir"/>
                <a:sym typeface="Avenir"/>
              </a:rPr>
              <a:t>Social Class</a:t>
            </a:r>
            <a:endParaRPr/>
          </a:p>
          <a:p>
            <a:pPr marL="457200" lvl="0" indent="-355600" algn="l" rtl="0">
              <a:lnSpc>
                <a:spcPct val="100000"/>
              </a:lnSpc>
              <a:spcBef>
                <a:spcPts val="1800"/>
              </a:spcBef>
              <a:spcAft>
                <a:spcPts val="0"/>
              </a:spcAft>
              <a:buSzPct val="135135"/>
              <a:buFont typeface="Arial"/>
              <a:buChar char="•"/>
            </a:pPr>
            <a:r>
              <a:rPr lang="en-US" sz="1600">
                <a:solidFill>
                  <a:srgbClr val="412C24"/>
                </a:solidFill>
                <a:latin typeface="Avenir"/>
                <a:ea typeface="Avenir"/>
                <a:cs typeface="Avenir"/>
                <a:sym typeface="Avenir"/>
              </a:rPr>
              <a:t>Urbanization</a:t>
            </a:r>
            <a:endParaRPr sz="1600" b="0" i="0" u="none" strike="noStrike">
              <a:solidFill>
                <a:srgbClr val="A2B5B2"/>
              </a:solidFill>
              <a:latin typeface="Arial"/>
              <a:ea typeface="Arial"/>
              <a:cs typeface="Arial"/>
              <a:sym typeface="Arial"/>
            </a:endParaRPr>
          </a:p>
          <a:p>
            <a:pPr marL="457200" lvl="0" indent="-228600" algn="l" rtl="0">
              <a:lnSpc>
                <a:spcPct val="100000"/>
              </a:lnSpc>
              <a:spcBef>
                <a:spcPts val="400"/>
              </a:spcBef>
              <a:spcAft>
                <a:spcPts val="0"/>
              </a:spcAft>
              <a:buSzPct val="108108"/>
              <a:buNone/>
            </a:pPr>
            <a:endParaRPr/>
          </a:p>
        </p:txBody>
      </p:sp>
      <p:sp>
        <p:nvSpPr>
          <p:cNvPr id="93" name="Google Shape;93;p21"/>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3"/>
          <p:cNvSpPr txBox="1">
            <a:spLocks noGrp="1"/>
          </p:cNvSpPr>
          <p:nvPr>
            <p:ph type="title"/>
          </p:nvPr>
        </p:nvSpPr>
        <p:spPr>
          <a:xfrm>
            <a:off x="457200" y="274638"/>
            <a:ext cx="3883786"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Language and Identity</a:t>
            </a:r>
            <a:endParaRPr/>
          </a:p>
        </p:txBody>
      </p:sp>
      <p:sp>
        <p:nvSpPr>
          <p:cNvPr id="100" name="Google Shape;100;p23"/>
          <p:cNvSpPr txBox="1">
            <a:spLocks noGrp="1"/>
          </p:cNvSpPr>
          <p:nvPr>
            <p:ph type="body" idx="1"/>
          </p:nvPr>
        </p:nvSpPr>
        <p:spPr>
          <a:xfrm>
            <a:off x="457200" y="1600200"/>
            <a:ext cx="3901440" cy="4525963"/>
          </a:xfrm>
          <a:prstGeom prst="rect">
            <a:avLst/>
          </a:prstGeom>
          <a:noFill/>
          <a:ln>
            <a:noFill/>
          </a:ln>
        </p:spPr>
        <p:txBody>
          <a:bodyPr spcFirstLastPara="1" wrap="square" lIns="0" tIns="0" rIns="0" bIns="0" anchor="t" anchorCtr="0">
            <a:normAutofit/>
          </a:bodyPr>
          <a:lstStyle/>
          <a:p>
            <a:pPr marL="101600" lvl="0" indent="0" algn="l" rtl="0">
              <a:lnSpc>
                <a:spcPct val="100000"/>
              </a:lnSpc>
              <a:spcBef>
                <a:spcPts val="400"/>
              </a:spcBef>
              <a:spcAft>
                <a:spcPts val="0"/>
              </a:spcAft>
              <a:buSzPts val="2000"/>
              <a:buNone/>
            </a:pPr>
            <a:r>
              <a:rPr lang="en-US" sz="1900"/>
              <a:t>“Identity is what underlies most people’s retention of at least some of their local features because ultimately what we say is who we are”.</a:t>
            </a:r>
            <a:endParaRPr/>
          </a:p>
          <a:p>
            <a:pPr marL="457200" lvl="0" indent="-228600" algn="l" rtl="0">
              <a:lnSpc>
                <a:spcPct val="100000"/>
              </a:lnSpc>
              <a:spcBef>
                <a:spcPts val="400"/>
              </a:spcBef>
              <a:spcAft>
                <a:spcPts val="0"/>
              </a:spcAft>
              <a:buSzPts val="2000"/>
              <a:buNone/>
            </a:pPr>
            <a:endParaRPr sz="1900"/>
          </a:p>
          <a:p>
            <a:pPr marL="101600" lvl="0" indent="0" algn="l" rtl="0">
              <a:lnSpc>
                <a:spcPct val="100000"/>
              </a:lnSpc>
              <a:spcBef>
                <a:spcPts val="400"/>
              </a:spcBef>
              <a:spcAft>
                <a:spcPts val="0"/>
              </a:spcAft>
              <a:buSzPts val="2000"/>
              <a:buNone/>
            </a:pPr>
            <a:r>
              <a:rPr lang="en-US" sz="1400"/>
              <a:t>Clive Upton, Professor Emeritus of English Language at the University of Leeds</a:t>
            </a:r>
            <a:endParaRPr/>
          </a:p>
          <a:p>
            <a:pPr marL="457200" lvl="0" indent="-228600" algn="l" rtl="0">
              <a:lnSpc>
                <a:spcPct val="100000"/>
              </a:lnSpc>
              <a:spcBef>
                <a:spcPts val="400"/>
              </a:spcBef>
              <a:spcAft>
                <a:spcPts val="0"/>
              </a:spcAft>
              <a:buSzPts val="2000"/>
              <a:buNone/>
            </a:pPr>
            <a:endParaRPr/>
          </a:p>
          <a:p>
            <a:pPr marL="101600" lvl="0" indent="0" algn="l" rtl="0">
              <a:lnSpc>
                <a:spcPct val="100000"/>
              </a:lnSpc>
              <a:spcBef>
                <a:spcPts val="400"/>
              </a:spcBef>
              <a:spcAft>
                <a:spcPts val="0"/>
              </a:spcAft>
              <a:buSzPts val="2000"/>
              <a:buNone/>
            </a:pPr>
            <a:br>
              <a:rPr lang="en-US"/>
            </a:br>
            <a:endParaRPr/>
          </a:p>
        </p:txBody>
      </p:sp>
      <p:sp>
        <p:nvSpPr>
          <p:cNvPr id="101" name="Google Shape;101;p23"/>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6</a:t>
            </a:fld>
            <a:endParaRPr/>
          </a:p>
        </p:txBody>
      </p:sp>
      <p:pic>
        <p:nvPicPr>
          <p:cNvPr id="102" name="Google Shape;102;p23" descr="Chart, radar chart&#10;&#10;Description automatically generated"/>
          <p:cNvPicPr preferRelativeResize="0"/>
          <p:nvPr/>
        </p:nvPicPr>
        <p:blipFill rotWithShape="1">
          <a:blip r:embed="rId3">
            <a:alphaModFix/>
          </a:blip>
          <a:srcRect/>
          <a:stretch/>
        </p:blipFill>
        <p:spPr>
          <a:xfrm>
            <a:off x="4572000" y="1266517"/>
            <a:ext cx="4412682" cy="38526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rmAutofit/>
          </a:bodyPr>
          <a:lstStyle/>
          <a:p>
            <a:pPr marL="101600" lvl="0" indent="0" algn="l" rtl="0">
              <a:lnSpc>
                <a:spcPct val="100000"/>
              </a:lnSpc>
              <a:spcBef>
                <a:spcPts val="400"/>
              </a:spcBef>
              <a:spcAft>
                <a:spcPts val="0"/>
              </a:spcAft>
              <a:buSzPts val="2000"/>
              <a:buNone/>
            </a:pPr>
            <a:r>
              <a:rPr lang="en-US"/>
              <a:t>On the handout, match the correct linguistic term with its definition</a:t>
            </a:r>
            <a:endParaRPr/>
          </a:p>
          <a:p>
            <a:pPr marL="457200" lvl="0" indent="-228600" algn="l" rtl="0">
              <a:lnSpc>
                <a:spcPct val="100000"/>
              </a:lnSpc>
              <a:spcBef>
                <a:spcPts val="400"/>
              </a:spcBef>
              <a:spcAft>
                <a:spcPts val="0"/>
              </a:spcAft>
              <a:buSzPts val="2000"/>
              <a:buNone/>
            </a:pPr>
            <a:endParaRPr/>
          </a:p>
          <a:p>
            <a:pPr marL="457200" lvl="0" indent="-228600" algn="l" rtl="0">
              <a:lnSpc>
                <a:spcPct val="100000"/>
              </a:lnSpc>
              <a:spcBef>
                <a:spcPts val="400"/>
              </a:spcBef>
              <a:spcAft>
                <a:spcPts val="0"/>
              </a:spcAft>
              <a:buSzPts val="2000"/>
              <a:buNone/>
            </a:pPr>
            <a:endParaRPr/>
          </a:p>
        </p:txBody>
      </p:sp>
      <p:sp>
        <p:nvSpPr>
          <p:cNvPr id="109" name="Google Shape;109;p22"/>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Activity 4.1.2 – Sociolinguistic Terminology</a:t>
            </a:r>
            <a:endParaRPr/>
          </a:p>
        </p:txBody>
      </p:sp>
      <p:sp>
        <p:nvSpPr>
          <p:cNvPr id="110" name="Google Shape;110;p22"/>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7</a:t>
            </a:fld>
            <a:endParaRPr/>
          </a:p>
        </p:txBody>
      </p:sp>
      <p:graphicFrame>
        <p:nvGraphicFramePr>
          <p:cNvPr id="111" name="Google Shape;111;p22"/>
          <p:cNvGraphicFramePr/>
          <p:nvPr/>
        </p:nvGraphicFramePr>
        <p:xfrm>
          <a:off x="457200" y="2488368"/>
          <a:ext cx="3000000" cy="3000000"/>
        </p:xfrm>
        <a:graphic>
          <a:graphicData uri="http://schemas.openxmlformats.org/drawingml/2006/table">
            <a:tbl>
              <a:tblPr>
                <a:noFill/>
                <a:tableStyleId>{4447CD80-B381-4BCD-9B1A-13A940873652}</a:tableStyleId>
              </a:tblPr>
              <a:tblGrid>
                <a:gridCol w="1313900">
                  <a:extLst>
                    <a:ext uri="{9D8B030D-6E8A-4147-A177-3AD203B41FA5}">
                      <a16:colId xmlns:a16="http://schemas.microsoft.com/office/drawing/2014/main" val="20000"/>
                    </a:ext>
                  </a:extLst>
                </a:gridCol>
                <a:gridCol w="6503475">
                  <a:extLst>
                    <a:ext uri="{9D8B030D-6E8A-4147-A177-3AD203B41FA5}">
                      <a16:colId xmlns:a16="http://schemas.microsoft.com/office/drawing/2014/main" val="20001"/>
                    </a:ext>
                  </a:extLst>
                </a:gridCol>
              </a:tblGrid>
              <a:tr h="656475">
                <a:tc>
                  <a:txBody>
                    <a:bodyPr/>
                    <a:lstStyle/>
                    <a:p>
                      <a:pPr marL="0" marR="0" lvl="0" indent="0" algn="l" rtl="0">
                        <a:lnSpc>
                          <a:spcPct val="100000"/>
                        </a:lnSpc>
                        <a:spcBef>
                          <a:spcPts val="0"/>
                        </a:spcBef>
                        <a:spcAft>
                          <a:spcPts val="0"/>
                        </a:spcAft>
                        <a:buNone/>
                      </a:pPr>
                      <a:r>
                        <a:rPr lang="en-US" sz="2000" b="1" i="0" u="none" strike="noStrike" cap="none">
                          <a:solidFill>
                            <a:srgbClr val="000000"/>
                          </a:solidFill>
                          <a:latin typeface="Helvetica Neue"/>
                          <a:ea typeface="Helvetica Neue"/>
                          <a:cs typeface="Helvetica Neue"/>
                          <a:sym typeface="Helvetica Neue"/>
                        </a:rPr>
                        <a:t>1. Accent</a:t>
                      </a:r>
                      <a:endParaRPr sz="2000" u="none" strike="noStrike" cap="none"/>
                    </a:p>
                  </a:txBody>
                  <a:tcPr marL="48650" marR="48650" marT="33375" marB="333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CFE2F3"/>
                    </a:solidFill>
                  </a:tcPr>
                </a:tc>
                <a:tc>
                  <a:txBody>
                    <a:bodyPr/>
                    <a:lstStyle/>
                    <a:p>
                      <a:pPr marL="0" marR="0" lvl="0" indent="0" algn="l" rtl="0">
                        <a:lnSpc>
                          <a:spcPct val="100000"/>
                        </a:lnSpc>
                        <a:spcBef>
                          <a:spcPts val="0"/>
                        </a:spcBef>
                        <a:spcAft>
                          <a:spcPts val="0"/>
                        </a:spcAft>
                        <a:buNone/>
                      </a:pPr>
                      <a:r>
                        <a:rPr lang="en-US" sz="2000" b="1" i="0" u="none" strike="noStrike" cap="none">
                          <a:solidFill>
                            <a:srgbClr val="000000"/>
                          </a:solidFill>
                          <a:latin typeface="Helvetica Neue"/>
                          <a:ea typeface="Helvetica Neue"/>
                          <a:cs typeface="Helvetica Neue"/>
                          <a:sym typeface="Helvetica Neue"/>
                        </a:rPr>
                        <a:t>J.</a:t>
                      </a:r>
                      <a:r>
                        <a:rPr lang="en-US" sz="2000" b="0" i="0" u="none" strike="noStrike" cap="none">
                          <a:solidFill>
                            <a:srgbClr val="000000"/>
                          </a:solidFill>
                          <a:latin typeface="Helvetica Neue"/>
                          <a:ea typeface="Helvetica Neue"/>
                          <a:cs typeface="Helvetica Neue"/>
                          <a:sym typeface="Helvetica Neue"/>
                        </a:rPr>
                        <a:t> Regional phonological or phonetic distinctions</a:t>
                      </a:r>
                      <a:endParaRPr sz="2000" u="none" strike="noStrike" cap="none"/>
                    </a:p>
                  </a:txBody>
                  <a:tcPr marL="48650" marR="48650" marT="33375" marB="3337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CFE2F3"/>
                    </a:solidFill>
                  </a:tcPr>
                </a:tc>
                <a:extLst>
                  <a:ext uri="{0D108BD9-81ED-4DB2-BD59-A6C34878D82A}">
                    <a16:rowId xmlns:a16="http://schemas.microsoft.com/office/drawing/2014/main" val="10000"/>
                  </a:ext>
                </a:extLst>
              </a:tr>
            </a:tbl>
          </a:graphicData>
        </a:graphic>
      </p:graphicFrame>
      <p:sp>
        <p:nvSpPr>
          <p:cNvPr id="112" name="Google Shape;112;p22"/>
          <p:cNvSpPr/>
          <p:nvPr/>
        </p:nvSpPr>
        <p:spPr>
          <a:xfrm>
            <a:off x="457200" y="3713163"/>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5"/>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8</a:t>
            </a:fld>
            <a:endParaRPr/>
          </a:p>
        </p:txBody>
      </p:sp>
      <p:sp>
        <p:nvSpPr>
          <p:cNvPr id="119" name="Google Shape;119;p35"/>
          <p:cNvSpPr/>
          <p:nvPr/>
        </p:nvSpPr>
        <p:spPr>
          <a:xfrm>
            <a:off x="717550" y="1552575"/>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aphicFrame>
        <p:nvGraphicFramePr>
          <p:cNvPr id="120" name="Google Shape;120;p35"/>
          <p:cNvGraphicFramePr/>
          <p:nvPr/>
        </p:nvGraphicFramePr>
        <p:xfrm>
          <a:off x="194872" y="210665"/>
          <a:ext cx="3000000" cy="3000000"/>
        </p:xfrm>
        <a:graphic>
          <a:graphicData uri="http://schemas.openxmlformats.org/drawingml/2006/table">
            <a:tbl>
              <a:tblPr firstRow="1" bandRow="1">
                <a:noFill/>
                <a:tableStyleId>{A82C82EB-A2AE-4664-A63E-8B159024634D}</a:tableStyleId>
              </a:tblPr>
              <a:tblGrid>
                <a:gridCol w="1856825">
                  <a:extLst>
                    <a:ext uri="{9D8B030D-6E8A-4147-A177-3AD203B41FA5}">
                      <a16:colId xmlns:a16="http://schemas.microsoft.com/office/drawing/2014/main" val="20000"/>
                    </a:ext>
                  </a:extLst>
                </a:gridCol>
                <a:gridCol w="6912400">
                  <a:extLst>
                    <a:ext uri="{9D8B030D-6E8A-4147-A177-3AD203B41FA5}">
                      <a16:colId xmlns:a16="http://schemas.microsoft.com/office/drawing/2014/main" val="20001"/>
                    </a:ext>
                  </a:extLst>
                </a:gridCol>
              </a:tblGrid>
              <a:tr h="406725">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latin typeface="Helvetica Neue"/>
                          <a:ea typeface="Helvetica Neue"/>
                          <a:cs typeface="Helvetica Neue"/>
                          <a:sym typeface="Helvetica Neue"/>
                        </a:rPr>
                        <a:t>1. Accent</a:t>
                      </a:r>
                      <a:endParaRPr sz="1600" b="1" u="none" strike="noStrike" cap="none">
                        <a:latin typeface="Helvetica Neue"/>
                        <a:ea typeface="Helvetica Neue"/>
                        <a:cs typeface="Helvetica Neue"/>
                        <a:sym typeface="Helvetica Neue"/>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Helvetica Neue"/>
                          <a:ea typeface="Helvetica Neue"/>
                          <a:cs typeface="Helvetica Neue"/>
                          <a:sym typeface="Helvetica Neue"/>
                        </a:rPr>
                        <a:t>J.</a:t>
                      </a:r>
                      <a:r>
                        <a:rPr lang="en-US" sz="1600" b="0" i="0" u="none" strike="noStrike" cap="none">
                          <a:solidFill>
                            <a:srgbClr val="000000"/>
                          </a:solidFill>
                          <a:latin typeface="Helvetica Neue"/>
                          <a:ea typeface="Helvetica Neue"/>
                          <a:cs typeface="Helvetica Neue"/>
                          <a:sym typeface="Helvetica Neue"/>
                        </a:rPr>
                        <a:t> Regional phonological or phonetic distinctions</a:t>
                      </a:r>
                      <a:endParaRPr sz="1600" u="none" strike="noStrike" cap="none"/>
                    </a:p>
                  </a:txBody>
                  <a:tcPr marL="91450" marR="91450" marT="45725" marB="45725"/>
                </a:tc>
                <a:extLst>
                  <a:ext uri="{0D108BD9-81ED-4DB2-BD59-A6C34878D82A}">
                    <a16:rowId xmlns:a16="http://schemas.microsoft.com/office/drawing/2014/main" val="10000"/>
                  </a:ext>
                </a:extLst>
              </a:tr>
              <a:tr h="683325">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latin typeface="Helvetica Neue"/>
                          <a:ea typeface="Helvetica Neue"/>
                          <a:cs typeface="Helvetica Neue"/>
                          <a:sym typeface="Helvetica Neue"/>
                        </a:rPr>
                        <a:t>2. Creole</a:t>
                      </a:r>
                      <a:endParaRPr sz="1600" b="1" u="none" strike="noStrike" cap="none">
                        <a:latin typeface="Helvetica Neue"/>
                        <a:ea typeface="Helvetica Neue"/>
                        <a:cs typeface="Helvetica Neue"/>
                        <a:sym typeface="Helvetica Neue"/>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Helvetica Neue"/>
                          <a:ea typeface="Helvetica Neue"/>
                          <a:cs typeface="Helvetica Neue"/>
                          <a:sym typeface="Helvetica Neue"/>
                        </a:rPr>
                        <a:t>G</a:t>
                      </a:r>
                      <a:r>
                        <a:rPr lang="en-US" sz="1600" b="0" i="0" u="none" strike="noStrike" cap="none">
                          <a:solidFill>
                            <a:srgbClr val="000000"/>
                          </a:solidFill>
                          <a:latin typeface="Helvetica Neue"/>
                          <a:ea typeface="Helvetica Neue"/>
                          <a:cs typeface="Helvetica Neue"/>
                          <a:sym typeface="Helvetica Neue"/>
                        </a:rPr>
                        <a:t>. A stable natural language developed from the simplifying and mixing of different languages. It is spoken as a native tongue.</a:t>
                      </a:r>
                      <a:endParaRPr sz="1600" u="none" strike="noStrike" cap="none"/>
                    </a:p>
                  </a:txBody>
                  <a:tcPr marL="91450" marR="91450" marT="45725" marB="45725"/>
                </a:tc>
                <a:extLst>
                  <a:ext uri="{0D108BD9-81ED-4DB2-BD59-A6C34878D82A}">
                    <a16:rowId xmlns:a16="http://schemas.microsoft.com/office/drawing/2014/main" val="10001"/>
                  </a:ext>
                </a:extLst>
              </a:tr>
              <a:tr h="739775">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latin typeface="Helvetica Neue"/>
                          <a:ea typeface="Helvetica Neue"/>
                          <a:cs typeface="Helvetica Neue"/>
                          <a:sym typeface="Helvetica Neue"/>
                        </a:rPr>
                        <a:t>3. Dialect</a:t>
                      </a:r>
                      <a:endParaRPr sz="1600" b="1" u="none" strike="noStrike" cap="none">
                        <a:latin typeface="Helvetica Neue"/>
                        <a:ea typeface="Helvetica Neue"/>
                        <a:cs typeface="Helvetica Neue"/>
                        <a:sym typeface="Helvetica Neue"/>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Helvetica Neue"/>
                          <a:ea typeface="Helvetica Neue"/>
                          <a:cs typeface="Helvetica Neue"/>
                          <a:sym typeface="Helvetica Neue"/>
                        </a:rPr>
                        <a:t>E.</a:t>
                      </a:r>
                      <a:r>
                        <a:rPr lang="en-US" sz="1600" b="0" i="0" u="none" strike="noStrike" cap="none">
                          <a:solidFill>
                            <a:srgbClr val="000000"/>
                          </a:solidFill>
                          <a:latin typeface="Helvetica Neue"/>
                          <a:ea typeface="Helvetica Neue"/>
                          <a:cs typeface="Helvetica Neue"/>
                          <a:sym typeface="Helvetica Neue"/>
                        </a:rPr>
                        <a:t> A variety of a language that may have different but mutually intelligible pronunciation, vocabulary or phrases from the standard language</a:t>
                      </a:r>
                      <a:endParaRPr sz="1600" u="none" strike="noStrike" cap="none"/>
                    </a:p>
                  </a:txBody>
                  <a:tcPr marL="91450" marR="91450" marT="45725" marB="45725"/>
                </a:tc>
                <a:extLst>
                  <a:ext uri="{0D108BD9-81ED-4DB2-BD59-A6C34878D82A}">
                    <a16:rowId xmlns:a16="http://schemas.microsoft.com/office/drawing/2014/main" val="10002"/>
                  </a:ext>
                </a:extLst>
              </a:tr>
              <a:tr h="406725">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latin typeface="Helvetica Neue"/>
                          <a:ea typeface="Helvetica Neue"/>
                          <a:cs typeface="Helvetica Neue"/>
                          <a:sym typeface="Helvetica Neue"/>
                        </a:rPr>
                        <a:t>4. Idiolect</a:t>
                      </a:r>
                      <a:endParaRPr sz="1600" b="1" u="none" strike="noStrike" cap="none">
                        <a:latin typeface="Helvetica Neue"/>
                        <a:ea typeface="Helvetica Neue"/>
                        <a:cs typeface="Helvetica Neue"/>
                        <a:sym typeface="Helvetica Neue"/>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Helvetica Neue"/>
                          <a:ea typeface="Helvetica Neue"/>
                          <a:cs typeface="Helvetica Neue"/>
                          <a:sym typeface="Helvetica Neue"/>
                        </a:rPr>
                        <a:t>A</a:t>
                      </a:r>
                      <a:r>
                        <a:rPr lang="en-US" sz="1600" b="0" i="0" u="none" strike="noStrike" cap="none">
                          <a:solidFill>
                            <a:srgbClr val="000000"/>
                          </a:solidFill>
                          <a:latin typeface="Helvetica Neue"/>
                          <a:ea typeface="Helvetica Neue"/>
                          <a:cs typeface="Helvetica Neue"/>
                          <a:sym typeface="Helvetica Neue"/>
                        </a:rPr>
                        <a:t>. The unique characteristics of the language of an individual</a:t>
                      </a:r>
                      <a:endParaRPr sz="1600" u="none" strike="noStrike" cap="none"/>
                    </a:p>
                  </a:txBody>
                  <a:tcPr marL="91450" marR="91450" marT="45725" marB="45725"/>
                </a:tc>
                <a:extLst>
                  <a:ext uri="{0D108BD9-81ED-4DB2-BD59-A6C34878D82A}">
                    <a16:rowId xmlns:a16="http://schemas.microsoft.com/office/drawing/2014/main" val="10003"/>
                  </a:ext>
                </a:extLst>
              </a:tr>
              <a:tr h="480850">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latin typeface="Helvetica Neue"/>
                          <a:ea typeface="Helvetica Neue"/>
                          <a:cs typeface="Helvetica Neue"/>
                          <a:sym typeface="Helvetica Neue"/>
                        </a:rPr>
                        <a:t>5. Jargon</a:t>
                      </a:r>
                      <a:endParaRPr sz="1600" b="1" u="none" strike="noStrike" cap="none">
                        <a:latin typeface="Helvetica Neue"/>
                        <a:ea typeface="Helvetica Neue"/>
                        <a:cs typeface="Helvetica Neue"/>
                        <a:sym typeface="Helvetica Neue"/>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Helvetica Neue"/>
                          <a:ea typeface="Helvetica Neue"/>
                          <a:cs typeface="Helvetica Neue"/>
                          <a:sym typeface="Helvetica Neue"/>
                        </a:rPr>
                        <a:t>H.</a:t>
                      </a:r>
                      <a:r>
                        <a:rPr lang="en-US" sz="1600" b="0" i="0" u="none" strike="noStrike" cap="none">
                          <a:solidFill>
                            <a:srgbClr val="000000"/>
                          </a:solidFill>
                          <a:latin typeface="Helvetica Neue"/>
                          <a:ea typeface="Helvetica Neue"/>
                          <a:cs typeface="Helvetica Neue"/>
                          <a:sym typeface="Helvetica Neue"/>
                        </a:rPr>
                        <a:t> Technical terminology or characteristic idioms of a particular group </a:t>
                      </a:r>
                      <a:endParaRPr sz="1600" u="none" strike="noStrike" cap="none"/>
                    </a:p>
                  </a:txBody>
                  <a:tcPr marL="91450" marR="91450" marT="45725" marB="45725"/>
                </a:tc>
                <a:extLst>
                  <a:ext uri="{0D108BD9-81ED-4DB2-BD59-A6C34878D82A}">
                    <a16:rowId xmlns:a16="http://schemas.microsoft.com/office/drawing/2014/main" val="10004"/>
                  </a:ext>
                </a:extLst>
              </a:tr>
              <a:tr h="560700">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latin typeface="Helvetica Neue"/>
                          <a:ea typeface="Helvetica Neue"/>
                          <a:cs typeface="Helvetica Neue"/>
                          <a:sym typeface="Helvetica Neue"/>
                        </a:rPr>
                        <a:t>6. Language</a:t>
                      </a:r>
                      <a:endParaRPr sz="1600" b="1" u="none" strike="noStrike" cap="none">
                        <a:latin typeface="Helvetica Neue"/>
                        <a:ea typeface="Helvetica Neue"/>
                        <a:cs typeface="Helvetica Neue"/>
                        <a:sym typeface="Helvetica Neue"/>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Helvetica Neue"/>
                          <a:ea typeface="Helvetica Neue"/>
                          <a:cs typeface="Helvetica Neue"/>
                          <a:sym typeface="Helvetica Neue"/>
                        </a:rPr>
                        <a:t>F</a:t>
                      </a:r>
                      <a:r>
                        <a:rPr lang="en-US" sz="1600" b="0" i="0" u="none" strike="noStrike" cap="none">
                          <a:solidFill>
                            <a:srgbClr val="000000"/>
                          </a:solidFill>
                          <a:latin typeface="Helvetica Neue"/>
                          <a:ea typeface="Helvetica Neue"/>
                          <a:cs typeface="Helvetica Neue"/>
                          <a:sym typeface="Helvetica Neue"/>
                        </a:rPr>
                        <a:t>. The words and expressions used and understood by a large group of people</a:t>
                      </a:r>
                      <a:endParaRPr sz="1600" u="none" strike="noStrike" cap="none"/>
                    </a:p>
                  </a:txBody>
                  <a:tcPr marL="91450" marR="91450" marT="45725" marB="45725"/>
                </a:tc>
                <a:extLst>
                  <a:ext uri="{0D108BD9-81ED-4DB2-BD59-A6C34878D82A}">
                    <a16:rowId xmlns:a16="http://schemas.microsoft.com/office/drawing/2014/main" val="10005"/>
                  </a:ext>
                </a:extLst>
              </a:tr>
              <a:tr h="1032850">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latin typeface="Helvetica Neue"/>
                          <a:ea typeface="Helvetica Neue"/>
                          <a:cs typeface="Helvetica Neue"/>
                          <a:sym typeface="Helvetica Neue"/>
                        </a:rPr>
                        <a:t>7. Pidgin</a:t>
                      </a:r>
                      <a:endParaRPr sz="1600" b="1" u="none" strike="noStrike" cap="none">
                        <a:latin typeface="Helvetica Neue"/>
                        <a:ea typeface="Helvetica Neue"/>
                        <a:cs typeface="Helvetica Neue"/>
                        <a:sym typeface="Helvetica Neue"/>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Helvetica Neue"/>
                          <a:ea typeface="Helvetica Neue"/>
                          <a:cs typeface="Helvetica Neue"/>
                          <a:sym typeface="Helvetica Neue"/>
                        </a:rPr>
                        <a:t>C</a:t>
                      </a:r>
                      <a:r>
                        <a:rPr lang="en-US" sz="1600" b="0" i="0" u="none" strike="noStrike" cap="none">
                          <a:solidFill>
                            <a:srgbClr val="000000"/>
                          </a:solidFill>
                          <a:latin typeface="Helvetica Neue"/>
                          <a:ea typeface="Helvetica Neue"/>
                          <a:cs typeface="Helvetica Neue"/>
                          <a:sym typeface="Helvetica Neue"/>
                        </a:rPr>
                        <a:t>. A simplified language which arises for the purposes of communication between two social groups, one of which is in a more dominant position than the other. The less dominant group is the one that creates this language.</a:t>
                      </a:r>
                      <a:endParaRPr sz="1600" u="none" strike="noStrike" cap="none"/>
                    </a:p>
                  </a:txBody>
                  <a:tcPr marL="91450" marR="91450" marT="45725" marB="45725"/>
                </a:tc>
                <a:extLst>
                  <a:ext uri="{0D108BD9-81ED-4DB2-BD59-A6C34878D82A}">
                    <a16:rowId xmlns:a16="http://schemas.microsoft.com/office/drawing/2014/main" val="10006"/>
                  </a:ext>
                </a:extLst>
              </a:tr>
              <a:tr h="796775">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latin typeface="Helvetica Neue"/>
                          <a:ea typeface="Helvetica Neue"/>
                          <a:cs typeface="Helvetica Neue"/>
                          <a:sym typeface="Helvetica Neue"/>
                        </a:rPr>
                        <a:t>8. Register</a:t>
                      </a:r>
                      <a:endParaRPr sz="1600" b="1" u="none" strike="noStrike" cap="none">
                        <a:latin typeface="Helvetica Neue"/>
                        <a:ea typeface="Helvetica Neue"/>
                        <a:cs typeface="Helvetica Neue"/>
                        <a:sym typeface="Helvetica Neue"/>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Helvetica Neue"/>
                          <a:ea typeface="Helvetica Neue"/>
                          <a:cs typeface="Helvetica Neue"/>
                          <a:sym typeface="Helvetica Neue"/>
                        </a:rPr>
                        <a:t>B</a:t>
                      </a:r>
                      <a:r>
                        <a:rPr lang="en-US" sz="1600" b="0" i="0" u="none" strike="noStrike" cap="none">
                          <a:solidFill>
                            <a:srgbClr val="000000"/>
                          </a:solidFill>
                          <a:latin typeface="Helvetica Neue"/>
                          <a:ea typeface="Helvetica Neue"/>
                          <a:cs typeface="Helvetica Neue"/>
                          <a:sym typeface="Helvetica Neue"/>
                        </a:rPr>
                        <a:t>. The way people use language in different situations e.g. formally or informally</a:t>
                      </a:r>
                      <a:endParaRPr sz="1600" u="none" strike="noStrike" cap="none"/>
                    </a:p>
                    <a:p>
                      <a:pPr marL="0" marR="0" lvl="0" indent="0" algn="l" rtl="0">
                        <a:lnSpc>
                          <a:spcPct val="100000"/>
                        </a:lnSpc>
                        <a:spcBef>
                          <a:spcPts val="0"/>
                        </a:spcBef>
                        <a:spcAft>
                          <a:spcPts val="0"/>
                        </a:spcAft>
                        <a:buNone/>
                      </a:pPr>
                      <a:endParaRPr sz="1600" u="none" strike="noStrike" cap="none">
                        <a:latin typeface="Helvetica Neue"/>
                        <a:ea typeface="Helvetica Neue"/>
                        <a:cs typeface="Helvetica Neue"/>
                        <a:sym typeface="Helvetica Neue"/>
                      </a:endParaRPr>
                    </a:p>
                  </a:txBody>
                  <a:tcPr marL="91450" marR="91450" marT="45725" marB="45725"/>
                </a:tc>
                <a:extLst>
                  <a:ext uri="{0D108BD9-81ED-4DB2-BD59-A6C34878D82A}">
                    <a16:rowId xmlns:a16="http://schemas.microsoft.com/office/drawing/2014/main" val="10007"/>
                  </a:ext>
                </a:extLst>
              </a:tr>
              <a:tr h="560700">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latin typeface="Helvetica Neue"/>
                          <a:ea typeface="Helvetica Neue"/>
                          <a:cs typeface="Helvetica Neue"/>
                          <a:sym typeface="Helvetica Neue"/>
                        </a:rPr>
                        <a:t>9. Regional Dialect</a:t>
                      </a:r>
                      <a:endParaRPr sz="1600" b="1" u="none" strike="noStrike" cap="none">
                        <a:latin typeface="Helvetica Neue"/>
                        <a:ea typeface="Helvetica Neue"/>
                        <a:cs typeface="Helvetica Neue"/>
                        <a:sym typeface="Helvetica Neue"/>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Helvetica Neue"/>
                          <a:ea typeface="Helvetica Neue"/>
                          <a:cs typeface="Helvetica Neue"/>
                          <a:sym typeface="Helvetica Neue"/>
                        </a:rPr>
                        <a:t>I</a:t>
                      </a:r>
                      <a:r>
                        <a:rPr lang="en-US" sz="1600" b="0" i="0" u="none" strike="noStrike" cap="none">
                          <a:solidFill>
                            <a:srgbClr val="000000"/>
                          </a:solidFill>
                          <a:latin typeface="Helvetica Neue"/>
                          <a:ea typeface="Helvetica Neue"/>
                          <a:cs typeface="Helvetica Neue"/>
                          <a:sym typeface="Helvetica Neue"/>
                        </a:rPr>
                        <a:t>. A variety of the language associated with speakers living in a particular area</a:t>
                      </a:r>
                      <a:endParaRPr sz="1600" u="none" strike="noStrike" cap="none"/>
                    </a:p>
                  </a:txBody>
                  <a:tcPr marL="91450" marR="91450" marT="45725" marB="45725"/>
                </a:tc>
                <a:extLst>
                  <a:ext uri="{0D108BD9-81ED-4DB2-BD59-A6C34878D82A}">
                    <a16:rowId xmlns:a16="http://schemas.microsoft.com/office/drawing/2014/main" val="10008"/>
                  </a:ext>
                </a:extLst>
              </a:tr>
              <a:tr h="739775">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latin typeface="Helvetica Neue"/>
                          <a:ea typeface="Helvetica Neue"/>
                          <a:cs typeface="Helvetica Neue"/>
                          <a:sym typeface="Helvetica Neue"/>
                        </a:rPr>
                        <a:t>10. Slang</a:t>
                      </a:r>
                      <a:endParaRPr sz="1600" b="1" u="none" strike="noStrike" cap="none">
                        <a:latin typeface="Helvetica Neue"/>
                        <a:ea typeface="Helvetica Neue"/>
                        <a:cs typeface="Helvetica Neue"/>
                        <a:sym typeface="Helvetica Neue"/>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Helvetica Neue"/>
                          <a:ea typeface="Helvetica Neue"/>
                          <a:cs typeface="Helvetica Neue"/>
                          <a:sym typeface="Helvetica Neue"/>
                        </a:rPr>
                        <a:t>D</a:t>
                      </a:r>
                      <a:r>
                        <a:rPr lang="en-US" sz="1600" b="0" i="0" u="none" strike="noStrike" cap="none">
                          <a:solidFill>
                            <a:srgbClr val="000000"/>
                          </a:solidFill>
                          <a:latin typeface="Helvetica Neue"/>
                          <a:ea typeface="Helvetica Neue"/>
                          <a:cs typeface="Helvetica Neue"/>
                          <a:sym typeface="Helvetica Neue"/>
                        </a:rPr>
                        <a:t>. Informal words and phrases more typically associated with speech than writing. They can be related to a specific group of people or place. </a:t>
                      </a:r>
                      <a:endParaRPr sz="1600" u="none" strike="noStrike" cap="none"/>
                    </a:p>
                  </a:txBody>
                  <a:tcPr marL="91450" marR="91450" marT="45725" marB="45725"/>
                </a:tc>
                <a:extLst>
                  <a:ext uri="{0D108BD9-81ED-4DB2-BD59-A6C34878D82A}">
                    <a16:rowId xmlns:a16="http://schemas.microsoft.com/office/drawing/2014/main" val="10009"/>
                  </a:ext>
                </a:extLst>
              </a:tr>
            </a:tbl>
          </a:graphicData>
        </a:graphic>
      </p:graphicFrame>
      <p:sp>
        <p:nvSpPr>
          <p:cNvPr id="121" name="Google Shape;121;p35"/>
          <p:cNvSpPr/>
          <p:nvPr/>
        </p:nvSpPr>
        <p:spPr>
          <a:xfrm>
            <a:off x="2068643" y="644577"/>
            <a:ext cx="6880485" cy="614597"/>
          </a:xfrm>
          <a:prstGeom prst="rect">
            <a:avLst/>
          </a:prstGeom>
          <a:solidFill>
            <a:schemeClr val="accent1"/>
          </a:solidFill>
          <a:ln w="25400" cap="flat" cmpd="sng">
            <a:solidFill>
              <a:srgbClr val="0071A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2" name="Google Shape;122;p35"/>
          <p:cNvSpPr/>
          <p:nvPr/>
        </p:nvSpPr>
        <p:spPr>
          <a:xfrm>
            <a:off x="2068643" y="2852950"/>
            <a:ext cx="6880485" cy="614597"/>
          </a:xfrm>
          <a:prstGeom prst="rect">
            <a:avLst/>
          </a:prstGeom>
          <a:solidFill>
            <a:schemeClr val="accent1"/>
          </a:solidFill>
          <a:ln w="25400" cap="flat" cmpd="sng">
            <a:solidFill>
              <a:srgbClr val="0071A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3" name="Google Shape;123;p35"/>
          <p:cNvSpPr/>
          <p:nvPr/>
        </p:nvSpPr>
        <p:spPr>
          <a:xfrm>
            <a:off x="2059198" y="4583142"/>
            <a:ext cx="6880485" cy="614597"/>
          </a:xfrm>
          <a:prstGeom prst="rect">
            <a:avLst/>
          </a:prstGeom>
          <a:solidFill>
            <a:schemeClr val="accent1"/>
          </a:solidFill>
          <a:ln w="25400" cap="flat" cmpd="sng">
            <a:solidFill>
              <a:srgbClr val="0071A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4" name="Google Shape;124;p35"/>
          <p:cNvSpPr/>
          <p:nvPr/>
        </p:nvSpPr>
        <p:spPr>
          <a:xfrm>
            <a:off x="2059199" y="5333743"/>
            <a:ext cx="6880485" cy="614597"/>
          </a:xfrm>
          <a:prstGeom prst="rect">
            <a:avLst/>
          </a:prstGeom>
          <a:solidFill>
            <a:schemeClr val="accent1"/>
          </a:solidFill>
          <a:ln w="25400" cap="flat" cmpd="sng">
            <a:solidFill>
              <a:srgbClr val="0071A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5" name="Google Shape;125;p35"/>
          <p:cNvSpPr/>
          <p:nvPr/>
        </p:nvSpPr>
        <p:spPr>
          <a:xfrm>
            <a:off x="2059200" y="6016847"/>
            <a:ext cx="6880485" cy="614597"/>
          </a:xfrm>
          <a:prstGeom prst="rect">
            <a:avLst/>
          </a:prstGeom>
          <a:solidFill>
            <a:schemeClr val="accent1"/>
          </a:solidFill>
          <a:ln w="25400" cap="flat" cmpd="sng">
            <a:solidFill>
              <a:srgbClr val="0071A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6" name="Google Shape;126;p35"/>
          <p:cNvSpPr/>
          <p:nvPr/>
        </p:nvSpPr>
        <p:spPr>
          <a:xfrm>
            <a:off x="2083633" y="1320192"/>
            <a:ext cx="6880485" cy="614597"/>
          </a:xfrm>
          <a:prstGeom prst="rect">
            <a:avLst/>
          </a:prstGeom>
          <a:solidFill>
            <a:schemeClr val="accent1"/>
          </a:solidFill>
          <a:ln w="25400" cap="flat" cmpd="sng">
            <a:solidFill>
              <a:srgbClr val="0071A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7" name="Google Shape;127;p35"/>
          <p:cNvSpPr/>
          <p:nvPr/>
        </p:nvSpPr>
        <p:spPr>
          <a:xfrm>
            <a:off x="2059197" y="3528565"/>
            <a:ext cx="6880485" cy="1037676"/>
          </a:xfrm>
          <a:prstGeom prst="rect">
            <a:avLst/>
          </a:prstGeom>
          <a:solidFill>
            <a:schemeClr val="accent1"/>
          </a:solidFill>
          <a:ln w="25400" cap="flat" cmpd="sng">
            <a:solidFill>
              <a:srgbClr val="0071A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8" name="Google Shape;128;p35"/>
          <p:cNvSpPr/>
          <p:nvPr/>
        </p:nvSpPr>
        <p:spPr>
          <a:xfrm>
            <a:off x="2068643" y="2448641"/>
            <a:ext cx="6880485" cy="387211"/>
          </a:xfrm>
          <a:prstGeom prst="rect">
            <a:avLst/>
          </a:prstGeom>
          <a:solidFill>
            <a:schemeClr val="accent1"/>
          </a:solidFill>
          <a:ln w="25400" cap="flat" cmpd="sng">
            <a:solidFill>
              <a:srgbClr val="0071A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9" name="Google Shape;129;p35"/>
          <p:cNvSpPr/>
          <p:nvPr/>
        </p:nvSpPr>
        <p:spPr>
          <a:xfrm>
            <a:off x="2059196" y="2026676"/>
            <a:ext cx="6880485" cy="353914"/>
          </a:xfrm>
          <a:prstGeom prst="rect">
            <a:avLst/>
          </a:prstGeom>
          <a:solidFill>
            <a:schemeClr val="accent1"/>
          </a:solidFill>
          <a:ln w="25400" cap="flat" cmpd="sng">
            <a:solidFill>
              <a:srgbClr val="0071A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12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12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12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
                                          </p:stCondLst>
                                        </p:cTn>
                                        <p:tgtEl>
                                          <p:spTgt spid="1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1"/>
                                          </p:stCondLst>
                                        </p:cTn>
                                        <p:tgtEl>
                                          <p:spTgt spid="1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1"/>
                                          </p:stCondLst>
                                        </p:cTn>
                                        <p:tgtEl>
                                          <p:spTgt spid="12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1"/>
                                          </p:stCondLst>
                                        </p:cTn>
                                        <p:tgtEl>
                                          <p:spTgt spid="12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1"/>
                                          </p:stCondLst>
                                        </p:cTn>
                                        <p:tgtEl>
                                          <p:spTgt spid="12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1"/>
                                          </p:stCondLst>
                                        </p:cTn>
                                        <p:tgtEl>
                                          <p:spTgt spid="1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36"/>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rmAutofit fontScale="92500" lnSpcReduction="10000"/>
          </a:bodyPr>
          <a:lstStyle/>
          <a:p>
            <a:pPr marL="101600" lvl="0" indent="0" algn="l" rtl="0">
              <a:lnSpc>
                <a:spcPct val="100000"/>
              </a:lnSpc>
              <a:spcBef>
                <a:spcPts val="400"/>
              </a:spcBef>
              <a:spcAft>
                <a:spcPts val="0"/>
              </a:spcAft>
              <a:buSzPct val="108108"/>
              <a:buNone/>
            </a:pPr>
            <a:r>
              <a:rPr lang="en-US"/>
              <a:t>Complete the sentence with the correct term from the previous exercise. Answers below on a click. </a:t>
            </a:r>
            <a:endParaRPr/>
          </a:p>
          <a:p>
            <a:pPr marL="457200" lvl="0" indent="-345302" algn="l" rtl="0">
              <a:lnSpc>
                <a:spcPct val="150000"/>
              </a:lnSpc>
              <a:spcBef>
                <a:spcPts val="400"/>
              </a:spcBef>
              <a:spcAft>
                <a:spcPts val="0"/>
              </a:spcAft>
              <a:buSzPct val="135135"/>
              <a:buFont typeface="Arial"/>
              <a:buAutoNum type="arabicPeriod"/>
            </a:pPr>
            <a:r>
              <a:rPr lang="en-US" sz="1600"/>
              <a:t>I would never say ‘How’s it going?’ to my school principal as that’s not the correct </a:t>
            </a:r>
            <a:r>
              <a:rPr lang="en-US" sz="1600" b="1"/>
              <a:t>register</a:t>
            </a:r>
            <a:r>
              <a:rPr lang="en-US" sz="1600"/>
              <a:t> to use in polite conversation. </a:t>
            </a:r>
            <a:endParaRPr/>
          </a:p>
          <a:p>
            <a:pPr marL="457200" lvl="0" indent="-345302" algn="l" rtl="0">
              <a:lnSpc>
                <a:spcPct val="150000"/>
              </a:lnSpc>
              <a:spcBef>
                <a:spcPts val="400"/>
              </a:spcBef>
              <a:spcAft>
                <a:spcPts val="0"/>
              </a:spcAft>
              <a:buSzPct val="135135"/>
              <a:buFont typeface="Arial"/>
              <a:buAutoNum type="arabicPeriod"/>
            </a:pPr>
            <a:r>
              <a:rPr lang="en-US" sz="1600"/>
              <a:t>Lol is one of the most common </a:t>
            </a:r>
            <a:r>
              <a:rPr lang="en-US" sz="1600" b="1"/>
              <a:t>slang</a:t>
            </a:r>
            <a:r>
              <a:rPr lang="en-US" sz="1600"/>
              <a:t> terms in electronic communication, that has now also moved in to general speech. </a:t>
            </a:r>
            <a:endParaRPr/>
          </a:p>
          <a:p>
            <a:pPr marL="457200" lvl="0" indent="-345302" algn="l" rtl="0">
              <a:lnSpc>
                <a:spcPct val="150000"/>
              </a:lnSpc>
              <a:spcBef>
                <a:spcPts val="400"/>
              </a:spcBef>
              <a:spcAft>
                <a:spcPts val="0"/>
              </a:spcAft>
              <a:buSzPct val="135135"/>
              <a:buFont typeface="Arial"/>
              <a:buAutoNum type="arabicPeriod"/>
            </a:pPr>
            <a:r>
              <a:rPr lang="en-US" sz="1600"/>
              <a:t>My boss always tells us that it is best practice to think outside the box and give 110%. I hate corporate </a:t>
            </a:r>
            <a:r>
              <a:rPr lang="en-US" sz="1600" b="1"/>
              <a:t>jargon. </a:t>
            </a:r>
            <a:endParaRPr sz="1600"/>
          </a:p>
          <a:p>
            <a:pPr marL="457200" lvl="0" indent="-345302" algn="l" rtl="0">
              <a:lnSpc>
                <a:spcPct val="150000"/>
              </a:lnSpc>
              <a:spcBef>
                <a:spcPts val="400"/>
              </a:spcBef>
              <a:spcAft>
                <a:spcPts val="0"/>
              </a:spcAft>
              <a:buSzPct val="135135"/>
              <a:buFont typeface="Arial"/>
              <a:buAutoNum type="arabicPeriod"/>
            </a:pPr>
            <a:r>
              <a:rPr lang="en-US" sz="1600"/>
              <a:t>Whether you say Cén chaoi a bhfuil tú? Or Conás atá tu? Or Cad é mar atá tú? depends on which </a:t>
            </a:r>
            <a:r>
              <a:rPr lang="en-US" sz="1600" b="1"/>
              <a:t>dialect </a:t>
            </a:r>
            <a:r>
              <a:rPr lang="en-US" sz="1600"/>
              <a:t>of Irish that you speak. Is it Connacht, Munster or Ulster Irish?</a:t>
            </a:r>
            <a:endParaRPr/>
          </a:p>
          <a:p>
            <a:pPr marL="457200" lvl="0" indent="-345302" algn="l" rtl="0">
              <a:lnSpc>
                <a:spcPct val="150000"/>
              </a:lnSpc>
              <a:spcBef>
                <a:spcPts val="400"/>
              </a:spcBef>
              <a:spcAft>
                <a:spcPts val="0"/>
              </a:spcAft>
              <a:buSzPct val="135135"/>
              <a:buFont typeface="Arial"/>
              <a:buAutoNum type="arabicPeriod"/>
            </a:pPr>
            <a:r>
              <a:rPr lang="en-US" sz="1600"/>
              <a:t>Chinglish or Chinese </a:t>
            </a:r>
            <a:r>
              <a:rPr lang="en-US" sz="1600" b="1"/>
              <a:t>pidgin </a:t>
            </a:r>
            <a:r>
              <a:rPr lang="en-US" sz="1600"/>
              <a:t>English has only 700 words. It was used for over three centuries by Chinese traders in the Cantonese region of China and never developed in to a creole language. </a:t>
            </a:r>
            <a:endParaRPr/>
          </a:p>
          <a:p>
            <a:pPr marL="457200" lvl="0" indent="-228600" algn="l" rtl="0">
              <a:lnSpc>
                <a:spcPct val="100000"/>
              </a:lnSpc>
              <a:spcBef>
                <a:spcPts val="400"/>
              </a:spcBef>
              <a:spcAft>
                <a:spcPts val="0"/>
              </a:spcAft>
              <a:buSzPct val="108108"/>
              <a:buNone/>
            </a:pPr>
            <a:endParaRPr/>
          </a:p>
        </p:txBody>
      </p:sp>
      <p:sp>
        <p:nvSpPr>
          <p:cNvPr id="136" name="Google Shape;136;p36"/>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rgbClr val="009CDE"/>
              </a:buClr>
              <a:buSzPts val="3000"/>
              <a:buFont typeface="Helvetica Neue"/>
              <a:buNone/>
            </a:pPr>
            <a:r>
              <a:rPr lang="en-US"/>
              <a:t>Activity 4.1.3- Sociolinguistics Terms in Context</a:t>
            </a:r>
            <a:endParaRPr/>
          </a:p>
        </p:txBody>
      </p:sp>
      <p:sp>
        <p:nvSpPr>
          <p:cNvPr id="137" name="Google Shape;137;p36"/>
          <p:cNvSpPr txBox="1">
            <a:spLocks noGrp="1"/>
          </p:cNvSpPr>
          <p:nvPr>
            <p:ph type="sldNum" idx="12"/>
          </p:nvPr>
        </p:nvSpPr>
        <p:spPr>
          <a:xfrm>
            <a:off x="6631200" y="628221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9</a:t>
            </a:fld>
            <a:endParaRPr/>
          </a:p>
        </p:txBody>
      </p:sp>
      <p:sp>
        <p:nvSpPr>
          <p:cNvPr id="138" name="Google Shape;138;p36"/>
          <p:cNvSpPr txBox="1"/>
          <p:nvPr/>
        </p:nvSpPr>
        <p:spPr>
          <a:xfrm>
            <a:off x="457200" y="1618938"/>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 name="Google Shape;139;p36" descr="register&#10;"/>
          <p:cNvSpPr/>
          <p:nvPr/>
        </p:nvSpPr>
        <p:spPr>
          <a:xfrm>
            <a:off x="7659900" y="2189725"/>
            <a:ext cx="741900" cy="365100"/>
          </a:xfrm>
          <a:prstGeom prst="rect">
            <a:avLst/>
          </a:prstGeom>
          <a:solidFill>
            <a:schemeClr val="accent1"/>
          </a:solidFill>
          <a:ln w="25400" cap="flat" cmpd="sng">
            <a:solidFill>
              <a:srgbClr val="0071A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0" name="Google Shape;140;p36" descr="register&#10;"/>
          <p:cNvSpPr/>
          <p:nvPr/>
        </p:nvSpPr>
        <p:spPr>
          <a:xfrm>
            <a:off x="1436287" y="4676018"/>
            <a:ext cx="584700" cy="227400"/>
          </a:xfrm>
          <a:prstGeom prst="rect">
            <a:avLst/>
          </a:prstGeom>
          <a:solidFill>
            <a:schemeClr val="accent1"/>
          </a:solidFill>
          <a:ln w="25400" cap="flat" cmpd="sng">
            <a:solidFill>
              <a:srgbClr val="0071A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1" name="Google Shape;141;p36" descr="register&#10;"/>
          <p:cNvSpPr/>
          <p:nvPr/>
        </p:nvSpPr>
        <p:spPr>
          <a:xfrm>
            <a:off x="2627470" y="5054063"/>
            <a:ext cx="565800" cy="263100"/>
          </a:xfrm>
          <a:prstGeom prst="rect">
            <a:avLst/>
          </a:prstGeom>
          <a:solidFill>
            <a:schemeClr val="accent1"/>
          </a:solidFill>
          <a:ln w="25400" cap="flat" cmpd="sng">
            <a:solidFill>
              <a:srgbClr val="0071A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2" name="Google Shape;142;p36" descr="register&#10;"/>
          <p:cNvSpPr/>
          <p:nvPr/>
        </p:nvSpPr>
        <p:spPr>
          <a:xfrm>
            <a:off x="1693191" y="3908033"/>
            <a:ext cx="741900" cy="365100"/>
          </a:xfrm>
          <a:prstGeom prst="rect">
            <a:avLst/>
          </a:prstGeom>
          <a:solidFill>
            <a:schemeClr val="accent1"/>
          </a:solidFill>
          <a:ln w="25400" cap="flat" cmpd="sng">
            <a:solidFill>
              <a:srgbClr val="0071A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3" name="Google Shape;143;p36" descr="register&#10;"/>
          <p:cNvSpPr/>
          <p:nvPr/>
        </p:nvSpPr>
        <p:spPr>
          <a:xfrm>
            <a:off x="3544492" y="2932304"/>
            <a:ext cx="449705" cy="365125"/>
          </a:xfrm>
          <a:prstGeom prst="rect">
            <a:avLst/>
          </a:prstGeom>
          <a:solidFill>
            <a:schemeClr val="accent1"/>
          </a:solidFill>
          <a:ln w="25400" cap="flat" cmpd="sng">
            <a:solidFill>
              <a:srgbClr val="0071A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13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14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14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
                                          </p:stCondLst>
                                        </p:cTn>
                                        <p:tgtEl>
                                          <p:spTgt spid="14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1"/>
                                          </p:stCondLst>
                                        </p:cTn>
                                        <p:tgtEl>
                                          <p:spTgt spid="1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PPLI Brand Theme Colours_2021">
      <a:dk1>
        <a:srgbClr val="000000"/>
      </a:dk1>
      <a:lt1>
        <a:srgbClr val="FFFFFF"/>
      </a:lt1>
      <a:dk2>
        <a:srgbClr val="009CDE"/>
      </a:dk2>
      <a:lt2>
        <a:srgbClr val="97999B"/>
      </a:lt2>
      <a:accent1>
        <a:srgbClr val="009CDE"/>
      </a:accent1>
      <a:accent2>
        <a:srgbClr val="97999B"/>
      </a:accent2>
      <a:accent3>
        <a:srgbClr val="AAC5DE"/>
      </a:accent3>
      <a:accent4>
        <a:srgbClr val="C8C9CA"/>
      </a:accent4>
      <a:accent5>
        <a:srgbClr val="4478AB"/>
      </a:accent5>
      <a:accent6>
        <a:srgbClr val="757678"/>
      </a:accent6>
      <a:hlink>
        <a:srgbClr val="C8C9CA"/>
      </a:hlink>
      <a:folHlink>
        <a:srgbClr val="4478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4698</Words>
  <Application>Microsoft Office PowerPoint</Application>
  <PresentationFormat>On-screen Show (4:3)</PresentationFormat>
  <Paragraphs>491</Paragraphs>
  <Slides>36</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Avenir</vt:lpstr>
      <vt:lpstr>Noto Sans Symbols</vt:lpstr>
      <vt:lpstr>Arial</vt:lpstr>
      <vt:lpstr>Helvetica Neue</vt:lpstr>
      <vt:lpstr>Calibri</vt:lpstr>
      <vt:lpstr>Office Theme</vt:lpstr>
      <vt:lpstr>Introduction to Sociolinguistics</vt:lpstr>
      <vt:lpstr>Overview of this Linguistics Module</vt:lpstr>
      <vt:lpstr>Task 4.1 Introduction to Sociolinguistics</vt:lpstr>
      <vt:lpstr>What is Sociolinguistics?</vt:lpstr>
      <vt:lpstr>Activity 4.1.1 Select the words that YOU would associate with Sociolinguistics.</vt:lpstr>
      <vt:lpstr>Language and Identity</vt:lpstr>
      <vt:lpstr>Activity 4.1.2 – Sociolinguistic Terminology</vt:lpstr>
      <vt:lpstr>PowerPoint Presentation</vt:lpstr>
      <vt:lpstr>Activity 4.1.3- Sociolinguistics Terms in Context</vt:lpstr>
      <vt:lpstr>Language and Register</vt:lpstr>
      <vt:lpstr>Activity 4.1.4 - The Five Registers of Language</vt:lpstr>
      <vt:lpstr>Activity 4.1.5– Identify the Register</vt:lpstr>
      <vt:lpstr>Registers in other Languages</vt:lpstr>
      <vt:lpstr>Activity 4.1.6 Register in other Languages</vt:lpstr>
      <vt:lpstr>Activity 4.1.7 – Same but Different</vt:lpstr>
      <vt:lpstr>Task 4.2  Accents, Dialects and Languages of Ireland</vt:lpstr>
      <vt:lpstr>Discussion on Accents</vt:lpstr>
      <vt:lpstr>Activity 4.2.1 – The Great Scone Debate</vt:lpstr>
      <vt:lpstr>PowerPoint Presentation</vt:lpstr>
      <vt:lpstr>Activity 4.2.2– Test your Ear</vt:lpstr>
      <vt:lpstr>Activity 4.2.3 International Dialects of English</vt:lpstr>
      <vt:lpstr>PowerPoint Presentation</vt:lpstr>
      <vt:lpstr>Extension Activity 4.2.4 Dialects of Ireland and the UK</vt:lpstr>
      <vt:lpstr>Activity 4.2.5 The Languages of Ireland</vt:lpstr>
      <vt:lpstr>Languages of Ireland - English</vt:lpstr>
      <vt:lpstr>Sentence Order in Irish and English</vt:lpstr>
      <vt:lpstr>Activity 4.2.6 Endangered Languages</vt:lpstr>
      <vt:lpstr>Activity 4.2.6</vt:lpstr>
      <vt:lpstr>PowerPoint Presentation</vt:lpstr>
      <vt:lpstr>PowerPoint Presentation</vt:lpstr>
      <vt:lpstr>Activity 4.2.7 Lesser Used Languages in Ireland</vt:lpstr>
      <vt:lpstr>Extension Activity 4.2.8 - Heritage Languages of Ireland</vt:lpstr>
      <vt:lpstr>Extension Activity</vt:lpstr>
      <vt:lpstr>Task 4.3 AILO Puzzle on Cameroon Pidgin English (CPE)</vt:lpstr>
      <vt:lpstr>4.3 AILO Puzzle on Cameroonian Pidgin English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Sociolinguistics</dc:title>
  <dc:creator>Office 2004 Test Drive User</dc:creator>
  <cp:lastModifiedBy>Thomas Flynn</cp:lastModifiedBy>
  <cp:revision>2</cp:revision>
  <dcterms:created xsi:type="dcterms:W3CDTF">2018-09-06T13:39:44Z</dcterms:created>
  <dcterms:modified xsi:type="dcterms:W3CDTF">2022-08-29T11:05:14Z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0x0101007E4C8BBF7FBD724A836FFA047F16560C</vt:lpwstr>
  </property>
  <property fmtid="{D5CDD505-2E9C-101B-9397-08002B2CF9AE}" pid="3" name="_Level">
    <vt:i4>1</vt:i4>
  </property>
</Properties>
</file>