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9144000"/>
  <p:notesSz cx="6858000" cy="9144000"/>
  <p:embeddedFontLs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2880">
          <p15:clr>
            <a:srgbClr val="A4A3A4"/>
          </p15:clr>
        </p15:guide>
      </p15:sldGuideLst>
    </p:ext>
    <p:ext uri="http://customooxmlschemas.google.com/">
      <go:slidesCustomData xmlns:go="http://customooxmlschemas.google.com/" r:id="rId52" roundtripDataSignature="AMtx7mgn0AbsSLEqccC4qTM2OHJDyCzc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53DDBF-B9F0-414D-9B53-625C6BC1DD42}">
  <a:tblStyle styleId="{AE53DDBF-B9F0-414D-9B53-625C6BC1DD4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9"/>
          </a:solidFill>
        </a:fill>
      </a:tcStyle>
    </a:wholeTbl>
    <a:band1H>
      <a:tcTxStyle b="off" i="off"/>
      <a:tcStyle>
        <a:fill>
          <a:solidFill>
            <a:srgbClr val="CADEF2"/>
          </a:solidFill>
        </a:fill>
      </a:tcStyle>
    </a:band1H>
    <a:band2H>
      <a:tcTxStyle b="off" i="off"/>
    </a:band2H>
    <a:band1V>
      <a:tcTxStyle b="off" i="off"/>
      <a:tcStyle>
        <a:fill>
          <a:solidFill>
            <a:srgbClr val="CADEF2"/>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HelveticaNeue-regular.fntdata"/><Relationship Id="rId47" Type="http://schemas.openxmlformats.org/officeDocument/2006/relationships/slide" Target="slides/slide41.xml"/><Relationship Id="rId4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bH5sU7ew5V4"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ioannis_papachimonas_how_computers_translate_human_language?language=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7d3d7c258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37d3d7c25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 </a:t>
            </a:r>
            <a:r>
              <a:rPr lang="en-US"/>
              <a:t>worksheet</a:t>
            </a:r>
            <a:r>
              <a:rPr lang="en-US"/>
              <a:t> 10.1. Solutions there and on these slides. it’s better to give the worksheet so that students have time to look at the examples rather than on screen.</a:t>
            </a:r>
            <a:endParaRPr/>
          </a:p>
        </p:txBody>
      </p:sp>
      <p:sp>
        <p:nvSpPr>
          <p:cNvPr id="162" name="Google Shape;162;g137d3d7c258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039fd3f9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12039fd3f9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12039fd3f9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038fe767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2038fe767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12038fe767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2039fd3f90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2039fd3f9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12039fd3f90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 worksheet 10.1</a:t>
            </a:r>
            <a:endParaRPr/>
          </a:p>
        </p:txBody>
      </p:sp>
      <p:sp>
        <p:nvSpPr>
          <p:cNvPr id="208" name="Google Shape;2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039fd3f90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12039fd3f9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12039fd3f90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038fe7676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038fe7676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2038fe7676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7d3d7c258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137d3d7c25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137d3d7c258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7d3d7c258_0_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37d3d7c258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137d3d7c258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7d3d7c258_0_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137d3d7c258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137d3d7c258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7d3d7c258_0_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137d3d7c258_0_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137d3d7c258_0_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7d3d7c258_0_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37d3d7c258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137d3d7c258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03acc0e9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1203acc0e9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1203acc0e9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a8445b67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13a8445b67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 worksheet 10.1</a:t>
            </a:r>
            <a:endParaRPr/>
          </a:p>
        </p:txBody>
      </p:sp>
      <p:sp>
        <p:nvSpPr>
          <p:cNvPr id="305" name="Google Shape;305;g13a8445b67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a8445b67b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13a8445b67b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13a8445b67b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3a8445b67b_0_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3a8445b67b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g13a8445b67b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a8445b67b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13a8445b67b_0_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3a8445b67b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3a8445b67b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AILO MT puzzle</a:t>
            </a:r>
            <a:endParaRPr/>
          </a:p>
        </p:txBody>
      </p:sp>
      <p:sp>
        <p:nvSpPr>
          <p:cNvPr id="335" name="Google Shape;335;g13a8445b67b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203184f47b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1203184f47b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203184f47b_0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203184f47b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1203184f47b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03408e3b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203408e3b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1203408e3b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3a8445b67b_0_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3a8445b67b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3a8445b67b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203184f47b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1203184f47b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203184f47b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203184f47b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1203184f47b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203184f47b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203184f47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t>
            </a:r>
            <a:r>
              <a:rPr lang="en-US"/>
              <a:t>lay the YouTube link above (</a:t>
            </a:r>
            <a:r>
              <a:rPr lang="en-US" u="sng">
                <a:solidFill>
                  <a:schemeClr val="hlink"/>
                </a:solidFill>
                <a:hlinkClick r:id="rId2"/>
              </a:rPr>
              <a:t>https://youtu.be/bH5sU7ew5V4</a:t>
            </a:r>
            <a:r>
              <a:rPr lang="en-US" sz="1100">
                <a:latin typeface="Arial"/>
                <a:ea typeface="Arial"/>
                <a:cs typeface="Arial"/>
                <a:sym typeface="Arial"/>
              </a:rPr>
              <a:t>) and </a:t>
            </a:r>
            <a:r>
              <a:rPr lang="en-US" sz="1100">
                <a:latin typeface="Arial"/>
                <a:ea typeface="Arial"/>
                <a:cs typeface="Arial"/>
                <a:sym typeface="Arial"/>
              </a:rPr>
              <a:t>give them translator app. Let them play with it. Ask is it working. Some will say it’s working fine but someone may says it’s really wrong about something and we discuss that word and why might be wrong.. Discuss correct words, versus wrong words, why it might be. Machine Learning and Machine Translation need good data, and lots of data to learn. </a:t>
            </a:r>
            <a:r>
              <a:rPr lang="en-US" sz="1100">
                <a:latin typeface="Arial"/>
                <a:ea typeface="Arial"/>
                <a:cs typeface="Arial"/>
                <a:sym typeface="Arial"/>
              </a:rPr>
              <a:t>You can return to the item you described, what did they write dow?  Then show it’s a christmas decoration not a necklace / earring..</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8" name="Google Shape;388;g1203184f47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03184f47b_0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203184f47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1203184f47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ad3eaf703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ad3eaf7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Cartoonstock.com under education license</a:t>
            </a:r>
            <a:endParaRPr/>
          </a:p>
        </p:txBody>
      </p:sp>
      <p:sp>
        <p:nvSpPr>
          <p:cNvPr id="99" name="Google Shape;99;g13ad3eaf70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ae61460a7_2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ae61460a7_2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13ae61460a7_2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038fe74a8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038fe74a8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u="sng">
                <a:solidFill>
                  <a:schemeClr val="hlink"/>
                </a:solidFill>
                <a:latin typeface="Arial"/>
                <a:ea typeface="Arial"/>
                <a:cs typeface="Arial"/>
                <a:sym typeface="Arial"/>
                <a:hlinkClick r:id="rId2"/>
              </a:rPr>
              <a:t>https://www.ted.com/talks/ioannis_papachimonas_how_computers_translate_human_language?language=en</a:t>
            </a:r>
            <a:r>
              <a:rPr lang="en-US" sz="1000">
                <a:latin typeface="Arial"/>
                <a:ea typeface="Arial"/>
                <a:cs typeface="Arial"/>
                <a:sym typeface="Arial"/>
              </a:rPr>
              <a:t> </a:t>
            </a:r>
            <a:r>
              <a:rPr lang="en-US" sz="1000">
                <a:highlight>
                  <a:srgbClr val="FFFFFF"/>
                </a:highlight>
                <a:latin typeface="Arial"/>
                <a:ea typeface="Arial"/>
                <a:cs typeface="Arial"/>
                <a:sym typeface="Arial"/>
              </a:rPr>
              <a:t>Ioannis Papachimonas</a:t>
            </a:r>
            <a:endParaRPr sz="1000">
              <a:latin typeface="Arial"/>
              <a:ea typeface="Arial"/>
              <a:cs typeface="Arial"/>
              <a:sym typeface="Arial"/>
            </a:endParaRPr>
          </a:p>
          <a:p>
            <a:pPr indent="0" lvl="0" marL="0" rtl="0" algn="l">
              <a:spcBef>
                <a:spcPts val="0"/>
              </a:spcBef>
              <a:spcAft>
                <a:spcPts val="0"/>
              </a:spcAft>
              <a:buNone/>
            </a:pPr>
            <a:r>
              <a:rPr lang="en-US" sz="1000">
                <a:latin typeface="Arial"/>
                <a:ea typeface="Arial"/>
                <a:cs typeface="Arial"/>
                <a:sym typeface="Arial"/>
              </a:rPr>
              <a:t>How computers translate human language (covers rule-based and statistical machine translation only)</a:t>
            </a:r>
            <a:endParaRPr sz="1000">
              <a:latin typeface="Arial"/>
              <a:ea typeface="Arial"/>
              <a:cs typeface="Arial"/>
              <a:sym typeface="Arial"/>
            </a:endParaRPr>
          </a:p>
          <a:p>
            <a:pPr indent="0" lvl="0" marL="0" rtl="0" algn="l">
              <a:spcBef>
                <a:spcPts val="0"/>
              </a:spcBef>
              <a:spcAft>
                <a:spcPts val="0"/>
              </a:spcAft>
              <a:buNone/>
            </a:pPr>
            <a:r>
              <a:t/>
            </a:r>
            <a:endParaRPr/>
          </a:p>
        </p:txBody>
      </p:sp>
      <p:sp>
        <p:nvSpPr>
          <p:cNvPr id="116" name="Google Shape;116;g12038fe74a8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a8445b67b_0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3a8445b67b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13a8445b67b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6.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6.jp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 name="Google Shape;19;p25"/>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4000"/>
              <a:buFont typeface="Helvetica Neue"/>
              <a:buNone/>
              <a:defRPr b="0" i="0" sz="4000">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lvl1pPr lvl="0" algn="l">
              <a:lnSpc>
                <a:spcPct val="100000"/>
              </a:lnSpc>
              <a:spcBef>
                <a:spcPts val="400"/>
              </a:spcBef>
              <a:spcAft>
                <a:spcPts val="0"/>
              </a:spcAft>
              <a:buSzPts val="2000"/>
              <a:buNone/>
              <a:defRPr>
                <a:solidFill>
                  <a:schemeClr val="lt1"/>
                </a:solidFill>
                <a:latin typeface="Helvetica Neue"/>
                <a:ea typeface="Helvetica Neue"/>
                <a:cs typeface="Helvetica Neue"/>
                <a:sym typeface="Helvetica Neue"/>
              </a:defRPr>
            </a:lvl1pPr>
            <a:lvl2pPr lvl="1" algn="ctr">
              <a:lnSpc>
                <a:spcPct val="100000"/>
              </a:lnSpc>
              <a:spcBef>
                <a:spcPts val="320"/>
              </a:spcBef>
              <a:spcAft>
                <a:spcPts val="0"/>
              </a:spcAft>
              <a:buSzPts val="1600"/>
              <a:buNone/>
              <a:defRPr>
                <a:solidFill>
                  <a:srgbClr val="888888"/>
                </a:solidFill>
              </a:defRPr>
            </a:lvl2pPr>
            <a:lvl3pPr lvl="2" algn="ctr">
              <a:lnSpc>
                <a:spcPct val="100000"/>
              </a:lnSpc>
              <a:spcBef>
                <a:spcPts val="320"/>
              </a:spcBef>
              <a:spcAft>
                <a:spcPts val="0"/>
              </a:spcAft>
              <a:buSzPts val="16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descr="A picture containing company name&#10;&#10;Description automatically generated" id="21" name="Google Shape;21;p25"/>
          <p:cNvPicPr preferRelativeResize="0"/>
          <p:nvPr/>
        </p:nvPicPr>
        <p:blipFill rotWithShape="1">
          <a:blip r:embed="rId3">
            <a:alphaModFix/>
          </a:blip>
          <a:srcRect b="0" l="0" r="0" t="0"/>
          <a:stretch/>
        </p:blipFill>
        <p:spPr>
          <a:xfrm>
            <a:off x="3680873" y="6030390"/>
            <a:ext cx="808861" cy="489079"/>
          </a:xfrm>
          <a:prstGeom prst="rect">
            <a:avLst/>
          </a:prstGeom>
          <a:noFill/>
          <a:ln>
            <a:noFill/>
          </a:ln>
        </p:spPr>
      </p:pic>
      <p:pic>
        <p:nvPicPr>
          <p:cNvPr id="22" name="Google Shape;22;p25"/>
          <p:cNvPicPr preferRelativeResize="0"/>
          <p:nvPr/>
        </p:nvPicPr>
        <p:blipFill rotWithShape="1">
          <a:blip r:embed="rId4">
            <a:alphaModFix/>
          </a:blip>
          <a:srcRect b="0" l="0" r="0" t="0"/>
          <a:stretch/>
        </p:blipFill>
        <p:spPr>
          <a:xfrm>
            <a:off x="4780723" y="6003235"/>
            <a:ext cx="609730" cy="5230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With Icon">
  <p:cSld name="2_Divider With Icon">
    <p:spTree>
      <p:nvGrpSpPr>
        <p:cNvPr id="68" name="Shape 68"/>
        <p:cNvGrpSpPr/>
        <p:nvPr/>
      </p:nvGrpSpPr>
      <p:grpSpPr>
        <a:xfrm>
          <a:off x="0" y="0"/>
          <a:ext cx="0" cy="0"/>
          <a:chOff x="0" y="0"/>
          <a:chExt cx="0" cy="0"/>
        </a:xfrm>
      </p:grpSpPr>
      <p:sp>
        <p:nvSpPr>
          <p:cNvPr id="69" name="Google Shape;69;p34"/>
          <p:cNvSpPr/>
          <p:nvPr/>
        </p:nvSpPr>
        <p:spPr>
          <a:xfrm>
            <a:off x="0" y="0"/>
            <a:ext cx="9144000" cy="6858000"/>
          </a:xfrm>
          <a:prstGeom prst="rect">
            <a:avLst/>
          </a:prstGeom>
          <a:solidFill>
            <a:srgbClr val="009CDE"/>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70" name="Google Shape;70;p34"/>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71" name="Google Shape;71;p34"/>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34"/>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3" name="Google Shape;73;p34"/>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74" name="Google Shape;74;p34"/>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23" name="Shape 23"/>
        <p:cNvGrpSpPr/>
        <p:nvPr/>
      </p:nvGrpSpPr>
      <p:grpSpPr>
        <a:xfrm>
          <a:off x="0" y="0"/>
          <a:ext cx="0" cy="0"/>
          <a:chOff x="0" y="0"/>
          <a:chExt cx="0" cy="0"/>
        </a:xfrm>
      </p:grpSpPr>
      <p:sp>
        <p:nvSpPr>
          <p:cNvPr id="24" name="Google Shape;24;p26"/>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400"/>
              </a:spcBef>
              <a:spcAft>
                <a:spcPts val="0"/>
              </a:spcAft>
              <a:buSzPts val="2000"/>
              <a:buChar char="•"/>
              <a:defRPr/>
            </a:lvl1pPr>
            <a:lvl2pPr indent="-330200" lvl="1" marL="914400" algn="l">
              <a:lnSpc>
                <a:spcPct val="100000"/>
              </a:lnSpc>
              <a:spcBef>
                <a:spcPts val="320"/>
              </a:spcBef>
              <a:spcAft>
                <a:spcPts val="0"/>
              </a:spcAft>
              <a:buSzPts val="1600"/>
              <a:buChar char="•"/>
              <a:defRPr/>
            </a:lvl2pPr>
            <a:lvl3pPr indent="-330200" lvl="2" marL="1371600" algn="l">
              <a:lnSpc>
                <a:spcPct val="100000"/>
              </a:lnSpc>
              <a:spcBef>
                <a:spcPts val="320"/>
              </a:spcBef>
              <a:spcAft>
                <a:spcPts val="0"/>
              </a:spcAft>
              <a:buSzPts val="1600"/>
              <a:buChar char="•"/>
              <a:defRPr b="0"/>
            </a:lvl3pPr>
            <a:lvl4pPr indent="-330200" lvl="3" marL="1828800" algn="l">
              <a:lnSpc>
                <a:spcPct val="100000"/>
              </a:lnSpc>
              <a:spcBef>
                <a:spcPts val="320"/>
              </a:spcBef>
              <a:spcAft>
                <a:spcPts val="0"/>
              </a:spcAft>
              <a:buSzPts val="1600"/>
              <a:buChar char="•"/>
              <a:defRPr/>
            </a:lvl4pPr>
            <a:lvl5pPr indent="-330200" lvl="4" marL="2286000" algn="l">
              <a:lnSpc>
                <a:spcPct val="100000"/>
              </a:lnSpc>
              <a:spcBef>
                <a:spcPts val="320"/>
              </a:spcBef>
              <a:spcAft>
                <a:spcPts val="0"/>
              </a:spcAft>
              <a:buSzPts val="16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6"/>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9CDE"/>
              </a:buClr>
              <a:buSzPts val="3000"/>
              <a:buFont typeface="Helvetica Neue"/>
              <a:buNone/>
              <a:defRPr sz="3000">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26"/>
          <p:cNvPicPr preferRelativeResize="0"/>
          <p:nvPr/>
        </p:nvPicPr>
        <p:blipFill rotWithShape="1">
          <a:blip r:embed="rId2">
            <a:alphaModFix/>
          </a:blip>
          <a:srcRect b="0" l="0" r="0" t="0"/>
          <a:stretch/>
        </p:blipFill>
        <p:spPr>
          <a:xfrm>
            <a:off x="450849" y="6346825"/>
            <a:ext cx="1044575" cy="267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With Icon">
  <p:cSld name="3_Divider With Icon">
    <p:spTree>
      <p:nvGrpSpPr>
        <p:cNvPr id="28" name="Shape 28"/>
        <p:cNvGrpSpPr/>
        <p:nvPr/>
      </p:nvGrpSpPr>
      <p:grpSpPr>
        <a:xfrm>
          <a:off x="0" y="0"/>
          <a:ext cx="0" cy="0"/>
          <a:chOff x="0" y="0"/>
          <a:chExt cx="0" cy="0"/>
        </a:xfrm>
      </p:grpSpPr>
      <p:sp>
        <p:nvSpPr>
          <p:cNvPr id="29" name="Google Shape;29;p27"/>
          <p:cNvSpPr/>
          <p:nvPr/>
        </p:nvSpPr>
        <p:spPr>
          <a:xfrm>
            <a:off x="0" y="0"/>
            <a:ext cx="9144000" cy="6858000"/>
          </a:xfrm>
          <a:prstGeom prst="rect">
            <a:avLst/>
          </a:prstGeom>
          <a:solidFill>
            <a:srgbClr val="009CDE"/>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30" name="Google Shape;30;p27"/>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7"/>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32" name="Google Shape;32;p27"/>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 name="Google Shape;33;p27"/>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34" name="Google Shape;34;p27"/>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Icon">
  <p:cSld name="Divider With Icon">
    <p:spTree>
      <p:nvGrpSpPr>
        <p:cNvPr id="35" name="Shape 35"/>
        <p:cNvGrpSpPr/>
        <p:nvPr/>
      </p:nvGrpSpPr>
      <p:grpSpPr>
        <a:xfrm>
          <a:off x="0" y="0"/>
          <a:ext cx="0" cy="0"/>
          <a:chOff x="0" y="0"/>
          <a:chExt cx="0" cy="0"/>
        </a:xfrm>
      </p:grpSpPr>
      <p:sp>
        <p:nvSpPr>
          <p:cNvPr id="36" name="Google Shape;36;p28"/>
          <p:cNvSpPr/>
          <p:nvPr/>
        </p:nvSpPr>
        <p:spPr>
          <a:xfrm>
            <a:off x="0" y="0"/>
            <a:ext cx="9144000" cy="6858000"/>
          </a:xfrm>
          <a:prstGeom prst="rect">
            <a:avLst/>
          </a:prstGeom>
          <a:solidFill>
            <a:srgbClr val="009CDE"/>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37" name="Google Shape;37;p28"/>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8"/>
          <p:cNvSpPr/>
          <p:nvPr/>
        </p:nvSpPr>
        <p:spPr>
          <a:xfrm rot="1647613">
            <a:off x="4680000" y="360000"/>
            <a:ext cx="3762650" cy="4047278"/>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pic>
        <p:nvPicPr>
          <p:cNvPr id="40" name="Google Shape;40;p28"/>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1" name="Google Shape;41;p28"/>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With Icon">
  <p:cSld name="1_Divider With Icon">
    <p:spTree>
      <p:nvGrpSpPr>
        <p:cNvPr id="42" name="Shape 42"/>
        <p:cNvGrpSpPr/>
        <p:nvPr/>
      </p:nvGrpSpPr>
      <p:grpSpPr>
        <a:xfrm>
          <a:off x="0" y="0"/>
          <a:ext cx="0" cy="0"/>
          <a:chOff x="0" y="0"/>
          <a:chExt cx="0" cy="0"/>
        </a:xfrm>
      </p:grpSpPr>
      <p:sp>
        <p:nvSpPr>
          <p:cNvPr id="43" name="Google Shape;43;p29"/>
          <p:cNvSpPr/>
          <p:nvPr/>
        </p:nvSpPr>
        <p:spPr>
          <a:xfrm>
            <a:off x="0" y="0"/>
            <a:ext cx="9144000" cy="6858000"/>
          </a:xfrm>
          <a:prstGeom prst="rect">
            <a:avLst/>
          </a:prstGeom>
          <a:solidFill>
            <a:srgbClr val="009CDE"/>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44" name="Google Shape;44;p29"/>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9"/>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p:txBody>
      </p:sp>
      <p:sp>
        <p:nvSpPr>
          <p:cNvPr id="46" name="Google Shape;46;p29"/>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7" name="Google Shape;47;p29"/>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8" name="Google Shape;48;p29"/>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9" name="Shape 49"/>
        <p:cNvGrpSpPr/>
        <p:nvPr/>
      </p:nvGrpSpPr>
      <p:grpSpPr>
        <a:xfrm>
          <a:off x="0" y="0"/>
          <a:ext cx="0" cy="0"/>
          <a:chOff x="0" y="0"/>
          <a:chExt cx="0" cy="0"/>
        </a:xfrm>
      </p:grpSpPr>
      <p:sp>
        <p:nvSpPr>
          <p:cNvPr id="50" name="Google Shape;50;p30"/>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30"/>
          <p:cNvPicPr preferRelativeResize="0"/>
          <p:nvPr/>
        </p:nvPicPr>
        <p:blipFill rotWithShape="1">
          <a:blip r:embed="rId2">
            <a:alphaModFix/>
          </a:blip>
          <a:srcRect b="0" l="0" r="0" t="0"/>
          <a:stretch/>
        </p:blipFill>
        <p:spPr>
          <a:xfrm>
            <a:off x="0" y="0"/>
            <a:ext cx="9141970" cy="6858000"/>
          </a:xfrm>
          <a:prstGeom prst="rect">
            <a:avLst/>
          </a:prstGeom>
          <a:noFill/>
          <a:ln>
            <a:noFill/>
          </a:ln>
        </p:spPr>
      </p:pic>
      <p:sp>
        <p:nvSpPr>
          <p:cNvPr id="52" name="Google Shape;52;p30"/>
          <p:cNvSpPr/>
          <p:nvPr/>
        </p:nvSpPr>
        <p:spPr>
          <a:xfrm>
            <a:off x="457200" y="2289600"/>
            <a:ext cx="4373313"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0"/>
              <a:buFont typeface="Arial"/>
              <a:buNone/>
            </a:pPr>
            <a:r>
              <a:rPr b="0" i="0" lang="en-US" sz="7000" u="none" cap="none" strike="noStrike">
                <a:solidFill>
                  <a:schemeClr val="lt1"/>
                </a:solidFill>
                <a:latin typeface="Helvetica Neue"/>
                <a:ea typeface="Helvetica Neue"/>
                <a:cs typeface="Helvetica Neue"/>
                <a:sym typeface="Helvetica Neue"/>
              </a:rPr>
              <a:t>Thank you</a:t>
            </a:r>
            <a:endParaRPr b="0" i="0" sz="1400" u="none" cap="none" strike="noStrike">
              <a:solidFill>
                <a:srgbClr val="000000"/>
              </a:solidFill>
              <a:latin typeface="Arial"/>
              <a:ea typeface="Arial"/>
              <a:cs typeface="Arial"/>
              <a:sym typeface="Arial"/>
            </a:endParaRPr>
          </a:p>
        </p:txBody>
      </p:sp>
      <p:pic>
        <p:nvPicPr>
          <p:cNvPr descr="A picture containing company name&#10;&#10;Description automatically generated" id="53" name="Google Shape;53;p30"/>
          <p:cNvPicPr preferRelativeResize="0"/>
          <p:nvPr/>
        </p:nvPicPr>
        <p:blipFill rotWithShape="1">
          <a:blip r:embed="rId3">
            <a:alphaModFix/>
          </a:blip>
          <a:srcRect b="0" l="0" r="0" t="0"/>
          <a:stretch/>
        </p:blipFill>
        <p:spPr>
          <a:xfrm>
            <a:off x="3959188" y="6057938"/>
            <a:ext cx="718269" cy="434302"/>
          </a:xfrm>
          <a:prstGeom prst="rect">
            <a:avLst/>
          </a:prstGeom>
          <a:noFill/>
          <a:ln>
            <a:noFill/>
          </a:ln>
        </p:spPr>
      </p:pic>
      <p:pic>
        <p:nvPicPr>
          <p:cNvPr id="54" name="Google Shape;54;p30"/>
          <p:cNvPicPr preferRelativeResize="0"/>
          <p:nvPr/>
        </p:nvPicPr>
        <p:blipFill rotWithShape="1">
          <a:blip r:embed="rId4">
            <a:alphaModFix/>
          </a:blip>
          <a:srcRect b="0" l="0" r="0" t="0"/>
          <a:stretch/>
        </p:blipFill>
        <p:spPr>
          <a:xfrm>
            <a:off x="4984352" y="6038370"/>
            <a:ext cx="541441" cy="4644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55" name="Shape 55"/>
        <p:cNvGrpSpPr/>
        <p:nvPr/>
      </p:nvGrpSpPr>
      <p:grpSpPr>
        <a:xfrm>
          <a:off x="0" y="0"/>
          <a:ext cx="0" cy="0"/>
          <a:chOff x="0" y="0"/>
          <a:chExt cx="0" cy="0"/>
        </a:xfrm>
      </p:grpSpPr>
      <p:sp>
        <p:nvSpPr>
          <p:cNvPr id="56" name="Google Shape;56;p3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 type="body"/>
          </p:nvPr>
        </p:nvSpPr>
        <p:spPr>
          <a:xfrm>
            <a:off x="457200" y="1600200"/>
            <a:ext cx="4038600" cy="45259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400"/>
              </a:spcBef>
              <a:spcAft>
                <a:spcPts val="0"/>
              </a:spcAft>
              <a:buSzPts val="2000"/>
              <a:buChar char="•"/>
              <a:defRPr sz="20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8" name="Google Shape;58;p31"/>
          <p:cNvSpPr txBox="1"/>
          <p:nvPr>
            <p:ph idx="2" type="body"/>
          </p:nvPr>
        </p:nvSpPr>
        <p:spPr>
          <a:xfrm>
            <a:off x="4648200" y="1600200"/>
            <a:ext cx="4038600" cy="45259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400"/>
              </a:spcBef>
              <a:spcAft>
                <a:spcPts val="0"/>
              </a:spcAft>
              <a:buSzPts val="2000"/>
              <a:buChar char="•"/>
              <a:defRPr sz="20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9" name="Google Shape;59;p31"/>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p:cSld name="Single Image">
    <p:spTree>
      <p:nvGrpSpPr>
        <p:cNvPr id="60" name="Shape 60"/>
        <p:cNvGrpSpPr/>
        <p:nvPr/>
      </p:nvGrpSpPr>
      <p:grpSpPr>
        <a:xfrm>
          <a:off x="0" y="0"/>
          <a:ext cx="0" cy="0"/>
          <a:chOff x="0" y="0"/>
          <a:chExt cx="0" cy="0"/>
        </a:xfrm>
      </p:grpSpPr>
      <p:sp>
        <p:nvSpPr>
          <p:cNvPr id="61" name="Google Shape;61;p32"/>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2"/>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400"/>
              </a:spcBef>
              <a:spcAft>
                <a:spcPts val="0"/>
              </a:spcAft>
              <a:buSzPts val="2000"/>
              <a:buChar char="•"/>
              <a:defRPr sz="20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3" name="Google Shape;63;p32"/>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4" name="Shape 64"/>
        <p:cNvGrpSpPr/>
        <p:nvPr/>
      </p:nvGrpSpPr>
      <p:grpSpPr>
        <a:xfrm>
          <a:off x="0" y="0"/>
          <a:ext cx="0" cy="0"/>
          <a:chOff x="0" y="0"/>
          <a:chExt cx="0" cy="0"/>
        </a:xfrm>
      </p:grpSpPr>
      <p:sp>
        <p:nvSpPr>
          <p:cNvPr id="65" name="Google Shape;65;p33"/>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lnSpc>
                <a:spcPct val="100000"/>
              </a:lnSpc>
              <a:spcBef>
                <a:spcPts val="400"/>
              </a:spcBef>
              <a:spcAft>
                <a:spcPts val="0"/>
              </a:spcAft>
              <a:buSzPts val="2000"/>
              <a:buChar char="•"/>
              <a:defRPr sz="2000"/>
            </a:lvl1pPr>
            <a:lvl2pPr indent="-330200" lvl="1" marL="914400" algn="l">
              <a:lnSpc>
                <a:spcPct val="100000"/>
              </a:lnSpc>
              <a:spcBef>
                <a:spcPts val="320"/>
              </a:spcBef>
              <a:spcAft>
                <a:spcPts val="0"/>
              </a:spcAft>
              <a:buSzPts val="1600"/>
              <a:buChar char="•"/>
              <a:defRPr sz="1600"/>
            </a:lvl2pPr>
            <a:lvl3pPr indent="-330200" lvl="2" marL="1371600" algn="l">
              <a:lnSpc>
                <a:spcPct val="100000"/>
              </a:lnSpc>
              <a:spcBef>
                <a:spcPts val="320"/>
              </a:spcBef>
              <a:spcAft>
                <a:spcPts val="0"/>
              </a:spcAft>
              <a:buSzPts val="1600"/>
              <a:buChar char="•"/>
              <a:defRPr sz="16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7" name="Google Shape;67;p3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jpg"/><Relationship Id="rId2" Type="http://schemas.openxmlformats.org/officeDocument/2006/relationships/image" Target="../media/image5.jpg"/><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theme" Target="../theme/theme1.xml"/><Relationship Id="rId14" Type="http://schemas.openxmlformats.org/officeDocument/2006/relationships/slideLayout" Target="../slideLayouts/slideLayout10.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rgbClr val="009CDE"/>
              </a:buClr>
              <a:buSzPts val="3000"/>
              <a:buFont typeface="Helvetica Neue"/>
              <a:buNone/>
              <a:defRPr b="0" i="0" sz="3000" u="none" cap="none" strike="noStrike">
                <a:solidFill>
                  <a:srgbClr val="009CDE"/>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400"/>
              </a:spcBef>
              <a:spcAft>
                <a:spcPts val="0"/>
              </a:spcAft>
              <a:buClr>
                <a:srgbClr val="009CDE"/>
              </a:buClr>
              <a:buSzPts val="2000"/>
              <a:buFont typeface="Arial"/>
              <a:buChar char="•"/>
              <a:defRPr b="0" i="0" sz="2000" u="none" cap="none" strike="noStrike">
                <a:solidFill>
                  <a:schemeClr val="dk1"/>
                </a:solidFill>
                <a:latin typeface="Helvetica Neue"/>
                <a:ea typeface="Helvetica Neue"/>
                <a:cs typeface="Helvetica Neue"/>
                <a:sym typeface="Helvetica Neue"/>
              </a:defRPr>
            </a:lvl1pPr>
            <a:lvl2pPr indent="-330200" lvl="1" marL="914400" marR="0" rtl="0" algn="l">
              <a:lnSpc>
                <a:spcPct val="100000"/>
              </a:lnSpc>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2pPr>
            <a:lvl3pPr indent="-330200" lvl="2" marL="1371600" marR="0" rtl="0" algn="l">
              <a:lnSpc>
                <a:spcPct val="100000"/>
              </a:lnSpc>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3pPr>
            <a:lvl4pPr indent="-330200" lvl="3" marL="1828800" marR="0" rtl="0" algn="l">
              <a:lnSpc>
                <a:spcPct val="100000"/>
              </a:lnSpc>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rtl="0" algn="l">
              <a:lnSpc>
                <a:spcPct val="100000"/>
              </a:lnSpc>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4"/>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4"/>
          <p:cNvPicPr preferRelativeResize="0"/>
          <p:nvPr/>
        </p:nvPicPr>
        <p:blipFill rotWithShape="1">
          <a:blip r:embed="rId1">
            <a:alphaModFix/>
          </a:blip>
          <a:srcRect b="0" l="0" r="0" t="0"/>
          <a:stretch/>
        </p:blipFill>
        <p:spPr>
          <a:xfrm>
            <a:off x="450849" y="6346825"/>
            <a:ext cx="1044575" cy="267592"/>
          </a:xfrm>
          <a:prstGeom prst="rect">
            <a:avLst/>
          </a:prstGeom>
          <a:noFill/>
          <a:ln>
            <a:noFill/>
          </a:ln>
        </p:spPr>
      </p:pic>
      <p:pic>
        <p:nvPicPr>
          <p:cNvPr id="14" name="Google Shape;14;p24"/>
          <p:cNvPicPr preferRelativeResize="0"/>
          <p:nvPr/>
        </p:nvPicPr>
        <p:blipFill rotWithShape="1">
          <a:blip r:embed="rId2">
            <a:alphaModFix/>
          </a:blip>
          <a:srcRect b="0" l="0" r="0" t="0"/>
          <a:stretch/>
        </p:blipFill>
        <p:spPr>
          <a:xfrm>
            <a:off x="6492875" y="6350828"/>
            <a:ext cx="1355725" cy="265997"/>
          </a:xfrm>
          <a:prstGeom prst="rect">
            <a:avLst/>
          </a:prstGeom>
          <a:noFill/>
          <a:ln>
            <a:noFill/>
          </a:ln>
        </p:spPr>
      </p:pic>
      <p:pic>
        <p:nvPicPr>
          <p:cNvPr descr="A picture containing company name&#10;&#10;Description automatically generated" id="15" name="Google Shape;15;p24"/>
          <p:cNvPicPr preferRelativeResize="0"/>
          <p:nvPr/>
        </p:nvPicPr>
        <p:blipFill rotWithShape="1">
          <a:blip r:embed="rId3">
            <a:alphaModFix/>
          </a:blip>
          <a:srcRect b="0" l="0" r="0" t="0"/>
          <a:stretch/>
        </p:blipFill>
        <p:spPr>
          <a:xfrm>
            <a:off x="1728419" y="6301778"/>
            <a:ext cx="564638" cy="341409"/>
          </a:xfrm>
          <a:prstGeom prst="rect">
            <a:avLst/>
          </a:prstGeom>
          <a:noFill/>
          <a:ln>
            <a:noFill/>
          </a:ln>
        </p:spPr>
      </p:pic>
      <p:pic>
        <p:nvPicPr>
          <p:cNvPr id="16" name="Google Shape;16;p24"/>
          <p:cNvPicPr preferRelativeResize="0"/>
          <p:nvPr/>
        </p:nvPicPr>
        <p:blipFill rotWithShape="1">
          <a:blip r:embed="rId4">
            <a:alphaModFix/>
          </a:blip>
          <a:srcRect b="0" l="0" r="0" t="0"/>
          <a:stretch/>
        </p:blipFill>
        <p:spPr>
          <a:xfrm>
            <a:off x="2596493" y="6282210"/>
            <a:ext cx="425632" cy="365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ailo.adaptcentre.ie/wp-content/uploads/2022/06/MT-puzzle-answer-combined-1.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ordbias.umiacs.umd.edu/" TargetMode="Externa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github.com/gabrielStanovsky/mt_gender/blob/master/data/aggregates/en.tx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thing-translator.appspot.com/" TargetMode="External"/><Relationship Id="rId4" Type="http://schemas.openxmlformats.org/officeDocument/2006/relationships/hyperlink" Target="http://www.youtube.com/watch?v=bH5sU7ew5V4" TargetMode="External"/><Relationship Id="rId5" Type="http://schemas.openxmlformats.org/officeDocument/2006/relationships/image" Target="../media/image2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X4BmV2t83SM"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4000"/>
              <a:buFont typeface="Helvetica Neue"/>
              <a:buNone/>
            </a:pPr>
            <a:r>
              <a:rPr lang="en-US"/>
              <a:t>Topic 10: Machine Translation</a:t>
            </a:r>
            <a:endParaRPr/>
          </a:p>
        </p:txBody>
      </p:sp>
      <p:sp>
        <p:nvSpPr>
          <p:cNvPr id="80" name="Google Shape;80;p1"/>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000"/>
              <a:buNone/>
            </a:pPr>
            <a:r>
              <a:rPr lang="en-US"/>
              <a:t>Linguistics module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What are “parallel texts”?</a:t>
            </a:r>
            <a:endParaRPr/>
          </a:p>
        </p:txBody>
      </p:sp>
      <p:sp>
        <p:nvSpPr>
          <p:cNvPr id="150" name="Google Shape;150;p6"/>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51" name="Google Shape;151;p6"/>
          <p:cNvSpPr/>
          <p:nvPr/>
        </p:nvSpPr>
        <p:spPr>
          <a:xfrm>
            <a:off x="832510" y="4166869"/>
            <a:ext cx="996290" cy="74295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Helvetica Neue"/>
                <a:ea typeface="Helvetica Neue"/>
                <a:cs typeface="Helvetica Neue"/>
                <a:sym typeface="Helvetica Neue"/>
              </a:rPr>
              <a:t>PPLI Blue</a:t>
            </a:r>
            <a:endParaRPr b="0" i="0" sz="1400" u="none" cap="none" strike="noStrike">
              <a:solidFill>
                <a:srgbClr val="000000"/>
              </a:solidFill>
              <a:latin typeface="Arial"/>
              <a:ea typeface="Arial"/>
              <a:cs typeface="Arial"/>
              <a:sym typeface="Arial"/>
            </a:endParaRPr>
          </a:p>
          <a:p>
            <a:pPr indent="-190500" lvl="0" marL="190500" marR="0" rtl="0" algn="l">
              <a:lnSpc>
                <a:spcPct val="100000"/>
              </a:lnSpc>
              <a:spcBef>
                <a:spcPts val="60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Red </a:t>
            </a:r>
            <a:r>
              <a:rPr b="1" i="0" lang="en-US" sz="1400" u="none" cap="none" strike="noStrike">
                <a:solidFill>
                  <a:schemeClr val="lt1"/>
                </a:solidFill>
                <a:latin typeface="Helvetica Neue"/>
                <a:ea typeface="Helvetica Neue"/>
                <a:cs typeface="Helvetica Neue"/>
                <a:sym typeface="Helvetica Neue"/>
              </a:rPr>
              <a:t>0</a:t>
            </a:r>
            <a:endParaRPr b="0" i="0" sz="1400" u="none" cap="none" strike="noStrike">
              <a:solidFill>
                <a:schemeClr val="lt1"/>
              </a:solidFill>
              <a:latin typeface="Helvetica Neue"/>
              <a:ea typeface="Helvetica Neue"/>
              <a:cs typeface="Helvetica Neue"/>
              <a:sym typeface="Helvetica Neue"/>
            </a:endParaRPr>
          </a:p>
          <a:p>
            <a:pPr indent="-190500" lvl="0" marL="190500" marR="0" rtl="0" algn="l">
              <a:lnSpc>
                <a:spcPct val="100000"/>
              </a:lnSpc>
              <a:spcBef>
                <a:spcPts val="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Green </a:t>
            </a:r>
            <a:r>
              <a:rPr b="1" i="0" lang="en-US" sz="1400" u="none" cap="none" strike="noStrike">
                <a:solidFill>
                  <a:schemeClr val="lt1"/>
                </a:solidFill>
                <a:latin typeface="Helvetica Neue"/>
                <a:ea typeface="Helvetica Neue"/>
                <a:cs typeface="Helvetica Neue"/>
                <a:sym typeface="Helvetica Neue"/>
              </a:rPr>
              <a:t>156</a:t>
            </a:r>
            <a:endParaRPr b="0" i="0" sz="1400" u="none" cap="none" strike="noStrike">
              <a:solidFill>
                <a:schemeClr val="lt1"/>
              </a:solidFill>
              <a:latin typeface="Helvetica Neue"/>
              <a:ea typeface="Helvetica Neue"/>
              <a:cs typeface="Helvetica Neue"/>
              <a:sym typeface="Helvetica Neue"/>
            </a:endParaRPr>
          </a:p>
          <a:p>
            <a:pPr indent="-190500" lvl="0" marL="190500" marR="0" rtl="0" algn="l">
              <a:lnSpc>
                <a:spcPct val="100000"/>
              </a:lnSpc>
              <a:spcBef>
                <a:spcPts val="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Blue </a:t>
            </a:r>
            <a:r>
              <a:rPr b="1" i="0" lang="en-US" sz="1400" u="none" cap="none" strike="noStrike">
                <a:solidFill>
                  <a:schemeClr val="lt1"/>
                </a:solidFill>
                <a:latin typeface="Helvetica Neue"/>
                <a:ea typeface="Helvetica Neue"/>
                <a:cs typeface="Helvetica Neue"/>
                <a:sym typeface="Helvetica Neue"/>
              </a:rPr>
              <a:t>222</a:t>
            </a:r>
            <a:endParaRPr b="0" i="0" sz="1400" u="none" cap="none" strike="noStrike">
              <a:solidFill>
                <a:schemeClr val="lt1"/>
              </a:solidFill>
              <a:latin typeface="Helvetica Neue"/>
              <a:ea typeface="Helvetica Neue"/>
              <a:cs typeface="Helvetica Neue"/>
              <a:sym typeface="Helvetica Neue"/>
            </a:endParaRPr>
          </a:p>
        </p:txBody>
      </p:sp>
      <p:sp>
        <p:nvSpPr>
          <p:cNvPr id="152" name="Google Shape;152;p6"/>
          <p:cNvSpPr/>
          <p:nvPr/>
        </p:nvSpPr>
        <p:spPr>
          <a:xfrm>
            <a:off x="3531869" y="5170593"/>
            <a:ext cx="900113" cy="70167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53" name="Google Shape;153;p6"/>
          <p:cNvSpPr/>
          <p:nvPr/>
        </p:nvSpPr>
        <p:spPr>
          <a:xfrm>
            <a:off x="4212801" y="6135687"/>
            <a:ext cx="900113" cy="722313"/>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54" name="Google Shape;154;p6"/>
          <p:cNvSpPr/>
          <p:nvPr/>
        </p:nvSpPr>
        <p:spPr>
          <a:xfrm>
            <a:off x="749102" y="2897263"/>
            <a:ext cx="723507" cy="23402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rgbClr val="009CDE"/>
              </a:solidFill>
              <a:latin typeface="Helvetica Neue"/>
              <a:ea typeface="Helvetica Neue"/>
              <a:cs typeface="Helvetica Neue"/>
              <a:sym typeface="Helvetica Neue"/>
            </a:endParaRPr>
          </a:p>
        </p:txBody>
      </p:sp>
      <p:sp>
        <p:nvSpPr>
          <p:cNvPr id="155" name="Google Shape;155;p6"/>
          <p:cNvSpPr/>
          <p:nvPr/>
        </p:nvSpPr>
        <p:spPr>
          <a:xfrm>
            <a:off x="2001972" y="2884858"/>
            <a:ext cx="723507" cy="23402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rgbClr val="97999B"/>
              </a:solidFill>
              <a:latin typeface="Helvetica Neue"/>
              <a:ea typeface="Helvetica Neue"/>
              <a:cs typeface="Helvetica Neue"/>
              <a:sym typeface="Helvetica Neue"/>
            </a:endParaRPr>
          </a:p>
        </p:txBody>
      </p:sp>
      <p:sp>
        <p:nvSpPr>
          <p:cNvPr id="156" name="Google Shape;156;p6"/>
          <p:cNvSpPr/>
          <p:nvPr/>
        </p:nvSpPr>
        <p:spPr>
          <a:xfrm>
            <a:off x="4185782" y="3375688"/>
            <a:ext cx="900113" cy="73342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57" name="Google Shape;157;p6"/>
          <p:cNvSpPr txBox="1"/>
          <p:nvPr/>
        </p:nvSpPr>
        <p:spPr>
          <a:xfrm>
            <a:off x="457200" y="1461500"/>
            <a:ext cx="674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 </a:t>
            </a:r>
            <a:endParaRPr/>
          </a:p>
        </p:txBody>
      </p:sp>
      <p:sp>
        <p:nvSpPr>
          <p:cNvPr id="158" name="Google Shape;158;p6"/>
          <p:cNvSpPr txBox="1"/>
          <p:nvPr/>
        </p:nvSpPr>
        <p:spPr>
          <a:xfrm>
            <a:off x="570200" y="1417650"/>
            <a:ext cx="7349100" cy="4186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2"/>
              </a:buClr>
              <a:buSzPts val="2000"/>
              <a:buFont typeface="Helvetica Neue"/>
              <a:buChar char="●"/>
            </a:pPr>
            <a:r>
              <a:rPr lang="en-US" sz="2000">
                <a:solidFill>
                  <a:schemeClr val="dk1"/>
                </a:solidFill>
                <a:latin typeface="Helvetica Neue"/>
                <a:ea typeface="Helvetica Neue"/>
                <a:cs typeface="Helvetica Neue"/>
                <a:sym typeface="Helvetica Neue"/>
              </a:rPr>
              <a:t>Texts containing the same content in two (or more) different languages</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355600" lvl="0" marL="457200" rtl="0" algn="l">
              <a:spcBef>
                <a:spcPts val="0"/>
              </a:spcBef>
              <a:spcAft>
                <a:spcPts val="0"/>
              </a:spcAft>
              <a:buClr>
                <a:schemeClr val="dk2"/>
              </a:buClr>
              <a:buSzPts val="2000"/>
              <a:buFont typeface="Helvetica Neue"/>
              <a:buChar char="●"/>
            </a:pPr>
            <a:r>
              <a:rPr lang="en-US" sz="2000">
                <a:solidFill>
                  <a:schemeClr val="dk1"/>
                </a:solidFill>
                <a:latin typeface="Helvetica Neue"/>
                <a:ea typeface="Helvetica Neue"/>
                <a:cs typeface="Helvetica Neue"/>
                <a:sym typeface="Helvetica Neue"/>
              </a:rPr>
              <a:t>Sentence alignment is necessary for current MT systems </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rPr lang="en-US" sz="2000">
                <a:solidFill>
                  <a:schemeClr val="dk1"/>
                </a:solidFill>
                <a:latin typeface="Helvetica Neue"/>
                <a:ea typeface="Helvetica Neue"/>
                <a:cs typeface="Helvetica Neue"/>
                <a:sym typeface="Helvetica Neue"/>
              </a:rPr>
              <a:t>(each line in one language corresponds to the line in another language)</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355600" lvl="0" marL="457200" rtl="0" algn="l">
              <a:spcBef>
                <a:spcPts val="0"/>
              </a:spcBef>
              <a:spcAft>
                <a:spcPts val="0"/>
              </a:spcAft>
              <a:buClr>
                <a:schemeClr val="dk2"/>
              </a:buClr>
              <a:buSzPts val="2000"/>
              <a:buFont typeface="Helvetica Neue"/>
              <a:buChar char="●"/>
            </a:pPr>
            <a:r>
              <a:rPr lang="en-US" sz="2000">
                <a:solidFill>
                  <a:schemeClr val="dk1"/>
                </a:solidFill>
                <a:latin typeface="Helvetica Neue"/>
                <a:ea typeface="Helvetica Neue"/>
                <a:cs typeface="Helvetica Neue"/>
                <a:sym typeface="Helvetica Neue"/>
              </a:rPr>
              <a:t>Large amounts of parallel texts are needed for MT systems to learn to translate (millions of sentences) </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2000">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37d3d7c258_0_12"/>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10.1.1 An example of English-Spanish parallel text (0n worksheet 10.1 also)</a:t>
            </a:r>
            <a:endParaRPr/>
          </a:p>
        </p:txBody>
      </p:sp>
      <p:sp>
        <p:nvSpPr>
          <p:cNvPr id="165" name="Google Shape;165;g137d3d7c258_0_12"/>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166" name="Google Shape;166;g137d3d7c258_0_12"/>
          <p:cNvSpPr/>
          <p:nvPr/>
        </p:nvSpPr>
        <p:spPr>
          <a:xfrm>
            <a:off x="832510" y="4166869"/>
            <a:ext cx="996300" cy="7431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Helvetica Neue"/>
                <a:ea typeface="Helvetica Neue"/>
                <a:cs typeface="Helvetica Neue"/>
                <a:sym typeface="Helvetica Neue"/>
              </a:rPr>
              <a:t>PPLI Blue</a:t>
            </a:r>
            <a:endParaRPr b="0" i="0" sz="1400" u="none" cap="none" strike="noStrike">
              <a:solidFill>
                <a:srgbClr val="000000"/>
              </a:solidFill>
              <a:latin typeface="Arial"/>
              <a:ea typeface="Arial"/>
              <a:cs typeface="Arial"/>
              <a:sym typeface="Arial"/>
            </a:endParaRPr>
          </a:p>
          <a:p>
            <a:pPr indent="-190500" lvl="0" marL="190500" marR="0" rtl="0" algn="l">
              <a:lnSpc>
                <a:spcPct val="100000"/>
              </a:lnSpc>
              <a:spcBef>
                <a:spcPts val="60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Red </a:t>
            </a:r>
            <a:r>
              <a:rPr b="1" i="0" lang="en-US" sz="1400" u="none" cap="none" strike="noStrike">
                <a:solidFill>
                  <a:schemeClr val="lt1"/>
                </a:solidFill>
                <a:latin typeface="Helvetica Neue"/>
                <a:ea typeface="Helvetica Neue"/>
                <a:cs typeface="Helvetica Neue"/>
                <a:sym typeface="Helvetica Neue"/>
              </a:rPr>
              <a:t>0</a:t>
            </a:r>
            <a:endParaRPr b="0" i="0" sz="1400" u="none" cap="none" strike="noStrike">
              <a:solidFill>
                <a:schemeClr val="lt1"/>
              </a:solidFill>
              <a:latin typeface="Helvetica Neue"/>
              <a:ea typeface="Helvetica Neue"/>
              <a:cs typeface="Helvetica Neue"/>
              <a:sym typeface="Helvetica Neue"/>
            </a:endParaRPr>
          </a:p>
          <a:p>
            <a:pPr indent="-190500" lvl="0" marL="190500" marR="0" rtl="0" algn="l">
              <a:lnSpc>
                <a:spcPct val="100000"/>
              </a:lnSpc>
              <a:spcBef>
                <a:spcPts val="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Green </a:t>
            </a:r>
            <a:r>
              <a:rPr b="1" i="0" lang="en-US" sz="1400" u="none" cap="none" strike="noStrike">
                <a:solidFill>
                  <a:schemeClr val="lt1"/>
                </a:solidFill>
                <a:latin typeface="Helvetica Neue"/>
                <a:ea typeface="Helvetica Neue"/>
                <a:cs typeface="Helvetica Neue"/>
                <a:sym typeface="Helvetica Neue"/>
              </a:rPr>
              <a:t>156</a:t>
            </a:r>
            <a:endParaRPr b="0" i="0" sz="1400" u="none" cap="none" strike="noStrike">
              <a:solidFill>
                <a:schemeClr val="lt1"/>
              </a:solidFill>
              <a:latin typeface="Helvetica Neue"/>
              <a:ea typeface="Helvetica Neue"/>
              <a:cs typeface="Helvetica Neue"/>
              <a:sym typeface="Helvetica Neue"/>
            </a:endParaRPr>
          </a:p>
          <a:p>
            <a:pPr indent="-190500" lvl="0" marL="190500" marR="0" rtl="0" algn="l">
              <a:lnSpc>
                <a:spcPct val="100000"/>
              </a:lnSpc>
              <a:spcBef>
                <a:spcPts val="0"/>
              </a:spcBef>
              <a:spcAft>
                <a:spcPts val="0"/>
              </a:spcAft>
              <a:buClr>
                <a:srgbClr val="008374"/>
              </a:buClr>
              <a:buSzPts val="1400"/>
              <a:buFont typeface="Times"/>
              <a:buNone/>
            </a:pPr>
            <a:r>
              <a:rPr b="0" i="0" lang="en-US" sz="1400" u="none" cap="none" strike="noStrike">
                <a:solidFill>
                  <a:schemeClr val="lt1"/>
                </a:solidFill>
                <a:latin typeface="Helvetica Neue"/>
                <a:ea typeface="Helvetica Neue"/>
                <a:cs typeface="Helvetica Neue"/>
                <a:sym typeface="Helvetica Neue"/>
              </a:rPr>
              <a:t>Blue </a:t>
            </a:r>
            <a:r>
              <a:rPr b="1" i="0" lang="en-US" sz="1400" u="none" cap="none" strike="noStrike">
                <a:solidFill>
                  <a:schemeClr val="lt1"/>
                </a:solidFill>
                <a:latin typeface="Helvetica Neue"/>
                <a:ea typeface="Helvetica Neue"/>
                <a:cs typeface="Helvetica Neue"/>
                <a:sym typeface="Helvetica Neue"/>
              </a:rPr>
              <a:t>222</a:t>
            </a:r>
            <a:endParaRPr b="0" i="0" sz="1400" u="none" cap="none" strike="noStrike">
              <a:solidFill>
                <a:schemeClr val="lt1"/>
              </a:solidFill>
              <a:latin typeface="Helvetica Neue"/>
              <a:ea typeface="Helvetica Neue"/>
              <a:cs typeface="Helvetica Neue"/>
              <a:sym typeface="Helvetica Neue"/>
            </a:endParaRPr>
          </a:p>
        </p:txBody>
      </p:sp>
      <p:sp>
        <p:nvSpPr>
          <p:cNvPr id="167" name="Google Shape;167;g137d3d7c258_0_12"/>
          <p:cNvSpPr/>
          <p:nvPr/>
        </p:nvSpPr>
        <p:spPr>
          <a:xfrm>
            <a:off x="3531869" y="5170593"/>
            <a:ext cx="900000" cy="7017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68" name="Google Shape;168;g137d3d7c258_0_12"/>
          <p:cNvSpPr/>
          <p:nvPr/>
        </p:nvSpPr>
        <p:spPr>
          <a:xfrm>
            <a:off x="4212801" y="6135687"/>
            <a:ext cx="900000" cy="7224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69" name="Google Shape;169;g137d3d7c258_0_12"/>
          <p:cNvSpPr/>
          <p:nvPr/>
        </p:nvSpPr>
        <p:spPr>
          <a:xfrm>
            <a:off x="749102" y="2897263"/>
            <a:ext cx="723600" cy="2340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rgbClr val="009CDE"/>
              </a:solidFill>
              <a:latin typeface="Helvetica Neue"/>
              <a:ea typeface="Helvetica Neue"/>
              <a:cs typeface="Helvetica Neue"/>
              <a:sym typeface="Helvetica Neue"/>
            </a:endParaRPr>
          </a:p>
        </p:txBody>
      </p:sp>
      <p:sp>
        <p:nvSpPr>
          <p:cNvPr id="170" name="Google Shape;170;g137d3d7c258_0_12"/>
          <p:cNvSpPr/>
          <p:nvPr/>
        </p:nvSpPr>
        <p:spPr>
          <a:xfrm>
            <a:off x="2001972" y="2884858"/>
            <a:ext cx="723600" cy="2340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rgbClr val="97999B"/>
              </a:solidFill>
              <a:latin typeface="Helvetica Neue"/>
              <a:ea typeface="Helvetica Neue"/>
              <a:cs typeface="Helvetica Neue"/>
              <a:sym typeface="Helvetica Neue"/>
            </a:endParaRPr>
          </a:p>
        </p:txBody>
      </p:sp>
      <p:sp>
        <p:nvSpPr>
          <p:cNvPr id="171" name="Google Shape;171;g137d3d7c258_0_12"/>
          <p:cNvSpPr/>
          <p:nvPr/>
        </p:nvSpPr>
        <p:spPr>
          <a:xfrm>
            <a:off x="4185782" y="3375688"/>
            <a:ext cx="900000" cy="7335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graphicFrame>
        <p:nvGraphicFramePr>
          <p:cNvPr id="172" name="Google Shape;172;g137d3d7c258_0_12"/>
          <p:cNvGraphicFramePr/>
          <p:nvPr/>
        </p:nvGraphicFramePr>
        <p:xfrm>
          <a:off x="1472700" y="1417654"/>
          <a:ext cx="3000000" cy="3000000"/>
        </p:xfrm>
        <a:graphic>
          <a:graphicData uri="http://schemas.openxmlformats.org/drawingml/2006/table">
            <a:tbl>
              <a:tblPr bandRow="1" firstRow="1">
                <a:noFill/>
                <a:tableStyleId>{AE53DDBF-B9F0-414D-9B53-625C6BC1DD42}</a:tableStyleId>
              </a:tblPr>
              <a:tblGrid>
                <a:gridCol w="3069100"/>
                <a:gridCol w="3561400"/>
              </a:tblGrid>
              <a:tr h="386825">
                <a:tc>
                  <a:txBody>
                    <a:bodyPr/>
                    <a:lstStyle/>
                    <a:p>
                      <a:pPr indent="0" lvl="0" marL="0" marR="0" rtl="0" algn="l">
                        <a:lnSpc>
                          <a:spcPct val="100000"/>
                        </a:lnSpc>
                        <a:spcBef>
                          <a:spcPts val="0"/>
                        </a:spcBef>
                        <a:spcAft>
                          <a:spcPts val="0"/>
                        </a:spcAft>
                        <a:buClr>
                          <a:srgbClr val="000000"/>
                        </a:buClr>
                        <a:buSzPts val="1000"/>
                        <a:buFont typeface="Arial"/>
                        <a:buNone/>
                      </a:pPr>
                      <a:r>
                        <a:rPr lang="en-US" sz="2100">
                          <a:latin typeface="Helvetica Neue"/>
                          <a:ea typeface="Helvetica Neue"/>
                          <a:cs typeface="Helvetica Neue"/>
                          <a:sym typeface="Helvetica Neue"/>
                        </a:rPr>
                        <a:t>English</a:t>
                      </a:r>
                      <a:endParaRPr b="1" i="0" sz="2100" u="none" cap="none" strike="noStrike">
                        <a:latin typeface="Helvetica Neue"/>
                        <a:ea typeface="Helvetica Neue"/>
                        <a:cs typeface="Helvetica Neue"/>
                        <a:sym typeface="Helvetica Neue"/>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000"/>
                        <a:buFont typeface="Helvetica Neue"/>
                        <a:buNone/>
                      </a:pPr>
                      <a:r>
                        <a:rPr lang="en-US" sz="2100">
                          <a:latin typeface="Helvetica Neue"/>
                          <a:ea typeface="Helvetica Neue"/>
                          <a:cs typeface="Helvetica Neue"/>
                          <a:sym typeface="Helvetica Neue"/>
                        </a:rPr>
                        <a:t>Spanish</a:t>
                      </a:r>
                      <a:endParaRPr b="1" i="0" sz="2100" u="none" cap="none" strike="noStrike">
                        <a:latin typeface="Helvetica Neue"/>
                        <a:ea typeface="Helvetica Neue"/>
                        <a:cs typeface="Helvetica Neue"/>
                        <a:sym typeface="Helvetica Neue"/>
                      </a:endParaRPr>
                    </a:p>
                  </a:txBody>
                  <a:tcPr marT="45725" marB="45725" marR="91450" marL="91450" anchor="ctr"/>
                </a:tc>
              </a:tr>
              <a:tr h="300850">
                <a:tc>
                  <a:txBody>
                    <a:bodyPr/>
                    <a:lstStyle/>
                    <a:p>
                      <a:pPr indent="0" lvl="0" marL="0" rtl="0" algn="l">
                        <a:spcBef>
                          <a:spcPts val="0"/>
                        </a:spcBef>
                        <a:spcAft>
                          <a:spcPts val="0"/>
                        </a:spcAft>
                        <a:buClr>
                          <a:schemeClr val="dk1"/>
                        </a:buClr>
                        <a:buSzPts val="1100"/>
                        <a:buFont typeface="Arial"/>
                        <a:buNone/>
                      </a:pPr>
                      <a:r>
                        <a:rPr lang="en-US" sz="1500"/>
                        <a:t>Torres and associates.</a:t>
                      </a:r>
                      <a:endParaRPr b="0" i="0" sz="1000" u="none" cap="none" strike="noStrike">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500"/>
                        <a:t>Torres y asociados.</a:t>
                      </a:r>
                      <a:endParaRPr b="0" i="0" sz="1000" u="none" cap="none" strike="noStrike">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r>
              <a:tr h="585650">
                <a:tc>
                  <a:txBody>
                    <a:bodyPr/>
                    <a:lstStyle/>
                    <a:p>
                      <a:pPr indent="0" lvl="0" marL="0" rtl="0" algn="l">
                        <a:lnSpc>
                          <a:spcPct val="115000"/>
                        </a:lnSpc>
                        <a:spcBef>
                          <a:spcPts val="2300"/>
                        </a:spcBef>
                        <a:spcAft>
                          <a:spcPts val="2300"/>
                        </a:spcAft>
                        <a:buNone/>
                      </a:pPr>
                      <a:r>
                        <a:rPr lang="en-US" sz="1450">
                          <a:solidFill>
                            <a:srgbClr val="3A343A"/>
                          </a:solidFill>
                        </a:rPr>
                        <a:t>Carlos Torres has three associates.</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Carlos Torres tiene tres asociados.</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His associates are not strong.</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Sus asociados no son fuertes.</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Torres has a company, too.</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Torres también tiene una empresa.</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His clients are angry.</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Sus clientes están enfadados.</a:t>
                      </a:r>
                      <a:endParaRPr b="0" i="0" sz="10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5650">
                <a:tc>
                  <a:txBody>
                    <a:bodyPr/>
                    <a:lstStyle/>
                    <a:p>
                      <a:pPr indent="0" lvl="0" marL="0" rtl="0" algn="l">
                        <a:lnSpc>
                          <a:spcPct val="115000"/>
                        </a:lnSpc>
                        <a:spcBef>
                          <a:spcPts val="2300"/>
                        </a:spcBef>
                        <a:spcAft>
                          <a:spcPts val="2300"/>
                        </a:spcAft>
                        <a:buNone/>
                      </a:pPr>
                      <a:r>
                        <a:rPr lang="en-US" sz="1450">
                          <a:solidFill>
                            <a:srgbClr val="3A343A"/>
                          </a:solidFill>
                        </a:rPr>
                        <a:t>The associates are also angry.</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Los asociados también están enfadados.</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The company has three groups.</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La empresa tiene tres grupos.</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The groups are in Europe.</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Los grupos están en Europa.</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18500">
                <a:tc>
                  <a:txBody>
                    <a:bodyPr/>
                    <a:lstStyle/>
                    <a:p>
                      <a:pPr indent="0" lvl="0" marL="0" rtl="0" algn="l">
                        <a:lnSpc>
                          <a:spcPct val="115000"/>
                        </a:lnSpc>
                        <a:spcBef>
                          <a:spcPts val="2300"/>
                        </a:spcBef>
                        <a:spcAft>
                          <a:spcPts val="2300"/>
                        </a:spcAft>
                        <a:buNone/>
                      </a:pPr>
                      <a:r>
                        <a:rPr lang="en-US" sz="1450">
                          <a:solidFill>
                            <a:srgbClr val="3A343A"/>
                          </a:solidFill>
                        </a:rPr>
                        <a:t>The modern groups sell strong pharmaceuticals.</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Los grupos modernos venden medicinas fuertes.</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625">
                <a:tc>
                  <a:txBody>
                    <a:bodyPr/>
                    <a:lstStyle/>
                    <a:p>
                      <a:pPr indent="0" lvl="0" marL="0" rtl="0" algn="l">
                        <a:lnSpc>
                          <a:spcPct val="115000"/>
                        </a:lnSpc>
                        <a:spcBef>
                          <a:spcPts val="2300"/>
                        </a:spcBef>
                        <a:spcAft>
                          <a:spcPts val="2300"/>
                        </a:spcAft>
                        <a:buNone/>
                      </a:pPr>
                      <a:r>
                        <a:rPr lang="en-US" sz="1450">
                          <a:solidFill>
                            <a:srgbClr val="3A343A"/>
                          </a:solidFill>
                        </a:rPr>
                        <a:t>The groups do not sell aspirin.</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rPr>
                        <a:t>Los grupos no venden aspirina.</a:t>
                      </a:r>
                      <a:endParaRPr sz="14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56500">
                <a:tc>
                  <a:txBody>
                    <a:bodyPr/>
                    <a:lstStyle/>
                    <a:p>
                      <a:pPr indent="0" lvl="0" marL="0" rtl="0" algn="l">
                        <a:lnSpc>
                          <a:spcPct val="115000"/>
                        </a:lnSpc>
                        <a:spcBef>
                          <a:spcPts val="2300"/>
                        </a:spcBef>
                        <a:spcAft>
                          <a:spcPts val="2300"/>
                        </a:spcAft>
                        <a:buNone/>
                      </a:pPr>
                      <a:r>
                        <a:rPr lang="en-US" sz="1350">
                          <a:solidFill>
                            <a:srgbClr val="3A343A"/>
                          </a:solidFill>
                        </a:rPr>
                        <a:t>The small groups are not modern.</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Los grupos pequeños no son modernos.</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idx="1" type="body"/>
          </p:nvPr>
        </p:nvSpPr>
        <p:spPr>
          <a:xfrm>
            <a:off x="457200" y="1600200"/>
            <a:ext cx="8229600" cy="4482600"/>
          </a:xfrm>
          <a:prstGeom prst="rect">
            <a:avLst/>
          </a:prstGeom>
          <a:noFill/>
          <a:ln>
            <a:noFill/>
          </a:ln>
        </p:spPr>
        <p:txBody>
          <a:bodyPr anchorCtr="0" anchor="t" bIns="0" lIns="0" spcFirstLastPara="1" rIns="0" wrap="square" tIns="0">
            <a:noAutofit/>
          </a:bodyPr>
          <a:lstStyle/>
          <a:p>
            <a:pPr indent="-180975" lvl="0" marL="180975" rtl="0" algn="l">
              <a:lnSpc>
                <a:spcPct val="100000"/>
              </a:lnSpc>
              <a:spcBef>
                <a:spcPts val="0"/>
              </a:spcBef>
              <a:spcAft>
                <a:spcPts val="0"/>
              </a:spcAft>
              <a:buSzPts val="2000"/>
              <a:buChar char="•"/>
            </a:pPr>
            <a:r>
              <a:rPr lang="en-US"/>
              <a:t>Try to translate the following sentence into Spanish using the given parallel text: </a:t>
            </a:r>
            <a:endParaRPr/>
          </a:p>
          <a:p>
            <a:pPr indent="165100" lvl="0" marL="1206500" rtl="0" algn="l">
              <a:lnSpc>
                <a:spcPct val="115000"/>
              </a:lnSpc>
              <a:spcBef>
                <a:spcPts val="2300"/>
              </a:spcBef>
              <a:spcAft>
                <a:spcPts val="0"/>
              </a:spcAft>
              <a:buNone/>
            </a:pPr>
            <a:r>
              <a:rPr b="1" lang="en-US">
                <a:solidFill>
                  <a:srgbClr val="3A343A"/>
                </a:solidFill>
                <a:latin typeface="Arial"/>
                <a:ea typeface="Arial"/>
                <a:cs typeface="Arial"/>
                <a:sym typeface="Arial"/>
              </a:rPr>
              <a:t>Clients do not sell pharmaceuticals in Europe.</a:t>
            </a:r>
            <a:endParaRPr b="1" sz="2500"/>
          </a:p>
          <a:p>
            <a:pPr indent="-180975" lvl="0" marL="180975" rtl="0" algn="l">
              <a:lnSpc>
                <a:spcPct val="100000"/>
              </a:lnSpc>
              <a:spcBef>
                <a:spcPts val="2300"/>
              </a:spcBef>
              <a:spcAft>
                <a:spcPts val="0"/>
              </a:spcAft>
              <a:buSzPts val="2000"/>
              <a:buChar char="•"/>
            </a:pPr>
            <a:r>
              <a:rPr lang="en-US"/>
              <a:t>D</a:t>
            </a:r>
            <a:r>
              <a:rPr lang="en-US"/>
              <a:t>oes the parallel text on the previous slide provide enough information?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solidFill>
                <a:schemeClr val="lt2"/>
              </a:solidFill>
            </a:endParaRPr>
          </a:p>
          <a:p>
            <a:pPr indent="0" lvl="0" marL="0" rtl="0" algn="l">
              <a:lnSpc>
                <a:spcPct val="100000"/>
              </a:lnSpc>
              <a:spcBef>
                <a:spcPts val="0"/>
              </a:spcBef>
              <a:spcAft>
                <a:spcPts val="0"/>
              </a:spcAft>
              <a:buNone/>
            </a:pPr>
            <a:r>
              <a:t/>
            </a:r>
            <a:endParaRPr>
              <a:solidFill>
                <a:schemeClr val="lt2"/>
              </a:solidFill>
            </a:endParaRPr>
          </a:p>
          <a:p>
            <a:pPr indent="457200" lvl="0" marL="914400" rtl="0" algn="l">
              <a:lnSpc>
                <a:spcPct val="100000"/>
              </a:lnSpc>
              <a:spcBef>
                <a:spcPts val="0"/>
              </a:spcBef>
              <a:spcAft>
                <a:spcPts val="0"/>
              </a:spcAft>
              <a:buNone/>
            </a:pPr>
            <a:r>
              <a:t/>
            </a:r>
            <a:endParaRPr b="1">
              <a:solidFill>
                <a:schemeClr val="lt2"/>
              </a:solidFill>
            </a:endParaRPr>
          </a:p>
        </p:txBody>
      </p:sp>
      <p:sp>
        <p:nvSpPr>
          <p:cNvPr id="179" name="Google Shape;179;p7"/>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to translate from parallel texts</a:t>
            </a:r>
            <a:endParaRPr/>
          </a:p>
        </p:txBody>
      </p:sp>
      <p:sp>
        <p:nvSpPr>
          <p:cNvPr id="180" name="Google Shape;180;p7"/>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2039fd3f90_0_0"/>
          <p:cNvSpPr txBox="1"/>
          <p:nvPr>
            <p:ph idx="1" type="body"/>
          </p:nvPr>
        </p:nvSpPr>
        <p:spPr>
          <a:xfrm>
            <a:off x="457200" y="1600200"/>
            <a:ext cx="8229600" cy="4482600"/>
          </a:xfrm>
          <a:prstGeom prst="rect">
            <a:avLst/>
          </a:prstGeom>
          <a:noFill/>
          <a:ln>
            <a:noFill/>
          </a:ln>
        </p:spPr>
        <p:txBody>
          <a:bodyPr anchorCtr="0" anchor="t" bIns="0" lIns="0" spcFirstLastPara="1" rIns="0" wrap="square" tIns="0">
            <a:noAutofit/>
          </a:bodyPr>
          <a:lstStyle/>
          <a:p>
            <a:pPr indent="-180975" lvl="0" marL="180975" rtl="0" algn="l">
              <a:lnSpc>
                <a:spcPct val="100000"/>
              </a:lnSpc>
              <a:spcBef>
                <a:spcPts val="0"/>
              </a:spcBef>
              <a:spcAft>
                <a:spcPts val="0"/>
              </a:spcAft>
              <a:buSzPts val="2000"/>
              <a:buChar char="•"/>
            </a:pPr>
            <a:r>
              <a:rPr lang="en-US"/>
              <a:t>Try to translate the following sentence into Spanish using the given parallel text: </a:t>
            </a:r>
            <a:endParaRPr/>
          </a:p>
          <a:p>
            <a:pPr indent="165100" lvl="0" marL="1206500" rtl="0" algn="l">
              <a:lnSpc>
                <a:spcPct val="115000"/>
              </a:lnSpc>
              <a:spcBef>
                <a:spcPts val="2300"/>
              </a:spcBef>
              <a:spcAft>
                <a:spcPts val="0"/>
              </a:spcAft>
              <a:buNone/>
            </a:pPr>
            <a:r>
              <a:rPr b="1" lang="en-US">
                <a:solidFill>
                  <a:srgbClr val="3A343A"/>
                </a:solidFill>
                <a:latin typeface="Arial"/>
                <a:ea typeface="Arial"/>
                <a:cs typeface="Arial"/>
                <a:sym typeface="Arial"/>
              </a:rPr>
              <a:t>Clients do not sell pharmaceuticals in Europe.</a:t>
            </a:r>
            <a:endParaRPr b="1" sz="2500"/>
          </a:p>
          <a:p>
            <a:pPr indent="-180975" lvl="0" marL="180975" rtl="0" algn="l">
              <a:lnSpc>
                <a:spcPct val="100000"/>
              </a:lnSpc>
              <a:spcBef>
                <a:spcPts val="2300"/>
              </a:spcBef>
              <a:spcAft>
                <a:spcPts val="0"/>
              </a:spcAft>
              <a:buSzPts val="2000"/>
              <a:buChar char="•"/>
            </a:pPr>
            <a:r>
              <a:rPr lang="en-US"/>
              <a:t>Does the given parallel text on the previous slide provide enough information to translate this sentence?</a:t>
            </a:r>
            <a:endParaRPr/>
          </a:p>
          <a:p>
            <a:pPr indent="0" lvl="0" marL="0" rtl="0" algn="l">
              <a:lnSpc>
                <a:spcPct val="100000"/>
              </a:lnSpc>
              <a:spcBef>
                <a:spcPts val="0"/>
              </a:spcBef>
              <a:spcAft>
                <a:spcPts val="0"/>
              </a:spcAft>
              <a:buNone/>
            </a:pPr>
            <a:r>
              <a:t/>
            </a:r>
            <a:endParaRPr>
              <a:solidFill>
                <a:schemeClr val="lt2"/>
              </a:solidFill>
            </a:endParaRPr>
          </a:p>
          <a:p>
            <a:pPr indent="0" lvl="0" marL="0" rtl="0" algn="l">
              <a:lnSpc>
                <a:spcPct val="100000"/>
              </a:lnSpc>
              <a:spcBef>
                <a:spcPts val="0"/>
              </a:spcBef>
              <a:spcAft>
                <a:spcPts val="0"/>
              </a:spcAft>
              <a:buNone/>
            </a:pPr>
            <a:r>
              <a:t/>
            </a:r>
            <a:endParaRPr>
              <a:solidFill>
                <a:srgbClr val="FF0000"/>
              </a:solidFill>
            </a:endParaRPr>
          </a:p>
          <a:p>
            <a:pPr indent="-355600" lvl="0" marL="457200" rtl="0" algn="l">
              <a:lnSpc>
                <a:spcPct val="100000"/>
              </a:lnSpc>
              <a:spcBef>
                <a:spcPts val="0"/>
              </a:spcBef>
              <a:spcAft>
                <a:spcPts val="0"/>
              </a:spcAft>
              <a:buClr>
                <a:srgbClr val="FF0000"/>
              </a:buClr>
              <a:buSzPts val="2000"/>
              <a:buChar char="●"/>
            </a:pPr>
            <a:r>
              <a:rPr b="1" lang="en-US">
                <a:solidFill>
                  <a:srgbClr val="FF0000"/>
                </a:solidFill>
              </a:rPr>
              <a:t>Yes! All necessary information can be found in the given parallel text and the translation is:</a:t>
            </a:r>
            <a:endParaRPr b="1">
              <a:solidFill>
                <a:srgbClr val="FF0000"/>
              </a:solidFill>
            </a:endParaRPr>
          </a:p>
          <a:p>
            <a:pPr indent="0" lvl="0" marL="0" rtl="0" algn="l">
              <a:lnSpc>
                <a:spcPct val="100000"/>
              </a:lnSpc>
              <a:spcBef>
                <a:spcPts val="0"/>
              </a:spcBef>
              <a:spcAft>
                <a:spcPts val="0"/>
              </a:spcAft>
              <a:buNone/>
            </a:pPr>
            <a:r>
              <a:t/>
            </a:r>
            <a:endParaRPr>
              <a:solidFill>
                <a:schemeClr val="dk2"/>
              </a:solidFill>
            </a:endParaRPr>
          </a:p>
          <a:p>
            <a:pPr indent="457200" lvl="0" marL="914400" rtl="0" algn="l">
              <a:lnSpc>
                <a:spcPct val="100000"/>
              </a:lnSpc>
              <a:spcBef>
                <a:spcPts val="0"/>
              </a:spcBef>
              <a:spcAft>
                <a:spcPts val="0"/>
              </a:spcAft>
              <a:buNone/>
            </a:pPr>
            <a:r>
              <a:rPr b="1" lang="en-US">
                <a:solidFill>
                  <a:srgbClr val="FF0000"/>
                </a:solidFill>
              </a:rPr>
              <a:t>Clientes no venden medicinas en Europa . </a:t>
            </a:r>
            <a:endParaRPr b="1">
              <a:solidFill>
                <a:srgbClr val="FF0000"/>
              </a:solidFill>
            </a:endParaRPr>
          </a:p>
        </p:txBody>
      </p:sp>
      <p:sp>
        <p:nvSpPr>
          <p:cNvPr id="187" name="Google Shape;187;g12039fd3f90_0_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to translate from parallel texts</a:t>
            </a:r>
            <a:endParaRPr/>
          </a:p>
        </p:txBody>
      </p:sp>
      <p:sp>
        <p:nvSpPr>
          <p:cNvPr id="188" name="Google Shape;188;g12039fd3f90_0_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2038fe7676_0_0"/>
          <p:cNvSpPr txBox="1"/>
          <p:nvPr>
            <p:ph idx="1" type="body"/>
          </p:nvPr>
        </p:nvSpPr>
        <p:spPr>
          <a:xfrm>
            <a:off x="457200" y="1600200"/>
            <a:ext cx="8229600" cy="4482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a:p>
          <a:p>
            <a:pPr indent="-180975" lvl="0" marL="180975" rtl="0" algn="l">
              <a:lnSpc>
                <a:spcPct val="100000"/>
              </a:lnSpc>
              <a:spcBef>
                <a:spcPts val="0"/>
              </a:spcBef>
              <a:spcAft>
                <a:spcPts val="0"/>
              </a:spcAft>
              <a:buSzPts val="2000"/>
              <a:buChar char="•"/>
            </a:pPr>
            <a:r>
              <a:rPr lang="en-US"/>
              <a:t>What about this sentence?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		</a:t>
            </a:r>
            <a:r>
              <a:rPr b="1" lang="en-US">
                <a:solidFill>
                  <a:srgbClr val="3A343A"/>
                </a:solidFill>
                <a:latin typeface="Arial"/>
                <a:ea typeface="Arial"/>
                <a:cs typeface="Arial"/>
                <a:sym typeface="Arial"/>
              </a:rPr>
              <a:t>The pharmaceuticals are very strong</a:t>
            </a:r>
            <a:r>
              <a:rPr b="1" lang="en-US">
                <a:solidFill>
                  <a:srgbClr val="3A343A"/>
                </a:solidFill>
                <a:latin typeface="Arial"/>
                <a:ea typeface="Arial"/>
                <a:cs typeface="Arial"/>
                <a:sym typeface="Arial"/>
              </a:rPr>
              <a:t>.</a:t>
            </a:r>
            <a:endParaRPr b="1">
              <a:solidFill>
                <a:srgbClr val="3A343A"/>
              </a:solidFill>
              <a:latin typeface="Arial"/>
              <a:ea typeface="Arial"/>
              <a:cs typeface="Arial"/>
              <a:sym typeface="Arial"/>
            </a:endParaRPr>
          </a:p>
          <a:p>
            <a:pPr indent="0" lvl="0" marL="457200" rtl="0" algn="l">
              <a:lnSpc>
                <a:spcPct val="100000"/>
              </a:lnSpc>
              <a:spcBef>
                <a:spcPts val="0"/>
              </a:spcBef>
              <a:spcAft>
                <a:spcPts val="0"/>
              </a:spcAft>
              <a:buNone/>
            </a:pPr>
            <a:r>
              <a:t/>
            </a:r>
            <a:endParaRPr sz="1500">
              <a:solidFill>
                <a:srgbClr val="3A343A"/>
              </a:solidFill>
              <a:latin typeface="Arial"/>
              <a:ea typeface="Arial"/>
              <a:cs typeface="Arial"/>
              <a:sym typeface="Arial"/>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457200" lvl="0" marL="914400" rtl="0" algn="l">
              <a:lnSpc>
                <a:spcPct val="100000"/>
              </a:lnSpc>
              <a:spcBef>
                <a:spcPts val="0"/>
              </a:spcBef>
              <a:spcAft>
                <a:spcPts val="0"/>
              </a:spcAft>
              <a:buNone/>
            </a:pPr>
            <a:r>
              <a:t/>
            </a:r>
            <a:endParaRPr b="1">
              <a:solidFill>
                <a:schemeClr val="lt2"/>
              </a:solidFill>
            </a:endParaRPr>
          </a:p>
        </p:txBody>
      </p:sp>
      <p:sp>
        <p:nvSpPr>
          <p:cNvPr id="195" name="Google Shape;195;g12038fe7676_0_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to translate from parallel texts</a:t>
            </a:r>
            <a:endParaRPr/>
          </a:p>
        </p:txBody>
      </p:sp>
      <p:sp>
        <p:nvSpPr>
          <p:cNvPr id="196" name="Google Shape;196;g12038fe7676_0_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2039fd3f90_0_7"/>
          <p:cNvSpPr txBox="1"/>
          <p:nvPr>
            <p:ph idx="1" type="body"/>
          </p:nvPr>
        </p:nvSpPr>
        <p:spPr>
          <a:xfrm>
            <a:off x="457200" y="1600200"/>
            <a:ext cx="8229600" cy="4482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t/>
            </a:r>
            <a:endParaRPr/>
          </a:p>
          <a:p>
            <a:pPr indent="-180975" lvl="0" marL="180975" rtl="0" algn="l">
              <a:lnSpc>
                <a:spcPct val="100000"/>
              </a:lnSpc>
              <a:spcBef>
                <a:spcPts val="0"/>
              </a:spcBef>
              <a:spcAft>
                <a:spcPts val="0"/>
              </a:spcAft>
              <a:buSzPts val="2000"/>
              <a:buChar char="•"/>
            </a:pPr>
            <a:r>
              <a:rPr lang="en-US"/>
              <a:t>What about this sentence?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		</a:t>
            </a:r>
            <a:r>
              <a:rPr b="1" lang="en-US">
                <a:solidFill>
                  <a:srgbClr val="3A343A"/>
                </a:solidFill>
                <a:latin typeface="Arial"/>
                <a:ea typeface="Arial"/>
                <a:cs typeface="Arial"/>
                <a:sym typeface="Arial"/>
              </a:rPr>
              <a:t>The pharmaceuticals are very strong.</a:t>
            </a:r>
            <a:endParaRPr b="1">
              <a:solidFill>
                <a:srgbClr val="3A343A"/>
              </a:solidFill>
              <a:latin typeface="Arial"/>
              <a:ea typeface="Arial"/>
              <a:cs typeface="Arial"/>
              <a:sym typeface="Arial"/>
            </a:endParaRPr>
          </a:p>
          <a:p>
            <a:pPr indent="0" lvl="0" marL="457200" rtl="0" algn="l">
              <a:lnSpc>
                <a:spcPct val="100000"/>
              </a:lnSpc>
              <a:spcBef>
                <a:spcPts val="0"/>
              </a:spcBef>
              <a:spcAft>
                <a:spcPts val="0"/>
              </a:spcAft>
              <a:buNone/>
            </a:pPr>
            <a:r>
              <a:t/>
            </a:r>
            <a:endParaRPr sz="1500">
              <a:solidFill>
                <a:srgbClr val="3A343A"/>
              </a:solidFill>
              <a:latin typeface="Arial"/>
              <a:ea typeface="Arial"/>
              <a:cs typeface="Arial"/>
              <a:sym typeface="Arial"/>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t/>
            </a:r>
            <a:endParaRPr/>
          </a:p>
          <a:p>
            <a:pPr indent="-355600" lvl="0" marL="457200" rtl="0" algn="l">
              <a:lnSpc>
                <a:spcPct val="100000"/>
              </a:lnSpc>
              <a:spcBef>
                <a:spcPts val="0"/>
              </a:spcBef>
              <a:spcAft>
                <a:spcPts val="0"/>
              </a:spcAft>
              <a:buClr>
                <a:srgbClr val="FF0000"/>
              </a:buClr>
              <a:buSzPts val="2000"/>
              <a:buChar char="•"/>
            </a:pPr>
            <a:r>
              <a:rPr b="1" lang="en-US">
                <a:solidFill>
                  <a:srgbClr val="FF0000"/>
                </a:solidFill>
              </a:rPr>
              <a:t>the word “very” does not appear in the parallel text, so the text does not provide the information about the corresponding Spanish word</a:t>
            </a:r>
            <a:endParaRPr b="1">
              <a:solidFill>
                <a:srgbClr val="FF0000"/>
              </a:solidFill>
            </a:endParaRPr>
          </a:p>
          <a:p>
            <a:pPr indent="0" lvl="0" marL="0" rtl="0" algn="l">
              <a:lnSpc>
                <a:spcPct val="100000"/>
              </a:lnSpc>
              <a:spcBef>
                <a:spcPts val="0"/>
              </a:spcBef>
              <a:spcAft>
                <a:spcPts val="0"/>
              </a:spcAft>
              <a:buNone/>
            </a:pPr>
            <a:r>
              <a:rPr b="1" lang="en-US">
                <a:solidFill>
                  <a:schemeClr val="dk2"/>
                </a:solidFill>
              </a:rPr>
              <a:t>	</a:t>
            </a:r>
            <a:endParaRPr b="1">
              <a:solidFill>
                <a:schemeClr val="dk2"/>
              </a:solidFill>
            </a:endParaRPr>
          </a:p>
          <a:p>
            <a:pPr indent="0" lvl="0" marL="0" rtl="0" algn="l">
              <a:lnSpc>
                <a:spcPct val="100000"/>
              </a:lnSpc>
              <a:spcBef>
                <a:spcPts val="0"/>
              </a:spcBef>
              <a:spcAft>
                <a:spcPts val="0"/>
              </a:spcAft>
              <a:buNone/>
            </a:pPr>
            <a:r>
              <a:t/>
            </a:r>
            <a:endParaRPr b="1">
              <a:solidFill>
                <a:schemeClr val="dk2"/>
              </a:solidFill>
            </a:endParaRPr>
          </a:p>
          <a:p>
            <a:pPr indent="457200" lvl="0" marL="914400" rtl="0" algn="l">
              <a:lnSpc>
                <a:spcPct val="100000"/>
              </a:lnSpc>
              <a:spcBef>
                <a:spcPts val="0"/>
              </a:spcBef>
              <a:spcAft>
                <a:spcPts val="0"/>
              </a:spcAft>
              <a:buNone/>
            </a:pPr>
            <a:r>
              <a:rPr b="1" lang="en-US">
                <a:solidFill>
                  <a:srgbClr val="FF0000"/>
                </a:solidFill>
              </a:rPr>
              <a:t>Las medicinas son ?? fuertes. </a:t>
            </a:r>
            <a:endParaRPr b="1">
              <a:solidFill>
                <a:srgbClr val="FF0000"/>
              </a:solidFill>
            </a:endParaRPr>
          </a:p>
        </p:txBody>
      </p:sp>
      <p:sp>
        <p:nvSpPr>
          <p:cNvPr id="203" name="Google Shape;203;g12039fd3f90_0_7"/>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to translate from parallel texts</a:t>
            </a:r>
            <a:endParaRPr/>
          </a:p>
        </p:txBody>
      </p:sp>
      <p:sp>
        <p:nvSpPr>
          <p:cNvPr id="204" name="Google Shape;204;g12039fd3f90_0_7"/>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10.1.2 Another parallel text: English-Croatian</a:t>
            </a:r>
            <a:endParaRPr/>
          </a:p>
        </p:txBody>
      </p:sp>
      <p:sp>
        <p:nvSpPr>
          <p:cNvPr id="211" name="Google Shape;211;p9"/>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12" name="Google Shape;212;p9"/>
          <p:cNvSpPr/>
          <p:nvPr/>
        </p:nvSpPr>
        <p:spPr>
          <a:xfrm>
            <a:off x="3531869" y="5170593"/>
            <a:ext cx="900113" cy="70167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213" name="Google Shape;213;p9"/>
          <p:cNvSpPr/>
          <p:nvPr/>
        </p:nvSpPr>
        <p:spPr>
          <a:xfrm>
            <a:off x="4212801" y="6135687"/>
            <a:ext cx="900113" cy="722313"/>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214" name="Google Shape;214;p9"/>
          <p:cNvSpPr/>
          <p:nvPr/>
        </p:nvSpPr>
        <p:spPr>
          <a:xfrm>
            <a:off x="2001972" y="2884858"/>
            <a:ext cx="723507" cy="23402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rgbClr val="97999B"/>
              </a:solidFill>
              <a:latin typeface="Helvetica Neue"/>
              <a:ea typeface="Helvetica Neue"/>
              <a:cs typeface="Helvetica Neue"/>
              <a:sym typeface="Helvetica Neue"/>
            </a:endParaRPr>
          </a:p>
        </p:txBody>
      </p:sp>
      <p:sp>
        <p:nvSpPr>
          <p:cNvPr id="215" name="Google Shape;215;p9"/>
          <p:cNvSpPr/>
          <p:nvPr/>
        </p:nvSpPr>
        <p:spPr>
          <a:xfrm>
            <a:off x="3814783" y="5321652"/>
            <a:ext cx="1257089"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16" name="Google Shape;216;p9"/>
          <p:cNvGraphicFramePr/>
          <p:nvPr/>
        </p:nvGraphicFramePr>
        <p:xfrm>
          <a:off x="1005400" y="1206975"/>
          <a:ext cx="3000000" cy="3000000"/>
        </p:xfrm>
        <a:graphic>
          <a:graphicData uri="http://schemas.openxmlformats.org/drawingml/2006/table">
            <a:tbl>
              <a:tblPr bandRow="1" firstRow="1">
                <a:noFill/>
                <a:tableStyleId>{AE53DDBF-B9F0-414D-9B53-625C6BC1DD42}</a:tableStyleId>
              </a:tblPr>
              <a:tblGrid>
                <a:gridCol w="3076750"/>
                <a:gridCol w="3570275"/>
              </a:tblGrid>
              <a:tr h="370850">
                <a:tc>
                  <a:txBody>
                    <a:bodyPr/>
                    <a:lstStyle/>
                    <a:p>
                      <a:pPr indent="0" lvl="0" marL="0" marR="0" rtl="0" algn="l">
                        <a:lnSpc>
                          <a:spcPct val="100000"/>
                        </a:lnSpc>
                        <a:spcBef>
                          <a:spcPts val="0"/>
                        </a:spcBef>
                        <a:spcAft>
                          <a:spcPts val="0"/>
                        </a:spcAft>
                        <a:buClr>
                          <a:srgbClr val="000000"/>
                        </a:buClr>
                        <a:buSzPts val="1000"/>
                        <a:buFont typeface="Arial"/>
                        <a:buNone/>
                      </a:pPr>
                      <a:r>
                        <a:rPr lang="en-US" sz="1000">
                          <a:latin typeface="Helvetica Neue"/>
                          <a:ea typeface="Helvetica Neue"/>
                          <a:cs typeface="Helvetica Neue"/>
                          <a:sym typeface="Helvetica Neue"/>
                        </a:rPr>
                        <a:t>English</a:t>
                      </a:r>
                      <a:endParaRPr b="1" i="0" sz="1000" u="none" cap="none" strike="noStrike">
                        <a:latin typeface="Helvetica Neue"/>
                        <a:ea typeface="Helvetica Neue"/>
                        <a:cs typeface="Helvetica Neue"/>
                        <a:sym typeface="Helvetica Neue"/>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000"/>
                        <a:buFont typeface="Helvetica Neue"/>
                        <a:buNone/>
                      </a:pPr>
                      <a:r>
                        <a:rPr lang="en-US" sz="1000">
                          <a:latin typeface="Helvetica Neue"/>
                          <a:ea typeface="Helvetica Neue"/>
                          <a:cs typeface="Helvetica Neue"/>
                          <a:sym typeface="Helvetica Neue"/>
                        </a:rPr>
                        <a:t>Croatian</a:t>
                      </a:r>
                      <a:endParaRPr b="1" i="0" sz="1000" u="none" cap="none" strike="noStrike">
                        <a:latin typeface="Helvetica Neue"/>
                        <a:ea typeface="Helvetica Neue"/>
                        <a:cs typeface="Helvetica Neue"/>
                        <a:sym typeface="Helvetica Neue"/>
                      </a:endParaRPr>
                    </a:p>
                  </a:txBody>
                  <a:tcPr marT="45725" marB="45725" marR="91450" marL="91450" anchor="ctr"/>
                </a:tc>
              </a:tr>
              <a:tr h="357125">
                <a:tc>
                  <a:txBody>
                    <a:bodyPr/>
                    <a:lstStyle/>
                    <a:p>
                      <a:pPr indent="0" lvl="0" marL="0" rtl="0" algn="l">
                        <a:spcBef>
                          <a:spcPts val="0"/>
                        </a:spcBef>
                        <a:spcAft>
                          <a:spcPts val="0"/>
                        </a:spcAft>
                        <a:buClr>
                          <a:schemeClr val="dk1"/>
                        </a:buClr>
                        <a:buSzPts val="1100"/>
                        <a:buFont typeface="Arial"/>
                        <a:buNone/>
                      </a:pPr>
                      <a:r>
                        <a:rPr lang="en-US"/>
                        <a:t>A mouse.</a:t>
                      </a:r>
                      <a:endParaRPr b="0" i="0" sz="900" u="none" cap="none" strike="noStrike">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t>Miš.</a:t>
                      </a:r>
                      <a:endParaRPr b="0" i="0" sz="900" u="none" cap="none" strike="noStrike">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r>
              <a:tr h="371800">
                <a:tc>
                  <a:txBody>
                    <a:bodyPr/>
                    <a:lstStyle/>
                    <a:p>
                      <a:pPr indent="0" lvl="0" marL="0" rtl="0" algn="l">
                        <a:lnSpc>
                          <a:spcPct val="115000"/>
                        </a:lnSpc>
                        <a:spcBef>
                          <a:spcPts val="2300"/>
                        </a:spcBef>
                        <a:spcAft>
                          <a:spcPts val="2300"/>
                        </a:spcAft>
                        <a:buNone/>
                      </a:pPr>
                      <a:r>
                        <a:rPr lang="en-US" sz="1350">
                          <a:solidFill>
                            <a:srgbClr val="3A343A"/>
                          </a:solidFill>
                        </a:rPr>
                        <a:t>The mouse.</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Miš.</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850">
                <a:tc>
                  <a:txBody>
                    <a:bodyPr/>
                    <a:lstStyle/>
                    <a:p>
                      <a:pPr indent="0" lvl="0" marL="0" rtl="0" algn="l">
                        <a:lnSpc>
                          <a:spcPct val="115000"/>
                        </a:lnSpc>
                        <a:spcBef>
                          <a:spcPts val="2300"/>
                        </a:spcBef>
                        <a:spcAft>
                          <a:spcPts val="2300"/>
                        </a:spcAft>
                        <a:buNone/>
                      </a:pPr>
                      <a:r>
                        <a:rPr lang="en-US" sz="1350">
                          <a:solidFill>
                            <a:srgbClr val="3A343A"/>
                          </a:solidFill>
                        </a:rPr>
                        <a:t>A cat.</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Mačka.</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6950">
                <a:tc>
                  <a:txBody>
                    <a:bodyPr/>
                    <a:lstStyle/>
                    <a:p>
                      <a:pPr indent="0" lvl="0" marL="0" rtl="0" algn="l">
                        <a:lnSpc>
                          <a:spcPct val="115000"/>
                        </a:lnSpc>
                        <a:spcBef>
                          <a:spcPts val="2300"/>
                        </a:spcBef>
                        <a:spcAft>
                          <a:spcPts val="2300"/>
                        </a:spcAft>
                        <a:buNone/>
                      </a:pPr>
                      <a:r>
                        <a:rPr lang="en-US" sz="1350">
                          <a:solidFill>
                            <a:srgbClr val="3A343A"/>
                          </a:solidFill>
                        </a:rPr>
                        <a:t>The cat.</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Mačka.</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350">
                          <a:solidFill>
                            <a:srgbClr val="3A343A"/>
                          </a:solidFill>
                        </a:rPr>
                        <a:t>A cat chases a mouse. </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Mačka juri miša. </a:t>
                      </a:r>
                      <a:endParaRPr b="0" i="0" sz="9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350">
                          <a:solidFill>
                            <a:srgbClr val="3A343A"/>
                          </a:solidFill>
                        </a:rPr>
                        <a:t>A cat chases a mouse. </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Miša juri mačka.</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350">
                          <a:solidFill>
                            <a:srgbClr val="3A343A"/>
                          </a:solidFill>
                        </a:rPr>
                        <a:t>A mouse chases a cat.</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Miš juri mačku.</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350">
                          <a:solidFill>
                            <a:srgbClr val="3A343A"/>
                          </a:solidFill>
                        </a:rPr>
                        <a:t>A mouse chases a cat.</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Mačku juri miš.</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350">
                          <a:solidFill>
                            <a:srgbClr val="3A343A"/>
                          </a:solidFill>
                        </a:rPr>
                        <a:t>The cat is with the mouse.</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350">
                          <a:solidFill>
                            <a:srgbClr val="3A343A"/>
                          </a:solidFill>
                        </a:rPr>
                        <a:t>Mačka je sa mišem.</a:t>
                      </a:r>
                      <a:endParaRPr sz="1350">
                        <a:solidFill>
                          <a:srgbClr val="3A343A"/>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17" name="Google Shape;217;p9"/>
          <p:cNvSpPr txBox="1"/>
          <p:nvPr/>
        </p:nvSpPr>
        <p:spPr>
          <a:xfrm>
            <a:off x="841550" y="5170588"/>
            <a:ext cx="6099000" cy="1108200"/>
          </a:xfrm>
          <a:prstGeom prst="rect">
            <a:avLst/>
          </a:prstGeom>
          <a:noFill/>
          <a:ln>
            <a:noFill/>
          </a:ln>
        </p:spPr>
        <p:txBody>
          <a:bodyPr anchorCtr="0" anchor="t" bIns="91425" lIns="91425" spcFirstLastPara="1" rIns="91425" wrap="square" tIns="91425">
            <a:spAutoFit/>
          </a:bodyPr>
          <a:lstStyle/>
          <a:p>
            <a:pPr indent="-180975" lvl="0" marL="180975" rtl="0" algn="l">
              <a:spcBef>
                <a:spcPts val="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Fewer rules for word order (syntax) in Croatian</a:t>
            </a:r>
            <a:endParaRPr sz="2000">
              <a:solidFill>
                <a:schemeClr val="dk1"/>
              </a:solidFill>
              <a:latin typeface="Helvetica Neue"/>
              <a:ea typeface="Helvetica Neue"/>
              <a:cs typeface="Helvetica Neue"/>
              <a:sym typeface="Helvetica Neue"/>
            </a:endParaRPr>
          </a:p>
          <a:p>
            <a:pPr indent="-180975" lvl="0" marL="180975" rtl="0" algn="l">
              <a:spcBef>
                <a:spcPts val="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Richer morphology (many different word forms) </a:t>
            </a:r>
            <a:endParaRPr sz="2000">
              <a:solidFill>
                <a:schemeClr val="dk1"/>
              </a:solidFill>
              <a:latin typeface="Helvetica Neue"/>
              <a:ea typeface="Helvetica Neue"/>
              <a:cs typeface="Helvetica Neue"/>
              <a:sym typeface="Helvetica Neue"/>
            </a:endParaRPr>
          </a:p>
          <a:p>
            <a:pPr indent="-180975" lvl="0" marL="180975" rtl="0" algn="l">
              <a:spcBef>
                <a:spcPts val="0"/>
              </a:spcBef>
              <a:spcAft>
                <a:spcPts val="0"/>
              </a:spcAft>
              <a:buClr>
                <a:schemeClr val="dk2"/>
              </a:buClr>
              <a:buSzPts val="2000"/>
              <a:buChar char="•"/>
            </a:pPr>
            <a:r>
              <a:rPr lang="en-US" sz="2000">
                <a:solidFill>
                  <a:srgbClr val="3A343A"/>
                </a:solidFill>
              </a:rPr>
              <a:t>No articles</a:t>
            </a: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ph idx="1" type="body"/>
          </p:nvPr>
        </p:nvSpPr>
        <p:spPr>
          <a:xfrm>
            <a:off x="457200" y="1600200"/>
            <a:ext cx="7778700" cy="42477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400"/>
              </a:spcBef>
              <a:spcAft>
                <a:spcPts val="0"/>
              </a:spcAft>
              <a:buSzPts val="2000"/>
              <a:buChar char="•"/>
            </a:pPr>
            <a:r>
              <a:rPr lang="en-US"/>
              <a:t>for translating the following English sentence into Croatian:</a:t>
            </a:r>
            <a:endParaRPr/>
          </a:p>
          <a:p>
            <a:pPr indent="165100" lvl="0" marL="2120900" rtl="0" algn="l">
              <a:lnSpc>
                <a:spcPct val="115000"/>
              </a:lnSpc>
              <a:spcBef>
                <a:spcPts val="2300"/>
              </a:spcBef>
              <a:spcAft>
                <a:spcPts val="0"/>
              </a:spcAft>
              <a:buNone/>
            </a:pPr>
            <a:r>
              <a:rPr b="1" i="1" lang="en-US">
                <a:solidFill>
                  <a:srgbClr val="3A343A"/>
                </a:solidFill>
              </a:rPr>
              <a:t>The mouse is with the cat.</a:t>
            </a:r>
            <a:endParaRPr b="1" sz="2500"/>
          </a:p>
          <a:p>
            <a:pPr indent="0" lvl="0" marL="0" rtl="0" algn="l">
              <a:lnSpc>
                <a:spcPct val="100000"/>
              </a:lnSpc>
              <a:spcBef>
                <a:spcPts val="23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224" name="Google Shape;224;p1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from parallel texts is now more difficult</a:t>
            </a:r>
            <a:endParaRPr/>
          </a:p>
        </p:txBody>
      </p:sp>
      <p:sp>
        <p:nvSpPr>
          <p:cNvPr id="225" name="Google Shape;225;p10"/>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26" name="Google Shape;226;p10"/>
          <p:cNvSpPr/>
          <p:nvPr/>
        </p:nvSpPr>
        <p:spPr>
          <a:xfrm>
            <a:off x="3531869" y="5170593"/>
            <a:ext cx="900113" cy="701675"/>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227" name="Google Shape;227;p10"/>
          <p:cNvSpPr/>
          <p:nvPr/>
        </p:nvSpPr>
        <p:spPr>
          <a:xfrm>
            <a:off x="4212801" y="6135687"/>
            <a:ext cx="900113" cy="722313"/>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12039fd3f90_0_14"/>
          <p:cNvSpPr txBox="1"/>
          <p:nvPr>
            <p:ph idx="1" type="body"/>
          </p:nvPr>
        </p:nvSpPr>
        <p:spPr>
          <a:xfrm>
            <a:off x="457200" y="1600200"/>
            <a:ext cx="7778700" cy="42477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400"/>
              </a:spcBef>
              <a:spcAft>
                <a:spcPts val="0"/>
              </a:spcAft>
              <a:buSzPts val="2000"/>
              <a:buChar char="•"/>
            </a:pPr>
            <a:r>
              <a:rPr lang="en-US"/>
              <a:t>for translating the following English sentence into Croatian:</a:t>
            </a:r>
            <a:endParaRPr/>
          </a:p>
          <a:p>
            <a:pPr indent="165100" lvl="0" marL="2120900" rtl="0" algn="l">
              <a:lnSpc>
                <a:spcPct val="115000"/>
              </a:lnSpc>
              <a:spcBef>
                <a:spcPts val="2300"/>
              </a:spcBef>
              <a:spcAft>
                <a:spcPts val="0"/>
              </a:spcAft>
              <a:buNone/>
            </a:pPr>
            <a:r>
              <a:rPr b="1" i="1" lang="en-US">
                <a:solidFill>
                  <a:srgbClr val="3A343A"/>
                </a:solidFill>
              </a:rPr>
              <a:t>The mouse is with the cat.</a:t>
            </a:r>
            <a:endParaRPr b="1" sz="2500"/>
          </a:p>
          <a:p>
            <a:pPr indent="-355600" lvl="0" marL="457200" rtl="0" algn="l">
              <a:lnSpc>
                <a:spcPct val="100000"/>
              </a:lnSpc>
              <a:spcBef>
                <a:spcPts val="2300"/>
              </a:spcBef>
              <a:spcAft>
                <a:spcPts val="0"/>
              </a:spcAft>
              <a:buClr>
                <a:srgbClr val="FF0000"/>
              </a:buClr>
              <a:buSzPts val="2000"/>
              <a:buChar char="•"/>
            </a:pPr>
            <a:r>
              <a:rPr b="1" lang="en-US">
                <a:solidFill>
                  <a:srgbClr val="FF0000"/>
                </a:solidFill>
              </a:rPr>
              <a:t>A</a:t>
            </a:r>
            <a:r>
              <a:rPr b="1" lang="en-US">
                <a:solidFill>
                  <a:srgbClr val="FF0000"/>
                </a:solidFill>
              </a:rPr>
              <a:t>ll words are occurring in the given parallel text</a:t>
            </a:r>
            <a:endParaRPr b="1">
              <a:solidFill>
                <a:srgbClr val="FF0000"/>
              </a:solidFill>
            </a:endParaRPr>
          </a:p>
          <a:p>
            <a:pPr indent="-355600" lvl="0" marL="457200" rtl="0" algn="l">
              <a:lnSpc>
                <a:spcPct val="100000"/>
              </a:lnSpc>
              <a:spcBef>
                <a:spcPts val="0"/>
              </a:spcBef>
              <a:spcAft>
                <a:spcPts val="0"/>
              </a:spcAft>
              <a:buClr>
                <a:srgbClr val="FF0000"/>
              </a:buClr>
              <a:buSzPts val="2000"/>
              <a:buChar char="•"/>
            </a:pPr>
            <a:r>
              <a:rPr b="1" lang="en-US">
                <a:solidFill>
                  <a:srgbClr val="FF0000"/>
                </a:solidFill>
              </a:rPr>
              <a:t>but not all possible Croatian word *forms* are there </a:t>
            </a:r>
            <a:endParaRPr b="1">
              <a:solidFill>
                <a:srgbClr val="FF0000"/>
              </a:solidFill>
            </a:endParaRPr>
          </a:p>
          <a:p>
            <a:pPr indent="0" lvl="0" marL="0" rtl="0" algn="l">
              <a:lnSpc>
                <a:spcPct val="100000"/>
              </a:lnSpc>
              <a:spcBef>
                <a:spcPts val="400"/>
              </a:spcBef>
              <a:spcAft>
                <a:spcPts val="0"/>
              </a:spcAft>
              <a:buSzPts val="2000"/>
              <a:buNone/>
            </a:pPr>
            <a:r>
              <a:t/>
            </a:r>
            <a:endParaRPr b="1">
              <a:solidFill>
                <a:srgbClr val="FF0000"/>
              </a:solidFill>
            </a:endParaRPr>
          </a:p>
          <a:p>
            <a:pPr indent="0" lvl="0" marL="0" rtl="0" algn="l">
              <a:lnSpc>
                <a:spcPct val="100000"/>
              </a:lnSpc>
              <a:spcBef>
                <a:spcPts val="400"/>
              </a:spcBef>
              <a:spcAft>
                <a:spcPts val="0"/>
              </a:spcAft>
              <a:buSzPts val="2000"/>
              <a:buNone/>
            </a:pPr>
            <a:r>
              <a:t/>
            </a:r>
            <a:endParaRPr b="1">
              <a:solidFill>
                <a:srgbClr val="FF0000"/>
              </a:solidFill>
            </a:endParaRPr>
          </a:p>
          <a:p>
            <a:pPr indent="-355600" lvl="0" marL="457200" rtl="0" algn="l">
              <a:lnSpc>
                <a:spcPct val="100000"/>
              </a:lnSpc>
              <a:spcBef>
                <a:spcPts val="400"/>
              </a:spcBef>
              <a:spcAft>
                <a:spcPts val="0"/>
              </a:spcAft>
              <a:buClr>
                <a:srgbClr val="FF0000"/>
              </a:buClr>
              <a:buSzPts val="2000"/>
              <a:buChar char="•"/>
            </a:pPr>
            <a:r>
              <a:rPr b="1" lang="en-US">
                <a:solidFill>
                  <a:srgbClr val="FF0000"/>
                </a:solidFill>
              </a:rPr>
              <a:t>The translation is: </a:t>
            </a:r>
            <a:endParaRPr b="1">
              <a:solidFill>
                <a:srgbClr val="FF0000"/>
              </a:solidFill>
            </a:endParaRPr>
          </a:p>
          <a:p>
            <a:pPr indent="-53975" lvl="0" marL="2466975" rtl="0" algn="l">
              <a:lnSpc>
                <a:spcPct val="100000"/>
              </a:lnSpc>
              <a:spcBef>
                <a:spcPts val="400"/>
              </a:spcBef>
              <a:spcAft>
                <a:spcPts val="0"/>
              </a:spcAft>
              <a:buSzPts val="2000"/>
              <a:buNone/>
            </a:pPr>
            <a:r>
              <a:rPr b="1" lang="en-US">
                <a:solidFill>
                  <a:srgbClr val="FF0000"/>
                </a:solidFill>
              </a:rPr>
              <a:t>Miš je sa mačkom.</a:t>
            </a:r>
            <a:endParaRPr b="1">
              <a:solidFill>
                <a:srgbClr val="FF0000"/>
              </a:solidFill>
            </a:endParaRPr>
          </a:p>
          <a:p>
            <a:pPr indent="0" lvl="0" marL="0" rtl="0" algn="l">
              <a:lnSpc>
                <a:spcPct val="100000"/>
              </a:lnSpc>
              <a:spcBef>
                <a:spcPts val="400"/>
              </a:spcBef>
              <a:spcAft>
                <a:spcPts val="0"/>
              </a:spcAft>
              <a:buSzPts val="2000"/>
              <a:buNone/>
            </a:pPr>
            <a:r>
              <a:t/>
            </a:r>
            <a:endParaRPr b="1">
              <a:solidFill>
                <a:srgbClr val="FF0000"/>
              </a:solidFill>
            </a:endParaRPr>
          </a:p>
          <a:p>
            <a:pPr indent="-355600" lvl="0" marL="457200" rtl="0" algn="l">
              <a:lnSpc>
                <a:spcPct val="100000"/>
              </a:lnSpc>
              <a:spcBef>
                <a:spcPts val="400"/>
              </a:spcBef>
              <a:spcAft>
                <a:spcPts val="0"/>
              </a:spcAft>
              <a:buClr>
                <a:srgbClr val="FF0000"/>
              </a:buClr>
              <a:buSzPts val="2000"/>
              <a:buChar char="•"/>
            </a:pPr>
            <a:r>
              <a:rPr b="1" lang="en-US">
                <a:solidFill>
                  <a:srgbClr val="FF0000"/>
                </a:solidFill>
              </a:rPr>
              <a:t>and the form “mačkom” is not in the parallel text.</a:t>
            </a:r>
            <a:endParaRPr b="1">
              <a:solidFill>
                <a:srgbClr val="FF0000"/>
              </a:solidFill>
            </a:endParaRPr>
          </a:p>
          <a:p>
            <a:pPr indent="-53975" lvl="0" marL="180975" rtl="0" algn="l">
              <a:lnSpc>
                <a:spcPct val="100000"/>
              </a:lnSpc>
              <a:spcBef>
                <a:spcPts val="400"/>
              </a:spcBef>
              <a:spcAft>
                <a:spcPts val="0"/>
              </a:spcAft>
              <a:buSzPts val="2000"/>
              <a:buNone/>
            </a:pPr>
            <a:r>
              <a:t/>
            </a:r>
            <a:endParaRPr>
              <a:solidFill>
                <a:srgbClr val="FF0000"/>
              </a:solidFill>
            </a:endParaRPr>
          </a:p>
        </p:txBody>
      </p:sp>
      <p:sp>
        <p:nvSpPr>
          <p:cNvPr id="234" name="Google Shape;234;g12039fd3f90_0_1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Learning from parallel texts is now more difficult</a:t>
            </a:r>
            <a:endParaRPr/>
          </a:p>
        </p:txBody>
      </p:sp>
      <p:sp>
        <p:nvSpPr>
          <p:cNvPr id="235" name="Google Shape;235;g12039fd3f90_0_14"/>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36" name="Google Shape;236;g12039fd3f90_0_14"/>
          <p:cNvSpPr/>
          <p:nvPr/>
        </p:nvSpPr>
        <p:spPr>
          <a:xfrm>
            <a:off x="3531869" y="5170593"/>
            <a:ext cx="900000" cy="7017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237" name="Google Shape;237;g12039fd3f90_0_14"/>
          <p:cNvSpPr/>
          <p:nvPr/>
        </p:nvSpPr>
        <p:spPr>
          <a:xfrm>
            <a:off x="4212801" y="6135687"/>
            <a:ext cx="900000" cy="7224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2038fe7676_0_14"/>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the more different words in parallel texts, the better translation</a:t>
            </a:r>
            <a:endParaRPr/>
          </a:p>
          <a:p>
            <a:pPr indent="-355600" lvl="0" marL="457200" rtl="0" algn="l">
              <a:spcBef>
                <a:spcPts val="0"/>
              </a:spcBef>
              <a:spcAft>
                <a:spcPts val="0"/>
              </a:spcAft>
              <a:buSzPts val="2000"/>
              <a:buChar char="•"/>
            </a:pPr>
            <a:r>
              <a:rPr lang="en-US"/>
              <a:t>the more different word forms in parallel text, the better translation</a:t>
            </a:r>
            <a:endParaRPr/>
          </a:p>
          <a:p>
            <a:pPr indent="-355600" lvl="0" marL="457200" rtl="0" algn="l">
              <a:spcBef>
                <a:spcPts val="0"/>
              </a:spcBef>
              <a:spcAft>
                <a:spcPts val="0"/>
              </a:spcAft>
              <a:buSzPts val="2000"/>
              <a:buChar char="•"/>
            </a:pPr>
            <a:r>
              <a:rPr lang="en-US"/>
              <a:t>the more different structures in parallel text, the better translation</a:t>
            </a:r>
            <a:endParaRPr/>
          </a:p>
          <a:p>
            <a:pPr indent="0" lvl="0" marL="457200" rtl="0" algn="l">
              <a:spcBef>
                <a:spcPts val="400"/>
              </a:spcBef>
              <a:spcAft>
                <a:spcPts val="0"/>
              </a:spcAft>
              <a:buNone/>
            </a:pPr>
            <a:r>
              <a:t/>
            </a:r>
            <a:endParaRPr/>
          </a:p>
          <a:p>
            <a:pPr indent="0" lvl="0" marL="457200" rtl="0" algn="l">
              <a:spcBef>
                <a:spcPts val="400"/>
              </a:spcBef>
              <a:spcAft>
                <a:spcPts val="0"/>
              </a:spcAft>
              <a:buNone/>
            </a:pPr>
            <a:r>
              <a:t/>
            </a:r>
            <a:endParaRPr/>
          </a:p>
          <a:p>
            <a:pPr indent="0" lvl="0" marL="0" rtl="0" algn="l">
              <a:spcBef>
                <a:spcPts val="400"/>
              </a:spcBef>
              <a:spcAft>
                <a:spcPts val="0"/>
              </a:spcAft>
              <a:buNone/>
            </a:pPr>
            <a:r>
              <a:rPr lang="en-US"/>
              <a:t>therefore, parallel texts for learning have to be large </a:t>
            </a:r>
            <a:endParaRPr/>
          </a:p>
        </p:txBody>
      </p:sp>
      <p:sp>
        <p:nvSpPr>
          <p:cNvPr id="244" name="Google Shape;244;g12038fe7676_0_14"/>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Learning from </a:t>
            </a:r>
            <a:r>
              <a:rPr lang="en-US"/>
              <a:t>parallel</a:t>
            </a:r>
            <a:r>
              <a:rPr lang="en-US"/>
              <a:t> texts</a:t>
            </a:r>
            <a:endParaRPr/>
          </a:p>
        </p:txBody>
      </p:sp>
      <p:sp>
        <p:nvSpPr>
          <p:cNvPr id="245" name="Google Shape;245;g12038fe7676_0_14"/>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Overview of this linguistics module</a:t>
            </a:r>
            <a:endParaRPr/>
          </a:p>
        </p:txBody>
      </p:sp>
      <p:sp>
        <p:nvSpPr>
          <p:cNvPr id="86" name="Google Shape;86;p2"/>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87" name="Google Shape;87;p2"/>
          <p:cNvSpPr txBox="1"/>
          <p:nvPr/>
        </p:nvSpPr>
        <p:spPr>
          <a:xfrm>
            <a:off x="152400" y="1647175"/>
            <a:ext cx="8229600" cy="4084200"/>
          </a:xfrm>
          <a:prstGeom prst="rect">
            <a:avLst/>
          </a:prstGeom>
          <a:noFill/>
          <a:ln>
            <a:noFill/>
          </a:ln>
        </p:spPr>
        <p:txBody>
          <a:bodyPr anchorCtr="0" anchor="t" bIns="91425" lIns="91425" spcFirstLastPara="1" rIns="91425" wrap="square" tIns="91425">
            <a:spAutoFit/>
          </a:bodyPr>
          <a:lstStyle/>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1 Introduction to areas of linguistics and problem-solving</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2 </a:t>
            </a:r>
            <a:r>
              <a:rPr lang="en-US" sz="2000">
                <a:solidFill>
                  <a:schemeClr val="dk1"/>
                </a:solidFill>
                <a:latin typeface="Helvetica Neue"/>
                <a:ea typeface="Helvetica Neue"/>
                <a:cs typeface="Helvetica Neue"/>
                <a:sym typeface="Helvetica Neue"/>
              </a:rPr>
              <a:t>Historical Linguistics</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3 Phonetics</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4 </a:t>
            </a:r>
            <a:r>
              <a:rPr lang="en-US" sz="2000">
                <a:solidFill>
                  <a:schemeClr val="dk1"/>
                </a:solidFill>
                <a:latin typeface="Helvetica Neue"/>
                <a:ea typeface="Helvetica Neue"/>
                <a:cs typeface="Helvetica Neue"/>
                <a:sym typeface="Helvetica Neue"/>
              </a:rPr>
              <a:t>Sociolinguistics</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5 Writing systems</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6 Language Acquisition </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7 Morphology</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8 Syntax</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lang="en-US" sz="2000">
                <a:solidFill>
                  <a:schemeClr val="dk1"/>
                </a:solidFill>
                <a:latin typeface="Helvetica Neue"/>
                <a:ea typeface="Helvetica Neue"/>
                <a:cs typeface="Helvetica Neue"/>
                <a:sym typeface="Helvetica Neue"/>
              </a:rPr>
              <a:t>Topic 9 Psycholinguistics / Neurolinguistics</a:t>
            </a:r>
            <a:endParaRPr sz="2000">
              <a:solidFill>
                <a:schemeClr val="dk1"/>
              </a:solidFill>
              <a:latin typeface="Helvetica Neue"/>
              <a:ea typeface="Helvetica Neue"/>
              <a:cs typeface="Helvetica Neue"/>
              <a:sym typeface="Helvetica Neue"/>
            </a:endParaRPr>
          </a:p>
          <a:p>
            <a:pPr indent="-180975" lvl="0" marL="180975" rtl="0" algn="l">
              <a:spcBef>
                <a:spcPts val="400"/>
              </a:spcBef>
              <a:spcAft>
                <a:spcPts val="0"/>
              </a:spcAft>
              <a:buClr>
                <a:schemeClr val="dk2"/>
              </a:buClr>
              <a:buSzPts val="2000"/>
              <a:buChar char="•"/>
            </a:pPr>
            <a:r>
              <a:rPr b="1" lang="en-US" sz="2000">
                <a:solidFill>
                  <a:schemeClr val="dk1"/>
                </a:solidFill>
                <a:latin typeface="Helvetica Neue"/>
                <a:ea typeface="Helvetica Neue"/>
                <a:cs typeface="Helvetica Neue"/>
                <a:sym typeface="Helvetica Neue"/>
              </a:rPr>
              <a:t>Topic 10 Machine Translation</a:t>
            </a:r>
            <a:endParaRPr b="1" sz="2000">
              <a:solidFill>
                <a:schemeClr val="dk1"/>
              </a:solidFill>
              <a:latin typeface="Helvetica Neue"/>
              <a:ea typeface="Helvetica Neue"/>
              <a:cs typeface="Helvetica Neue"/>
              <a:sym typeface="Helvetica Neue"/>
            </a:endParaRPr>
          </a:p>
          <a:p>
            <a:pPr indent="0" lvl="0" marL="180975" rtl="0" algn="l">
              <a:spcBef>
                <a:spcPts val="400"/>
              </a:spcBef>
              <a:spcAft>
                <a:spcPts val="0"/>
              </a:spcAft>
              <a:buNone/>
            </a:pPr>
            <a:r>
              <a:t/>
            </a:r>
            <a:endParaRPr sz="2000">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1"/>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52" name="Google Shape;252;p11"/>
          <p:cNvSpPr txBox="1"/>
          <p:nvPr>
            <p:ph idx="1" type="body"/>
          </p:nvPr>
        </p:nvSpPr>
        <p:spPr>
          <a:xfrm>
            <a:off x="457200" y="2471325"/>
            <a:ext cx="7873800" cy="2406900"/>
          </a:xfrm>
          <a:prstGeom prst="rect">
            <a:avLst/>
          </a:prstGeom>
          <a:noFill/>
          <a:ln>
            <a:noFill/>
          </a:ln>
        </p:spPr>
        <p:txBody>
          <a:bodyPr anchorCtr="0" anchor="t" bIns="0" lIns="0" spcFirstLastPara="1" rIns="0" wrap="square" tIns="0">
            <a:noAutofit/>
          </a:bodyPr>
          <a:lstStyle/>
          <a:p>
            <a:pPr indent="-193675" lvl="0" marL="180975" rtl="0" algn="l">
              <a:lnSpc>
                <a:spcPct val="100000"/>
              </a:lnSpc>
              <a:spcBef>
                <a:spcPts val="0"/>
              </a:spcBef>
              <a:spcAft>
                <a:spcPts val="0"/>
              </a:spcAft>
              <a:buSzPts val="2200"/>
              <a:buChar char="•"/>
            </a:pPr>
            <a:r>
              <a:rPr lang="en-US" sz="2200"/>
              <a:t>different syntax (sentence structure) in different languages</a:t>
            </a:r>
            <a:endParaRPr sz="2200"/>
          </a:p>
          <a:p>
            <a:pPr indent="-193675" lvl="0" marL="180975" rtl="0" algn="l">
              <a:lnSpc>
                <a:spcPct val="100000"/>
              </a:lnSpc>
              <a:spcBef>
                <a:spcPts val="400"/>
              </a:spcBef>
              <a:spcAft>
                <a:spcPts val="0"/>
              </a:spcAft>
              <a:buSzPts val="2200"/>
              <a:buChar char="•"/>
            </a:pPr>
            <a:r>
              <a:rPr lang="en-US" sz="2200"/>
              <a:t>different morphology (number of word forms, rules) in different languages</a:t>
            </a:r>
            <a:endParaRPr sz="2200"/>
          </a:p>
          <a:p>
            <a:pPr indent="-355600" lvl="1" marL="914400" rtl="0" algn="l">
              <a:lnSpc>
                <a:spcPct val="100000"/>
              </a:lnSpc>
              <a:spcBef>
                <a:spcPts val="400"/>
              </a:spcBef>
              <a:spcAft>
                <a:spcPts val="0"/>
              </a:spcAft>
              <a:buSzPts val="2000"/>
              <a:buChar char="•"/>
            </a:pPr>
            <a:r>
              <a:rPr lang="en-US" sz="2000"/>
              <a:t>NMT systems handle these differences quite well, if they have learnt from large parallel texts</a:t>
            </a:r>
            <a:endParaRPr sz="2000"/>
          </a:p>
          <a:p>
            <a:pPr indent="-355600" lvl="1" marL="914400" rtl="0" algn="l">
              <a:lnSpc>
                <a:spcPct val="100000"/>
              </a:lnSpc>
              <a:spcBef>
                <a:spcPts val="400"/>
              </a:spcBef>
              <a:spcAft>
                <a:spcPts val="0"/>
              </a:spcAft>
              <a:buSzPts val="2000"/>
              <a:buChar char="•"/>
            </a:pPr>
            <a:r>
              <a:rPr lang="en-US" sz="2000"/>
              <a:t>there are still some errors, though</a:t>
            </a:r>
            <a:endParaRPr sz="2000"/>
          </a:p>
          <a:p>
            <a:pPr indent="0" lvl="0" marL="0"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253" name="Google Shape;253;p1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morphology and syntax –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37d3d7c258_0_41"/>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0" name="Google Shape;260;g137d3d7c258_0_41"/>
          <p:cNvSpPr txBox="1"/>
          <p:nvPr>
            <p:ph idx="1" type="body"/>
          </p:nvPr>
        </p:nvSpPr>
        <p:spPr>
          <a:xfrm>
            <a:off x="457200" y="1600200"/>
            <a:ext cx="7873800" cy="3499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0" lvl="0" marL="0" rtl="0" algn="l">
              <a:lnSpc>
                <a:spcPct val="100000"/>
              </a:lnSpc>
              <a:spcBef>
                <a:spcPts val="400"/>
              </a:spcBef>
              <a:spcAft>
                <a:spcPts val="0"/>
              </a:spcAft>
              <a:buNone/>
            </a:pPr>
            <a:r>
              <a:t/>
            </a:r>
            <a:endParaRPr/>
          </a:p>
          <a:p>
            <a:pPr indent="-193675" lvl="0" marL="180975" rtl="0" algn="l">
              <a:lnSpc>
                <a:spcPct val="100000"/>
              </a:lnSpc>
              <a:spcBef>
                <a:spcPts val="400"/>
              </a:spcBef>
              <a:spcAft>
                <a:spcPts val="0"/>
              </a:spcAft>
              <a:buSzPts val="2200"/>
              <a:buChar char="•"/>
            </a:pPr>
            <a:r>
              <a:rPr lang="en-US" sz="2200"/>
              <a:t>large parallel texts are not available in all languages</a:t>
            </a:r>
            <a:endParaRPr sz="2200"/>
          </a:p>
          <a:p>
            <a:pPr indent="-355600" lvl="1" marL="914400" rtl="0" algn="l">
              <a:lnSpc>
                <a:spcPct val="100000"/>
              </a:lnSpc>
              <a:spcBef>
                <a:spcPts val="400"/>
              </a:spcBef>
              <a:spcAft>
                <a:spcPts val="0"/>
              </a:spcAft>
              <a:buSzPts val="2000"/>
              <a:buChar char="•"/>
            </a:pPr>
            <a:r>
              <a:rPr lang="en-US" sz="2000"/>
              <a:t>actually, only for a small set of language pairs</a:t>
            </a:r>
            <a:endParaRPr sz="2000"/>
          </a:p>
          <a:p>
            <a:pPr indent="0" lvl="0" marL="914400" rtl="0" algn="l">
              <a:lnSpc>
                <a:spcPct val="100000"/>
              </a:lnSpc>
              <a:spcBef>
                <a:spcPts val="400"/>
              </a:spcBef>
              <a:spcAft>
                <a:spcPts val="0"/>
              </a:spcAft>
              <a:buNone/>
            </a:pPr>
            <a:r>
              <a:t/>
            </a:r>
            <a:endParaRPr sz="2200"/>
          </a:p>
          <a:p>
            <a:pPr indent="-193675" lvl="0" marL="180975" rtl="0" algn="l">
              <a:lnSpc>
                <a:spcPct val="100000"/>
              </a:lnSpc>
              <a:spcBef>
                <a:spcPts val="400"/>
              </a:spcBef>
              <a:spcAft>
                <a:spcPts val="0"/>
              </a:spcAft>
              <a:buSzPts val="2200"/>
              <a:buChar char="•"/>
            </a:pPr>
            <a:r>
              <a:rPr lang="en-US" sz="2200"/>
              <a:t>also not for all types of texts</a:t>
            </a:r>
            <a:endParaRPr sz="2200"/>
          </a:p>
          <a:p>
            <a:pPr indent="-355600" lvl="1" marL="914400" rtl="0" algn="l">
              <a:lnSpc>
                <a:spcPct val="100000"/>
              </a:lnSpc>
              <a:spcBef>
                <a:spcPts val="400"/>
              </a:spcBef>
              <a:spcAft>
                <a:spcPts val="0"/>
              </a:spcAft>
              <a:buSzPts val="2000"/>
              <a:buChar char="•"/>
            </a:pPr>
            <a:r>
              <a:rPr lang="en-US" sz="2000"/>
              <a:t>for example, there are many for news, movie subtitles, but almost none for social media texts </a:t>
            </a:r>
            <a:endParaRPr sz="2000"/>
          </a:p>
          <a:p>
            <a:pPr indent="0" lvl="0" marL="0" rtl="0" algn="l">
              <a:lnSpc>
                <a:spcPct val="100000"/>
              </a:lnSpc>
              <a:spcBef>
                <a:spcPts val="400"/>
              </a:spcBef>
              <a:spcAft>
                <a:spcPts val="0"/>
              </a:spcAft>
              <a:buNone/>
            </a:pPr>
            <a:r>
              <a:t/>
            </a:r>
            <a:endParaRPr/>
          </a:p>
          <a:p>
            <a:pPr indent="0" lvl="0" marL="127000"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261" name="Google Shape;261;g137d3d7c258_0_4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a:t>
            </a:r>
            <a:endParaRPr/>
          </a:p>
          <a:p>
            <a:pPr indent="0" lvl="0" marL="0" rtl="0" algn="l">
              <a:lnSpc>
                <a:spcPct val="100000"/>
              </a:lnSpc>
              <a:spcBef>
                <a:spcPts val="0"/>
              </a:spcBef>
              <a:spcAft>
                <a:spcPts val="0"/>
              </a:spcAft>
              <a:buClr>
                <a:srgbClr val="009CDE"/>
              </a:buClr>
              <a:buSzPts val="3000"/>
              <a:buFont typeface="Helvetica Neue"/>
              <a:buNone/>
            </a:pPr>
            <a:r>
              <a:rPr lang="en-US"/>
              <a:t>– availability and size of parallel texts –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37d3d7c258_0_33"/>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68" name="Google Shape;268;g137d3d7c258_0_33"/>
          <p:cNvSpPr txBox="1"/>
          <p:nvPr>
            <p:ph idx="1" type="body"/>
          </p:nvPr>
        </p:nvSpPr>
        <p:spPr>
          <a:xfrm>
            <a:off x="457200" y="1600200"/>
            <a:ext cx="7873800" cy="424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0" lvl="0" marL="0" rtl="0" algn="l">
              <a:lnSpc>
                <a:spcPct val="100000"/>
              </a:lnSpc>
              <a:spcBef>
                <a:spcPts val="0"/>
              </a:spcBef>
              <a:spcAft>
                <a:spcPts val="0"/>
              </a:spcAft>
              <a:buNone/>
            </a:pPr>
            <a:r>
              <a:rPr lang="en-US" sz="2200">
                <a:solidFill>
                  <a:srgbClr val="3A343A"/>
                </a:solidFill>
                <a:latin typeface="Arial"/>
                <a:ea typeface="Arial"/>
                <a:cs typeface="Arial"/>
                <a:sym typeface="Arial"/>
              </a:rPr>
              <a:t>a large number of words (even phrases or sentences) in a language are ambiguous: </a:t>
            </a:r>
            <a:endParaRPr sz="2200">
              <a:solidFill>
                <a:srgbClr val="3A343A"/>
              </a:solidFill>
              <a:latin typeface="Arial"/>
              <a:ea typeface="Arial"/>
              <a:cs typeface="Arial"/>
              <a:sym typeface="Arial"/>
            </a:endParaRPr>
          </a:p>
          <a:p>
            <a:pPr indent="457200" lvl="0" marL="0" rtl="0" algn="l">
              <a:lnSpc>
                <a:spcPct val="115000"/>
              </a:lnSpc>
              <a:spcBef>
                <a:spcPts val="0"/>
              </a:spcBef>
              <a:spcAft>
                <a:spcPts val="0"/>
              </a:spcAft>
              <a:buClr>
                <a:schemeClr val="dk1"/>
              </a:buClr>
              <a:buSzPts val="1100"/>
              <a:buFont typeface="Arial"/>
              <a:buNone/>
            </a:pPr>
            <a:r>
              <a:rPr lang="en-US" sz="2200">
                <a:solidFill>
                  <a:srgbClr val="3A343A"/>
                </a:solidFill>
                <a:latin typeface="Arial"/>
                <a:ea typeface="Arial"/>
                <a:cs typeface="Arial"/>
                <a:sym typeface="Arial"/>
              </a:rPr>
              <a:t>they can mean different things depending on the context</a:t>
            </a:r>
            <a:endParaRPr sz="2200">
              <a:solidFill>
                <a:srgbClr val="3A343A"/>
              </a:solidFill>
              <a:latin typeface="Arial"/>
              <a:ea typeface="Arial"/>
              <a:cs typeface="Arial"/>
              <a:sym typeface="Arial"/>
            </a:endParaRPr>
          </a:p>
          <a:p>
            <a:pPr indent="0" lvl="0" marL="0" rtl="0" algn="l">
              <a:lnSpc>
                <a:spcPct val="115000"/>
              </a:lnSpc>
              <a:spcBef>
                <a:spcPts val="2300"/>
              </a:spcBef>
              <a:spcAft>
                <a:spcPts val="0"/>
              </a:spcAft>
              <a:buSzPts val="1100"/>
              <a:buNone/>
            </a:pPr>
            <a:r>
              <a:rPr i="1" lang="en-US" sz="1500">
                <a:solidFill>
                  <a:srgbClr val="3A343A"/>
                </a:solidFill>
                <a:latin typeface="Arial"/>
                <a:ea typeface="Arial"/>
                <a:cs typeface="Arial"/>
                <a:sym typeface="Arial"/>
              </a:rPr>
              <a:t>							</a:t>
            </a:r>
            <a:r>
              <a:rPr b="1" i="1" lang="en-US">
                <a:solidFill>
                  <a:srgbClr val="3A343A"/>
                </a:solidFill>
              </a:rPr>
              <a:t>I got it!</a:t>
            </a:r>
            <a:endParaRPr b="1" i="1">
              <a:solidFill>
                <a:srgbClr val="3A343A"/>
              </a:solidFill>
            </a:endParaRPr>
          </a:p>
          <a:p>
            <a:pPr indent="0" lvl="0" marL="0" rtl="0" algn="l">
              <a:lnSpc>
                <a:spcPct val="115000"/>
              </a:lnSpc>
              <a:spcBef>
                <a:spcPts val="2300"/>
              </a:spcBef>
              <a:spcAft>
                <a:spcPts val="0"/>
              </a:spcAft>
              <a:buSzPts val="1100"/>
              <a:buNone/>
            </a:pPr>
            <a:r>
              <a:rPr lang="en-US" sz="1900">
                <a:solidFill>
                  <a:srgbClr val="3A343A"/>
                </a:solidFill>
              </a:rPr>
              <a:t>I  received it?</a:t>
            </a:r>
            <a:endParaRPr sz="1900">
              <a:solidFill>
                <a:srgbClr val="3A343A"/>
              </a:solidFill>
            </a:endParaRPr>
          </a:p>
          <a:p>
            <a:pPr indent="0" lvl="0" marL="0" rtl="0" algn="l">
              <a:lnSpc>
                <a:spcPct val="115000"/>
              </a:lnSpc>
              <a:spcBef>
                <a:spcPts val="2300"/>
              </a:spcBef>
              <a:spcAft>
                <a:spcPts val="0"/>
              </a:spcAft>
              <a:buSzPts val="1100"/>
              <a:buNone/>
            </a:pPr>
            <a:r>
              <a:rPr lang="en-US" sz="1900">
                <a:solidFill>
                  <a:srgbClr val="3A343A"/>
                </a:solidFill>
              </a:rPr>
              <a:t>I  bought it? </a:t>
            </a:r>
            <a:endParaRPr sz="1900">
              <a:solidFill>
                <a:srgbClr val="3A343A"/>
              </a:solidFill>
            </a:endParaRPr>
          </a:p>
          <a:p>
            <a:pPr indent="0" lvl="0" marL="0" rtl="0" algn="l">
              <a:lnSpc>
                <a:spcPct val="115000"/>
              </a:lnSpc>
              <a:spcBef>
                <a:spcPts val="2300"/>
              </a:spcBef>
              <a:spcAft>
                <a:spcPts val="0"/>
              </a:spcAft>
              <a:buClr>
                <a:schemeClr val="dk1"/>
              </a:buClr>
              <a:buSzPts val="1100"/>
              <a:buFont typeface="Arial"/>
              <a:buNone/>
            </a:pPr>
            <a:r>
              <a:rPr lang="en-US" sz="1900">
                <a:solidFill>
                  <a:srgbClr val="3A343A"/>
                </a:solidFill>
              </a:rPr>
              <a:t>I  understood it? </a:t>
            </a:r>
            <a:endParaRPr sz="1900">
              <a:solidFill>
                <a:srgbClr val="3A343A"/>
              </a:solidFill>
            </a:endParaRPr>
          </a:p>
          <a:p>
            <a:pPr indent="-53975" lvl="0" marL="180975" rtl="0" algn="l">
              <a:lnSpc>
                <a:spcPct val="100000"/>
              </a:lnSpc>
              <a:spcBef>
                <a:spcPts val="2300"/>
              </a:spcBef>
              <a:spcAft>
                <a:spcPts val="0"/>
              </a:spcAft>
              <a:buSzPts val="2000"/>
              <a:buNone/>
            </a:pPr>
            <a:r>
              <a:t/>
            </a:r>
            <a:endParaRPr/>
          </a:p>
        </p:txBody>
      </p:sp>
      <p:sp>
        <p:nvSpPr>
          <p:cNvPr id="269" name="Google Shape;269;g137d3d7c258_0_33"/>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ambiguity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137d3d7c258_0_57"/>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76" name="Google Shape;276;g137d3d7c258_0_57"/>
          <p:cNvSpPr txBox="1"/>
          <p:nvPr>
            <p:ph idx="1" type="body"/>
          </p:nvPr>
        </p:nvSpPr>
        <p:spPr>
          <a:xfrm>
            <a:off x="457200" y="1600200"/>
            <a:ext cx="7873800" cy="424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sz="2200">
                <a:solidFill>
                  <a:srgbClr val="3A343A"/>
                </a:solidFill>
                <a:latin typeface="Arial"/>
                <a:ea typeface="Arial"/>
                <a:cs typeface="Arial"/>
                <a:sym typeface="Arial"/>
              </a:rPr>
              <a:t>ambiguous sentences: </a:t>
            </a:r>
            <a:endParaRPr sz="2200">
              <a:solidFill>
                <a:srgbClr val="3A343A"/>
              </a:solidFill>
              <a:latin typeface="Arial"/>
              <a:ea typeface="Arial"/>
              <a:cs typeface="Arial"/>
              <a:sym typeface="Arial"/>
            </a:endParaRPr>
          </a:p>
          <a:p>
            <a:pPr indent="165100" lvl="0" marL="1206500" rtl="0" algn="l">
              <a:lnSpc>
                <a:spcPct val="115000"/>
              </a:lnSpc>
              <a:spcBef>
                <a:spcPts val="2300"/>
              </a:spcBef>
              <a:spcAft>
                <a:spcPts val="0"/>
              </a:spcAft>
              <a:buNone/>
            </a:pPr>
            <a:r>
              <a:rPr b="1" i="1" lang="en-US">
                <a:solidFill>
                  <a:srgbClr val="3A343A"/>
                </a:solidFill>
              </a:rPr>
              <a:t>“Minister accused of having 8 wives in jail”</a:t>
            </a:r>
            <a:endParaRPr b="1" i="1" sz="2400">
              <a:solidFill>
                <a:srgbClr val="3A343A"/>
              </a:solidFill>
            </a:endParaRPr>
          </a:p>
          <a:p>
            <a:pPr indent="165100" lvl="0" marL="1206500" rtl="0" algn="l">
              <a:lnSpc>
                <a:spcPct val="115000"/>
              </a:lnSpc>
              <a:spcBef>
                <a:spcPts val="2300"/>
              </a:spcBef>
              <a:spcAft>
                <a:spcPts val="0"/>
              </a:spcAft>
              <a:buNone/>
            </a:pPr>
            <a:r>
              <a:rPr b="1" i="1" lang="en-US">
                <a:solidFill>
                  <a:srgbClr val="3A343A"/>
                </a:solidFill>
              </a:rPr>
              <a:t>“A man saw a woman with a telescope”</a:t>
            </a:r>
            <a:endParaRPr b="1" i="1">
              <a:solidFill>
                <a:srgbClr val="3A343A"/>
              </a:solidFill>
            </a:endParaRPr>
          </a:p>
          <a:p>
            <a:pPr indent="0" lvl="0" marL="0" rtl="0" algn="l">
              <a:lnSpc>
                <a:spcPct val="115000"/>
              </a:lnSpc>
              <a:spcBef>
                <a:spcPts val="2300"/>
              </a:spcBef>
              <a:spcAft>
                <a:spcPts val="0"/>
              </a:spcAft>
              <a:buNone/>
            </a:pPr>
            <a:r>
              <a:t/>
            </a:r>
            <a:endParaRPr sz="2200">
              <a:solidFill>
                <a:srgbClr val="3A343A"/>
              </a:solidFill>
            </a:endParaRPr>
          </a:p>
          <a:p>
            <a:pPr indent="0" lvl="0" marL="0" rtl="0" algn="l">
              <a:lnSpc>
                <a:spcPct val="115000"/>
              </a:lnSpc>
              <a:spcBef>
                <a:spcPts val="2300"/>
              </a:spcBef>
              <a:spcAft>
                <a:spcPts val="0"/>
              </a:spcAft>
              <a:buNone/>
            </a:pPr>
            <a:r>
              <a:rPr lang="en-US" sz="2200">
                <a:solidFill>
                  <a:srgbClr val="3A343A"/>
                </a:solidFill>
              </a:rPr>
              <a:t>for computers, even </a:t>
            </a:r>
            <a:endParaRPr sz="2200">
              <a:solidFill>
                <a:srgbClr val="3A343A"/>
              </a:solidFill>
            </a:endParaRPr>
          </a:p>
          <a:p>
            <a:pPr indent="457200" lvl="0" marL="914400" rtl="0" algn="l">
              <a:lnSpc>
                <a:spcPct val="115000"/>
              </a:lnSpc>
              <a:spcBef>
                <a:spcPts val="2300"/>
              </a:spcBef>
              <a:spcAft>
                <a:spcPts val="0"/>
              </a:spcAft>
              <a:buNone/>
            </a:pPr>
            <a:r>
              <a:rPr b="1" lang="en-US">
                <a:solidFill>
                  <a:srgbClr val="3A343A"/>
                </a:solidFill>
              </a:rPr>
              <a:t>“A man saw a dog with a telescope”</a:t>
            </a:r>
            <a:r>
              <a:rPr lang="en-US">
                <a:solidFill>
                  <a:srgbClr val="3A343A"/>
                </a:solidFill>
              </a:rPr>
              <a:t> </a:t>
            </a:r>
            <a:endParaRPr>
              <a:solidFill>
                <a:srgbClr val="3A343A"/>
              </a:solidFill>
            </a:endParaRPr>
          </a:p>
          <a:p>
            <a:pPr indent="0" lvl="0" marL="0" rtl="0" algn="l">
              <a:lnSpc>
                <a:spcPct val="115000"/>
              </a:lnSpc>
              <a:spcBef>
                <a:spcPts val="2300"/>
              </a:spcBef>
              <a:spcAft>
                <a:spcPts val="2300"/>
              </a:spcAft>
              <a:buNone/>
            </a:pPr>
            <a:r>
              <a:rPr lang="en-US" sz="2200">
                <a:solidFill>
                  <a:srgbClr val="3A343A"/>
                </a:solidFill>
              </a:rPr>
              <a:t>can be ambiguous</a:t>
            </a:r>
            <a:endParaRPr/>
          </a:p>
        </p:txBody>
      </p:sp>
      <p:sp>
        <p:nvSpPr>
          <p:cNvPr id="277" name="Google Shape;277;g137d3d7c258_0_57"/>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ambiguity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37d3d7c258_0_73"/>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84" name="Google Shape;284;g137d3d7c258_0_73"/>
          <p:cNvSpPr txBox="1"/>
          <p:nvPr>
            <p:ph idx="1" type="body"/>
          </p:nvPr>
        </p:nvSpPr>
        <p:spPr>
          <a:xfrm>
            <a:off x="457200" y="1600200"/>
            <a:ext cx="7873800" cy="424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361950" lvl="0" marL="457200" rtl="0" algn="l">
              <a:lnSpc>
                <a:spcPct val="115000"/>
              </a:lnSpc>
              <a:spcBef>
                <a:spcPts val="2300"/>
              </a:spcBef>
              <a:spcAft>
                <a:spcPts val="0"/>
              </a:spcAft>
              <a:buClr>
                <a:srgbClr val="3A343A"/>
              </a:buClr>
              <a:buSzPts val="2100"/>
              <a:buFont typeface="Arial"/>
              <a:buChar char="•"/>
            </a:pPr>
            <a:r>
              <a:rPr lang="en-US" sz="2100">
                <a:solidFill>
                  <a:srgbClr val="3A343A"/>
                </a:solidFill>
                <a:latin typeface="Arial"/>
                <a:ea typeface="Arial"/>
                <a:cs typeface="Arial"/>
                <a:sym typeface="Arial"/>
              </a:rPr>
              <a:t>NMT translates much better than SMT</a:t>
            </a:r>
            <a:endParaRPr sz="2100">
              <a:solidFill>
                <a:srgbClr val="3A343A"/>
              </a:solidFill>
              <a:latin typeface="Arial"/>
              <a:ea typeface="Arial"/>
              <a:cs typeface="Arial"/>
              <a:sym typeface="Arial"/>
            </a:endParaRPr>
          </a:p>
          <a:p>
            <a:pPr indent="-361950" lvl="0" marL="457200" rtl="0" algn="l">
              <a:lnSpc>
                <a:spcPct val="115000"/>
              </a:lnSpc>
              <a:spcBef>
                <a:spcPts val="0"/>
              </a:spcBef>
              <a:spcAft>
                <a:spcPts val="0"/>
              </a:spcAft>
              <a:buClr>
                <a:srgbClr val="3A343A"/>
              </a:buClr>
              <a:buSzPts val="2100"/>
              <a:buFont typeface="Arial"/>
              <a:buChar char="•"/>
            </a:pPr>
            <a:r>
              <a:rPr lang="en-US" sz="2100">
                <a:solidFill>
                  <a:srgbClr val="3A343A"/>
                </a:solidFill>
                <a:latin typeface="Arial"/>
                <a:ea typeface="Arial"/>
                <a:cs typeface="Arial"/>
                <a:sym typeface="Arial"/>
              </a:rPr>
              <a:t>mainly because of syntax and morphology</a:t>
            </a:r>
            <a:endParaRPr sz="2100">
              <a:solidFill>
                <a:srgbClr val="3A343A"/>
              </a:solidFill>
              <a:latin typeface="Arial"/>
              <a:ea typeface="Arial"/>
              <a:cs typeface="Arial"/>
              <a:sym typeface="Arial"/>
            </a:endParaRPr>
          </a:p>
          <a:p>
            <a:pPr indent="0" lvl="0" marL="457200" rtl="0" algn="l">
              <a:lnSpc>
                <a:spcPct val="115000"/>
              </a:lnSpc>
              <a:spcBef>
                <a:spcPts val="2300"/>
              </a:spcBef>
              <a:spcAft>
                <a:spcPts val="0"/>
              </a:spcAft>
              <a:buNone/>
            </a:pPr>
            <a:r>
              <a:t/>
            </a:r>
            <a:endParaRPr sz="2100">
              <a:solidFill>
                <a:srgbClr val="3A343A"/>
              </a:solidFill>
              <a:latin typeface="Arial"/>
              <a:ea typeface="Arial"/>
              <a:cs typeface="Arial"/>
              <a:sym typeface="Arial"/>
            </a:endParaRPr>
          </a:p>
          <a:p>
            <a:pPr indent="-361950" lvl="0" marL="457200" rtl="0" algn="l">
              <a:lnSpc>
                <a:spcPct val="115000"/>
              </a:lnSpc>
              <a:spcBef>
                <a:spcPts val="2300"/>
              </a:spcBef>
              <a:spcAft>
                <a:spcPts val="0"/>
              </a:spcAft>
              <a:buClr>
                <a:srgbClr val="3A343A"/>
              </a:buClr>
              <a:buSzPts val="2100"/>
              <a:buFont typeface="Arial"/>
              <a:buChar char="•"/>
            </a:pPr>
            <a:r>
              <a:rPr lang="en-US" sz="2100">
                <a:solidFill>
                  <a:srgbClr val="3A343A"/>
                </a:solidFill>
                <a:latin typeface="Arial"/>
                <a:ea typeface="Arial"/>
                <a:cs typeface="Arial"/>
                <a:sym typeface="Arial"/>
              </a:rPr>
              <a:t>! ambiguity is still a challenge</a:t>
            </a:r>
            <a:endParaRPr sz="2100">
              <a:solidFill>
                <a:srgbClr val="3A343A"/>
              </a:solidFill>
              <a:latin typeface="Arial"/>
              <a:ea typeface="Arial"/>
              <a:cs typeface="Arial"/>
              <a:sym typeface="Arial"/>
            </a:endParaRPr>
          </a:p>
          <a:p>
            <a:pPr indent="0" lvl="0" marL="0" rtl="0" algn="l">
              <a:lnSpc>
                <a:spcPct val="115000"/>
              </a:lnSpc>
              <a:spcBef>
                <a:spcPts val="2300"/>
              </a:spcBef>
              <a:spcAft>
                <a:spcPts val="0"/>
              </a:spcAft>
              <a:buNone/>
            </a:pPr>
            <a:r>
              <a:t/>
            </a:r>
            <a:endParaRPr sz="2100">
              <a:solidFill>
                <a:srgbClr val="3A343A"/>
              </a:solidFill>
              <a:latin typeface="Arial"/>
              <a:ea typeface="Arial"/>
              <a:cs typeface="Arial"/>
              <a:sym typeface="Arial"/>
            </a:endParaRPr>
          </a:p>
          <a:p>
            <a:pPr indent="0" lvl="0" marL="0" rtl="0" algn="l">
              <a:lnSpc>
                <a:spcPct val="115000"/>
              </a:lnSpc>
              <a:spcBef>
                <a:spcPts val="2300"/>
              </a:spcBef>
              <a:spcAft>
                <a:spcPts val="0"/>
              </a:spcAft>
              <a:buNone/>
            </a:pPr>
            <a:r>
              <a:t/>
            </a:r>
            <a:endParaRPr sz="1900">
              <a:solidFill>
                <a:srgbClr val="3A343A"/>
              </a:solidFill>
              <a:latin typeface="Arial"/>
              <a:ea typeface="Arial"/>
              <a:cs typeface="Arial"/>
              <a:sym typeface="Arial"/>
            </a:endParaRPr>
          </a:p>
          <a:p>
            <a:pPr indent="0" lvl="0" marL="0" rtl="0" algn="l">
              <a:lnSpc>
                <a:spcPct val="115000"/>
              </a:lnSpc>
              <a:spcBef>
                <a:spcPts val="2300"/>
              </a:spcBef>
              <a:spcAft>
                <a:spcPts val="0"/>
              </a:spcAft>
              <a:buNone/>
            </a:pPr>
            <a:r>
              <a:t/>
            </a:r>
            <a:endParaRPr sz="1900">
              <a:solidFill>
                <a:srgbClr val="3A343A"/>
              </a:solidFill>
              <a:latin typeface="Arial"/>
              <a:ea typeface="Arial"/>
              <a:cs typeface="Arial"/>
              <a:sym typeface="Arial"/>
            </a:endParaRPr>
          </a:p>
          <a:p>
            <a:pPr indent="-53975" lvl="0" marL="180975" rtl="0" algn="l">
              <a:lnSpc>
                <a:spcPct val="100000"/>
              </a:lnSpc>
              <a:spcBef>
                <a:spcPts val="2300"/>
              </a:spcBef>
              <a:spcAft>
                <a:spcPts val="0"/>
              </a:spcAft>
              <a:buSzPts val="2000"/>
              <a:buNone/>
            </a:pPr>
            <a:r>
              <a:t/>
            </a:r>
            <a:endParaRPr/>
          </a:p>
        </p:txBody>
      </p:sp>
      <p:sp>
        <p:nvSpPr>
          <p:cNvPr id="285" name="Google Shape;285;g137d3d7c258_0_73"/>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ambiguity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137d3d7c258_0_65"/>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292" name="Google Shape;292;g137d3d7c258_0_65"/>
          <p:cNvSpPr txBox="1"/>
          <p:nvPr>
            <p:ph idx="1" type="body"/>
          </p:nvPr>
        </p:nvSpPr>
        <p:spPr>
          <a:xfrm>
            <a:off x="457200" y="1600200"/>
            <a:ext cx="7873800" cy="424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180975" lvl="0" marL="180975" rtl="0" algn="l">
              <a:lnSpc>
                <a:spcPct val="100000"/>
              </a:lnSpc>
              <a:spcBef>
                <a:spcPts val="400"/>
              </a:spcBef>
              <a:spcAft>
                <a:spcPts val="0"/>
              </a:spcAft>
              <a:buSzPts val="2000"/>
              <a:buChar char="•"/>
            </a:pPr>
            <a:r>
              <a:rPr lang="en-US"/>
              <a:t>t</a:t>
            </a:r>
            <a:r>
              <a:rPr lang="en-US" sz="2200"/>
              <a:t>here is no single correct translation of a sentence</a:t>
            </a:r>
            <a:endParaRPr sz="2200"/>
          </a:p>
          <a:p>
            <a:pPr indent="0" lvl="0" marL="457200" rtl="0" algn="l">
              <a:lnSpc>
                <a:spcPct val="100000"/>
              </a:lnSpc>
              <a:spcBef>
                <a:spcPts val="400"/>
              </a:spcBef>
              <a:spcAft>
                <a:spcPts val="0"/>
              </a:spcAft>
              <a:buNone/>
            </a:pPr>
            <a:r>
              <a:rPr lang="en-US" sz="2200"/>
              <a:t> =&gt; </a:t>
            </a:r>
            <a:r>
              <a:rPr lang="en-US" sz="2200"/>
              <a:t>even </a:t>
            </a:r>
            <a:r>
              <a:rPr lang="en-US" sz="2200"/>
              <a:t>evaluating machine translation is not trivial</a:t>
            </a:r>
            <a:endParaRPr sz="2200"/>
          </a:p>
          <a:p>
            <a:pPr indent="0" lvl="0" marL="457200" rtl="0" algn="l">
              <a:lnSpc>
                <a:spcPct val="100000"/>
              </a:lnSpc>
              <a:spcBef>
                <a:spcPts val="400"/>
              </a:spcBef>
              <a:spcAft>
                <a:spcPts val="0"/>
              </a:spcAft>
              <a:buNone/>
            </a:pPr>
            <a:r>
              <a:t/>
            </a:r>
            <a:endParaRPr sz="2200"/>
          </a:p>
          <a:p>
            <a:pPr indent="-355600" lvl="1" marL="914400" rtl="0" algn="l">
              <a:lnSpc>
                <a:spcPct val="100000"/>
              </a:lnSpc>
              <a:spcBef>
                <a:spcPts val="400"/>
              </a:spcBef>
              <a:spcAft>
                <a:spcPts val="0"/>
              </a:spcAft>
              <a:buSzPts val="2000"/>
              <a:buChar char="•"/>
            </a:pPr>
            <a:r>
              <a:rPr lang="en-US" sz="2000"/>
              <a:t>h</a:t>
            </a:r>
            <a:r>
              <a:rPr lang="en-US" sz="2000"/>
              <a:t>uman evaluation: </a:t>
            </a:r>
            <a:endParaRPr sz="2000"/>
          </a:p>
          <a:p>
            <a:pPr indent="0" lvl="0" marL="914400" rtl="0" algn="l">
              <a:lnSpc>
                <a:spcPct val="100000"/>
              </a:lnSpc>
              <a:spcBef>
                <a:spcPts val="400"/>
              </a:spcBef>
              <a:spcAft>
                <a:spcPts val="0"/>
              </a:spcAft>
              <a:buNone/>
            </a:pPr>
            <a:r>
              <a:rPr lang="en-US" sz="2000"/>
              <a:t>requires time, effort and experienced evaluators</a:t>
            </a:r>
            <a:endParaRPr sz="2000"/>
          </a:p>
          <a:p>
            <a:pPr indent="0" lvl="0" marL="0" rtl="0" algn="l">
              <a:lnSpc>
                <a:spcPct val="100000"/>
              </a:lnSpc>
              <a:spcBef>
                <a:spcPts val="400"/>
              </a:spcBef>
              <a:spcAft>
                <a:spcPts val="0"/>
              </a:spcAft>
              <a:buNone/>
            </a:pPr>
            <a:r>
              <a:t/>
            </a:r>
            <a:endParaRPr/>
          </a:p>
          <a:p>
            <a:pPr indent="-355600" lvl="1" marL="914400" rtl="0" algn="l">
              <a:lnSpc>
                <a:spcPct val="100000"/>
              </a:lnSpc>
              <a:spcBef>
                <a:spcPts val="400"/>
              </a:spcBef>
              <a:spcAft>
                <a:spcPts val="0"/>
              </a:spcAft>
              <a:buSzPts val="2000"/>
              <a:buChar char="•"/>
            </a:pPr>
            <a:r>
              <a:rPr lang="en-US" sz="2000"/>
              <a:t>automatic evaluation: </a:t>
            </a:r>
            <a:endParaRPr sz="2000"/>
          </a:p>
          <a:p>
            <a:pPr indent="0" lvl="0" marL="914400" rtl="0" algn="l">
              <a:lnSpc>
                <a:spcPct val="100000"/>
              </a:lnSpc>
              <a:spcBef>
                <a:spcPts val="400"/>
              </a:spcBef>
              <a:spcAft>
                <a:spcPts val="0"/>
              </a:spcAft>
              <a:buNone/>
            </a:pPr>
            <a:r>
              <a:rPr lang="en-US"/>
              <a:t>measures can calculate a score based on a “correct” translation (or a set of them)</a:t>
            </a:r>
            <a:endParaRPr/>
          </a:p>
          <a:p>
            <a:pPr indent="0" lvl="0" marL="914400" rtl="0" algn="l">
              <a:lnSpc>
                <a:spcPct val="100000"/>
              </a:lnSpc>
              <a:spcBef>
                <a:spcPts val="400"/>
              </a:spcBef>
              <a:spcAft>
                <a:spcPts val="0"/>
              </a:spcAft>
              <a:buNone/>
            </a:pPr>
            <a:r>
              <a:rPr lang="en-US" sz="2000"/>
              <a:t>fast, but cannot provide all necessary informatio</a:t>
            </a:r>
            <a:r>
              <a:rPr lang="en-US"/>
              <a:t>n</a:t>
            </a:r>
            <a:endParaRPr/>
          </a:p>
          <a:p>
            <a:pPr indent="0" lvl="0" marL="914400" rtl="0" algn="l">
              <a:lnSpc>
                <a:spcPct val="100000"/>
              </a:lnSpc>
              <a:spcBef>
                <a:spcPts val="400"/>
              </a:spcBef>
              <a:spcAft>
                <a:spcPts val="0"/>
              </a:spcAft>
              <a:buNone/>
            </a:pPr>
            <a:r>
              <a:rPr lang="en-US"/>
              <a:t>especially qualitative info (what is wrong, and why)</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293" name="Google Shape;293;g137d3d7c258_0_65"/>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evaluation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203acc0e91_0_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00" name="Google Shape;300;g1203acc0e91_0_0"/>
          <p:cNvSpPr txBox="1"/>
          <p:nvPr>
            <p:ph idx="1" type="body"/>
          </p:nvPr>
        </p:nvSpPr>
        <p:spPr>
          <a:xfrm>
            <a:off x="457200" y="1600200"/>
            <a:ext cx="7873800" cy="4682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180975" lvl="0" marL="180975" rtl="0" algn="l">
              <a:lnSpc>
                <a:spcPct val="100000"/>
              </a:lnSpc>
              <a:spcBef>
                <a:spcPts val="400"/>
              </a:spcBef>
              <a:spcAft>
                <a:spcPts val="0"/>
              </a:spcAft>
              <a:buSzPts val="2000"/>
              <a:buChar char="•"/>
            </a:pPr>
            <a:r>
              <a:rPr lang="en-US"/>
              <a:t>Users (and journalists) devise their </a:t>
            </a:r>
            <a:r>
              <a:rPr lang="en-US"/>
              <a:t>own</a:t>
            </a:r>
            <a:r>
              <a:rPr lang="en-US"/>
              <a:t> evaluations, almost always flawed</a:t>
            </a:r>
            <a:endParaRPr/>
          </a:p>
          <a:p>
            <a:pPr indent="-330200" lvl="1" marL="914400" rtl="0" algn="l">
              <a:lnSpc>
                <a:spcPct val="100000"/>
              </a:lnSpc>
              <a:spcBef>
                <a:spcPts val="400"/>
              </a:spcBef>
              <a:spcAft>
                <a:spcPts val="0"/>
              </a:spcAft>
              <a:buSzPts val="1600"/>
              <a:buChar char="•"/>
            </a:pPr>
            <a:r>
              <a:rPr lang="en-US"/>
              <a:t>Expecting the system to translate </a:t>
            </a:r>
            <a:r>
              <a:rPr lang="en-US"/>
              <a:t>idioms</a:t>
            </a:r>
            <a:r>
              <a:rPr lang="en-US"/>
              <a:t>, or jokes - not a fair test</a:t>
            </a:r>
            <a:endParaRPr/>
          </a:p>
          <a:p>
            <a:pPr indent="-330200" lvl="1" marL="914400" rtl="0" algn="l">
              <a:lnSpc>
                <a:spcPct val="100000"/>
              </a:lnSpc>
              <a:spcBef>
                <a:spcPts val="400"/>
              </a:spcBef>
              <a:spcAft>
                <a:spcPts val="0"/>
              </a:spcAft>
              <a:buSzPts val="1600"/>
              <a:buChar char="•"/>
            </a:pPr>
            <a:r>
              <a:rPr lang="en-US"/>
              <a:t>“Back and forth” </a:t>
            </a:r>
            <a:r>
              <a:rPr lang="en-US"/>
              <a:t>translation</a:t>
            </a:r>
            <a:r>
              <a:rPr lang="en-US"/>
              <a:t>, ie translate into a language and then translate the result back to English</a:t>
            </a:r>
            <a:endParaRPr/>
          </a:p>
          <a:p>
            <a:pPr indent="-330200" lvl="2" marL="1371600" rtl="0" algn="l">
              <a:lnSpc>
                <a:spcPct val="100000"/>
              </a:lnSpc>
              <a:spcBef>
                <a:spcPts val="400"/>
              </a:spcBef>
              <a:spcAft>
                <a:spcPts val="0"/>
              </a:spcAft>
              <a:buSzPts val="1600"/>
              <a:buChar char="•"/>
            </a:pPr>
            <a:r>
              <a:rPr lang="en-US"/>
              <a:t>not a fair test: if the back-translation is good there is no guarantee the target translation was good - it could be just word-for-word garbage in both directions</a:t>
            </a:r>
            <a:endParaRPr/>
          </a:p>
          <a:p>
            <a:pPr indent="-330200" lvl="2" marL="1371600" rtl="0" algn="l">
              <a:lnSpc>
                <a:spcPct val="100000"/>
              </a:lnSpc>
              <a:spcBef>
                <a:spcPts val="400"/>
              </a:spcBef>
              <a:spcAft>
                <a:spcPts val="0"/>
              </a:spcAft>
              <a:buSzPts val="1600"/>
              <a:buChar char="•"/>
            </a:pPr>
            <a:r>
              <a:rPr lang="en-US"/>
              <a:t>if the translation is bad you don’t know where it went wrong - on the outward trip or on the way back?</a:t>
            </a:r>
            <a:endParaRPr/>
          </a:p>
          <a:p>
            <a:pPr indent="-355600" lvl="0" marL="457200" rtl="0" algn="l">
              <a:spcBef>
                <a:spcPts val="400"/>
              </a:spcBef>
              <a:spcAft>
                <a:spcPts val="0"/>
              </a:spcAft>
              <a:buClr>
                <a:schemeClr val="dk2"/>
              </a:buClr>
              <a:buSzPts val="2000"/>
              <a:buChar char="•"/>
            </a:pPr>
            <a:r>
              <a:rPr lang="en-US"/>
              <a:t>a good way to assess the usefulness is to use it (!), for example to translate a web page from a language you don’t know, and see how much of the result is understandable/useful</a:t>
            </a:r>
            <a:endParaRPr/>
          </a:p>
          <a:p>
            <a:pPr indent="-355600" lvl="0" marL="457200" rtl="0" algn="l">
              <a:spcBef>
                <a:spcPts val="400"/>
              </a:spcBef>
              <a:spcAft>
                <a:spcPts val="0"/>
              </a:spcAft>
              <a:buSzPts val="2000"/>
              <a:buChar char="•"/>
            </a:pPr>
            <a:r>
              <a:rPr lang="en-US"/>
              <a:t>But translating INTO a language you don’t know is risky</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301" name="Google Shape;301;g1203acc0e91_0_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Why is machine translation hard? </a:t>
            </a:r>
            <a:endParaRPr/>
          </a:p>
          <a:p>
            <a:pPr indent="0" lvl="0" marL="0" rtl="0" algn="l">
              <a:lnSpc>
                <a:spcPct val="100000"/>
              </a:lnSpc>
              <a:spcBef>
                <a:spcPts val="0"/>
              </a:spcBef>
              <a:spcAft>
                <a:spcPts val="0"/>
              </a:spcAft>
              <a:buClr>
                <a:srgbClr val="009CDE"/>
              </a:buClr>
              <a:buSzPts val="3000"/>
              <a:buFont typeface="Helvetica Neue"/>
              <a:buNone/>
            </a:pPr>
            <a:r>
              <a:rPr lang="en-US"/>
              <a:t>– evaluation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3a8445b67b_0_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08" name="Google Shape;308;g13a8445b67b_0_0"/>
          <p:cNvSpPr txBox="1"/>
          <p:nvPr>
            <p:ph idx="1" type="body"/>
          </p:nvPr>
        </p:nvSpPr>
        <p:spPr>
          <a:xfrm>
            <a:off x="457200" y="1600200"/>
            <a:ext cx="7873800" cy="4247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400"/>
              </a:spcBef>
              <a:spcAft>
                <a:spcPts val="0"/>
              </a:spcAft>
              <a:buNone/>
            </a:pPr>
            <a:r>
              <a:t/>
            </a:r>
            <a:endParaRPr/>
          </a:p>
          <a:p>
            <a:pPr indent="0" lvl="0" marL="0" rtl="0" algn="l">
              <a:spcBef>
                <a:spcPts val="0"/>
              </a:spcBef>
              <a:spcAft>
                <a:spcPts val="0"/>
              </a:spcAft>
              <a:buSzPts val="1800"/>
              <a:buNone/>
            </a:pPr>
            <a:r>
              <a:rPr lang="en-US" sz="1800"/>
              <a:t>Translate the Centauri sentence below into Arcturan:    </a:t>
            </a:r>
            <a:endParaRPr sz="1800"/>
          </a:p>
          <a:p>
            <a:pPr indent="0" lvl="0" marL="0" rtl="0" algn="l">
              <a:spcBef>
                <a:spcPts val="0"/>
              </a:spcBef>
              <a:spcAft>
                <a:spcPts val="0"/>
              </a:spcAft>
              <a:buSzPts val="1800"/>
              <a:buNone/>
            </a:pPr>
            <a:r>
              <a:t/>
            </a:r>
            <a:endParaRPr sz="1600"/>
          </a:p>
          <a:p>
            <a:pPr indent="0" lvl="0" marL="0" rtl="0" algn="l">
              <a:spcBef>
                <a:spcPts val="0"/>
              </a:spcBef>
              <a:spcAft>
                <a:spcPts val="0"/>
              </a:spcAft>
              <a:buSzPts val="1800"/>
              <a:buNone/>
            </a:pPr>
            <a:r>
              <a:rPr b="1" lang="en-US" sz="2100"/>
              <a:t>farok crrrok hihok yorok clok kantok ok-yurp</a:t>
            </a:r>
            <a:endParaRPr b="1" sz="2100"/>
          </a:p>
          <a:p>
            <a:pPr indent="0" lvl="0" marL="0" rtl="0" algn="l">
              <a:spcBef>
                <a:spcPts val="0"/>
              </a:spcBef>
              <a:spcAft>
                <a:spcPts val="0"/>
              </a:spcAft>
              <a:buSzPts val="1800"/>
              <a:buNone/>
            </a:pPr>
            <a:r>
              <a:t/>
            </a:r>
            <a:endParaRPr sz="1600">
              <a:latin typeface="Times New Roman"/>
              <a:ea typeface="Times New Roman"/>
              <a:cs typeface="Times New Roman"/>
              <a:sym typeface="Times New Roman"/>
            </a:endParaRPr>
          </a:p>
          <a:p>
            <a:pPr indent="0" lvl="0" marL="0" rtl="0" algn="l">
              <a:spcBef>
                <a:spcPts val="0"/>
              </a:spcBef>
              <a:spcAft>
                <a:spcPts val="0"/>
              </a:spcAft>
              <a:buSzPts val="1800"/>
              <a:buNone/>
            </a:pPr>
            <a:r>
              <a:t/>
            </a:r>
            <a:endParaRPr sz="1600">
              <a:latin typeface="Times New Roman"/>
              <a:ea typeface="Times New Roman"/>
              <a:cs typeface="Times New Roman"/>
              <a:sym typeface="Times New Roman"/>
            </a:endParaRPr>
          </a:p>
          <a:p>
            <a:pPr indent="0" lvl="0" marL="0" rtl="0" algn="l">
              <a:spcBef>
                <a:spcPts val="0"/>
              </a:spcBef>
              <a:spcAft>
                <a:spcPts val="0"/>
              </a:spcAft>
              <a:buClr>
                <a:schemeClr val="dk1"/>
              </a:buClr>
              <a:buSzPts val="1800"/>
              <a:buFont typeface="Arial"/>
              <a:buNone/>
            </a:pPr>
            <a:r>
              <a:t/>
            </a:r>
            <a:endParaRPr sz="1600">
              <a:latin typeface="Times New Roman"/>
              <a:ea typeface="Times New Roman"/>
              <a:cs typeface="Times New Roman"/>
              <a:sym typeface="Times New Roman"/>
            </a:endParaRPr>
          </a:p>
          <a:p>
            <a:pPr indent="0" lvl="0" marL="0" rtl="0" algn="l">
              <a:spcBef>
                <a:spcPts val="960"/>
              </a:spcBef>
              <a:spcAft>
                <a:spcPts val="0"/>
              </a:spcAft>
              <a:buSzPts val="4800"/>
              <a:buNone/>
            </a:pPr>
            <a:r>
              <a:rPr lang="en-US"/>
              <a:t>How might </a:t>
            </a:r>
            <a:r>
              <a:rPr i="1" lang="en-US"/>
              <a:t>you</a:t>
            </a:r>
            <a:r>
              <a:rPr lang="en-US"/>
              <a:t> translate between two languages you know </a:t>
            </a:r>
            <a:r>
              <a:rPr b="1" lang="en-US">
                <a:solidFill>
                  <a:schemeClr val="dk2"/>
                </a:solidFill>
              </a:rPr>
              <a:t>nothing about</a:t>
            </a:r>
            <a:r>
              <a:rPr lang="en-US"/>
              <a:t>?!</a:t>
            </a:r>
            <a:endParaRPr/>
          </a:p>
          <a:p>
            <a:pPr indent="0" lvl="0" marL="0" rtl="0" algn="l">
              <a:spcBef>
                <a:spcPts val="960"/>
              </a:spcBef>
              <a:spcAft>
                <a:spcPts val="0"/>
              </a:spcAft>
              <a:buSzPts val="4800"/>
              <a:buNone/>
            </a:pPr>
            <a:r>
              <a:rPr lang="en-US"/>
              <a:t>Use the parallel text on the next slide!</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a:p>
            <a:pPr indent="-53975" lvl="0" marL="180975" rtl="0" algn="l">
              <a:lnSpc>
                <a:spcPct val="100000"/>
              </a:lnSpc>
              <a:spcBef>
                <a:spcPts val="400"/>
              </a:spcBef>
              <a:spcAft>
                <a:spcPts val="0"/>
              </a:spcAft>
              <a:buSzPts val="2000"/>
              <a:buNone/>
            </a:pPr>
            <a:r>
              <a:t/>
            </a:r>
            <a:endParaRPr/>
          </a:p>
        </p:txBody>
      </p:sp>
      <p:sp>
        <p:nvSpPr>
          <p:cNvPr id="309" name="Google Shape;309;g13a8445b67b_0_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Exercise 10.1.3 Learning from parallel texts (⅓)</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3a8445b67b_0_8"/>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16" name="Google Shape;316;g13a8445b67b_0_8"/>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Exercise 10.1.3 Learning from parallel texts (⅔)</a:t>
            </a:r>
            <a:endParaRPr/>
          </a:p>
        </p:txBody>
      </p:sp>
      <p:graphicFrame>
        <p:nvGraphicFramePr>
          <p:cNvPr id="317" name="Google Shape;317;g13a8445b67b_0_8"/>
          <p:cNvGraphicFramePr/>
          <p:nvPr/>
        </p:nvGraphicFramePr>
        <p:xfrm>
          <a:off x="314650" y="1243600"/>
          <a:ext cx="3000000" cy="3000000"/>
        </p:xfrm>
        <a:graphic>
          <a:graphicData uri="http://schemas.openxmlformats.org/drawingml/2006/table">
            <a:tbl>
              <a:tblPr bandRow="1" firstRow="1">
                <a:noFill/>
                <a:tableStyleId>{AE53DDBF-B9F0-414D-9B53-625C6BC1DD42}</a:tableStyleId>
              </a:tblPr>
              <a:tblGrid>
                <a:gridCol w="4257350"/>
                <a:gridCol w="3872325"/>
              </a:tblGrid>
              <a:tr h="370850">
                <a:tc>
                  <a:txBody>
                    <a:bodyPr/>
                    <a:lstStyle/>
                    <a:p>
                      <a:pPr indent="0" lvl="0" marL="0" marR="0" rtl="0" algn="l">
                        <a:lnSpc>
                          <a:spcPct val="100000"/>
                        </a:lnSpc>
                        <a:spcBef>
                          <a:spcPts val="0"/>
                        </a:spcBef>
                        <a:spcAft>
                          <a:spcPts val="0"/>
                        </a:spcAft>
                        <a:buClr>
                          <a:srgbClr val="000000"/>
                        </a:buClr>
                        <a:buSzPts val="1000"/>
                        <a:buFont typeface="Arial"/>
                        <a:buNone/>
                      </a:pPr>
                      <a:r>
                        <a:rPr lang="en-US" sz="3000">
                          <a:latin typeface="Helvetica Neue"/>
                          <a:ea typeface="Helvetica Neue"/>
                          <a:cs typeface="Helvetica Neue"/>
                          <a:sym typeface="Helvetica Neue"/>
                        </a:rPr>
                        <a:t>Centauri</a:t>
                      </a:r>
                      <a:endParaRPr b="1" i="0" sz="3000" u="none" cap="none" strike="noStrike">
                        <a:latin typeface="Helvetica Neue"/>
                        <a:ea typeface="Helvetica Neue"/>
                        <a:cs typeface="Helvetica Neue"/>
                        <a:sym typeface="Helvetica Neue"/>
                      </a:endParaRPr>
                    </a:p>
                  </a:txBody>
                  <a:tcPr marT="45725" marB="45725" marR="91450" marL="91450" anchor="ctr"/>
                </a:tc>
                <a:tc>
                  <a:txBody>
                    <a:bodyPr/>
                    <a:lstStyle/>
                    <a:p>
                      <a:pPr indent="0" lvl="0" marL="0" marR="0" rtl="0" algn="l">
                        <a:lnSpc>
                          <a:spcPct val="100000"/>
                        </a:lnSpc>
                        <a:spcBef>
                          <a:spcPts val="0"/>
                        </a:spcBef>
                        <a:spcAft>
                          <a:spcPts val="0"/>
                        </a:spcAft>
                        <a:buClr>
                          <a:schemeClr val="dk1"/>
                        </a:buClr>
                        <a:buSzPts val="1000"/>
                        <a:buFont typeface="Helvetica Neue"/>
                        <a:buNone/>
                      </a:pPr>
                      <a:r>
                        <a:rPr lang="en-US" sz="3000">
                          <a:latin typeface="Helvetica Neue"/>
                          <a:ea typeface="Helvetica Neue"/>
                          <a:cs typeface="Helvetica Neue"/>
                          <a:sym typeface="Helvetica Neue"/>
                        </a:rPr>
                        <a:t>Arcturan</a:t>
                      </a:r>
                      <a:endParaRPr b="1" i="0" sz="3000" u="none" cap="none" strike="noStrike">
                        <a:latin typeface="Helvetica Neue"/>
                        <a:ea typeface="Helvetica Neue"/>
                        <a:cs typeface="Helvetica Neue"/>
                        <a:sym typeface="Helvetica Neue"/>
                      </a:endParaRPr>
                    </a:p>
                  </a:txBody>
                  <a:tcPr marT="45725" marB="45725" marR="91450" marL="91450" anchor="ctr"/>
                </a:tc>
              </a:tr>
              <a:tr h="294050">
                <a:tc>
                  <a:txBody>
                    <a:bodyPr/>
                    <a:lstStyle/>
                    <a:p>
                      <a:pPr indent="0" lvl="0" marL="0" rtl="0" algn="l">
                        <a:spcBef>
                          <a:spcPts val="0"/>
                        </a:spcBef>
                        <a:spcAft>
                          <a:spcPts val="0"/>
                        </a:spcAft>
                        <a:buClr>
                          <a:schemeClr val="dk1"/>
                        </a:buClr>
                        <a:buSzPts val="1100"/>
                        <a:buFont typeface="Arial"/>
                        <a:buNone/>
                      </a:pPr>
                      <a:r>
                        <a:rPr lang="en-US" sz="1600">
                          <a:latin typeface="Helvetica Neue"/>
                          <a:ea typeface="Helvetica Neue"/>
                          <a:cs typeface="Helvetica Neue"/>
                          <a:sym typeface="Helvetica Neue"/>
                        </a:rPr>
                        <a:t>ok-voon ororok sprok .</a:t>
                      </a:r>
                      <a:endParaRPr sz="1600">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600">
                          <a:latin typeface="Helvetica Neue"/>
                          <a:ea typeface="Helvetica Neue"/>
                          <a:cs typeface="Helvetica Neue"/>
                          <a:sym typeface="Helvetica Neue"/>
                        </a:rPr>
                        <a:t>at-voon bichat dat .</a:t>
                      </a:r>
                      <a:endParaRPr sz="1600">
                        <a:latin typeface="Helvetica Neue"/>
                        <a:ea typeface="Helvetica Neue"/>
                        <a:cs typeface="Helvetica Neue"/>
                        <a:sym typeface="Helvetica Neue"/>
                      </a:endParaRPr>
                    </a:p>
                  </a:txBody>
                  <a:tcPr marT="45725" marB="45725" marR="91450" marL="91450" anchor="ctr">
                    <a:lnB cap="flat" cmpd="sng" w="9525">
                      <a:solidFill>
                        <a:srgbClr val="9E9E9E"/>
                      </a:solidFill>
                      <a:prstDash val="solid"/>
                      <a:round/>
                      <a:headEnd len="sm" w="sm" type="none"/>
                      <a:tailEnd len="sm" w="sm" type="none"/>
                    </a:lnB>
                  </a:tcPr>
                </a:tc>
              </a:tr>
              <a:tr h="371800">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ok-drubel ok-voon anok plok sprok .</a:t>
                      </a:r>
                      <a:endParaRPr sz="16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at-drubel at-voon pippat rrat dat .</a:t>
                      </a:r>
                      <a:endParaRPr sz="16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850">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erok sprok izok hihok ghirok .</a:t>
                      </a:r>
                      <a:endParaRPr i="0" sz="16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totat dat arrat vat hilat .</a:t>
                      </a:r>
                      <a:endParaRPr i="0" sz="16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6950">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ok-voon anok drok brok jok .</a:t>
                      </a:r>
                      <a:endParaRPr sz="16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at-voon krat pippat sat lat .</a:t>
                      </a:r>
                      <a:endParaRPr sz="16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wiwok farok izok stok .</a:t>
                      </a:r>
                      <a:endParaRPr i="0" sz="16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totat jjat quat cat .</a:t>
                      </a:r>
                      <a:endParaRPr i="0" sz="1600" u="none" cap="none" strike="noStrike">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sprok izok jok stok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450">
                          <a:solidFill>
                            <a:srgbClr val="3A343A"/>
                          </a:solidFill>
                          <a:latin typeface="Helvetica Neue"/>
                          <a:ea typeface="Helvetica Neue"/>
                          <a:cs typeface="Helvetica Neue"/>
                          <a:sym typeface="Helvetica Neue"/>
                        </a:rPr>
                        <a:t>wat dat krat quat cat .</a:t>
                      </a:r>
                      <a:endParaRPr sz="145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farok ororok lalok sprok izok enemok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wat jjat bichat wat dat vat eneat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brok anok plok nok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iat lat pippat rrat nnat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wiwok nok izok kantok ok-yurp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latin typeface="Helvetica Neue"/>
                          <a:ea typeface="Helvetica Neue"/>
                          <a:cs typeface="Helvetica Neue"/>
                          <a:sym typeface="Helvetica Neue"/>
                        </a:rPr>
                        <a:t>totat nnat quat oloat at-yurp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mok nok yorok ghirok clok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wat nnat gat mat bat hilat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nok crrrok hihok yorok zanzanok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wat nnat arrat mat zanzanat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46650">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lalok rarok nok izok hihok mok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2300"/>
                        </a:spcBef>
                        <a:spcAft>
                          <a:spcPts val="2300"/>
                        </a:spcAft>
                        <a:buNone/>
                      </a:pPr>
                      <a:r>
                        <a:rPr lang="en-US" sz="1600">
                          <a:solidFill>
                            <a:srgbClr val="3A343A"/>
                          </a:solidFill>
                          <a:latin typeface="Helvetica Neue"/>
                          <a:ea typeface="Helvetica Neue"/>
                          <a:cs typeface="Helvetica Neue"/>
                          <a:sym typeface="Helvetica Neue"/>
                        </a:rPr>
                        <a:t>wat nnat forat arrat vat gat .</a:t>
                      </a:r>
                      <a:endParaRPr sz="1600">
                        <a:solidFill>
                          <a:srgbClr val="3A343A"/>
                        </a:solidFill>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3a8445b67b_0_41"/>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sz="2100"/>
              <a:t>Centauri sentence: </a:t>
            </a:r>
            <a:endParaRPr sz="2100"/>
          </a:p>
          <a:p>
            <a:pPr indent="0" lvl="0" marL="0" rtl="0" algn="l">
              <a:spcBef>
                <a:spcPts val="0"/>
              </a:spcBef>
              <a:spcAft>
                <a:spcPts val="0"/>
              </a:spcAft>
              <a:buNone/>
            </a:pPr>
            <a:r>
              <a:rPr b="1" lang="en-US" sz="2100"/>
              <a:t>farok crrrok hihok yorok clok kantok ok-yurp</a:t>
            </a:r>
            <a:endParaRPr b="1" sz="2100"/>
          </a:p>
          <a:p>
            <a:pPr indent="0" lvl="0" marL="0" rtl="0" algn="l">
              <a:spcBef>
                <a:spcPts val="0"/>
              </a:spcBef>
              <a:spcAft>
                <a:spcPts val="0"/>
              </a:spcAft>
              <a:buNone/>
            </a:pPr>
            <a:r>
              <a:t/>
            </a:r>
            <a:endParaRPr b="1" sz="2100"/>
          </a:p>
          <a:p>
            <a:pPr indent="0" lvl="0" marL="0" rtl="0" algn="l">
              <a:spcBef>
                <a:spcPts val="0"/>
              </a:spcBef>
              <a:spcAft>
                <a:spcPts val="0"/>
              </a:spcAft>
              <a:buNone/>
            </a:pPr>
            <a:r>
              <a:rPr lang="en-US" sz="2100"/>
              <a:t>Arcturan words:</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lang="en-US" sz="2100"/>
              <a:t> in the best order (according to the Arcturan part of the parallel text): </a:t>
            </a:r>
            <a:endParaRPr sz="2100"/>
          </a:p>
          <a:p>
            <a:pPr indent="0" lvl="0" marL="0" rtl="0" algn="l">
              <a:spcBef>
                <a:spcPts val="0"/>
              </a:spcBef>
              <a:spcAft>
                <a:spcPts val="0"/>
              </a:spcAft>
              <a:buNone/>
            </a:pPr>
            <a:r>
              <a:t/>
            </a:r>
            <a:endParaRPr b="1" sz="2100"/>
          </a:p>
          <a:p>
            <a:pPr indent="0" lvl="0" marL="0" rtl="0" algn="l">
              <a:spcBef>
                <a:spcPts val="0"/>
              </a:spcBef>
              <a:spcAft>
                <a:spcPts val="0"/>
              </a:spcAft>
              <a:buNone/>
            </a:pPr>
            <a:r>
              <a:rPr b="1" lang="en-US" sz="2100">
                <a:solidFill>
                  <a:srgbClr val="FF0000"/>
                </a:solidFill>
              </a:rPr>
              <a:t>{</a:t>
            </a:r>
            <a:r>
              <a:rPr b="1" lang="en-US" sz="1900">
                <a:solidFill>
                  <a:srgbClr val="FF0000"/>
                </a:solidFill>
              </a:rPr>
              <a:t>jjat, arrat, mat, bat, oloat, at-yurp}</a:t>
            </a:r>
            <a:endParaRPr b="1" sz="1900">
              <a:solidFill>
                <a:srgbClr val="FF0000"/>
              </a:solidFill>
            </a:endParaRPr>
          </a:p>
          <a:p>
            <a:pPr indent="0" lvl="0" marL="0" rtl="0" algn="l">
              <a:spcBef>
                <a:spcPts val="0"/>
              </a:spcBef>
              <a:spcAft>
                <a:spcPts val="0"/>
              </a:spcAft>
              <a:buClr>
                <a:schemeClr val="dk1"/>
              </a:buClr>
              <a:buSzPts val="1800"/>
              <a:buFont typeface="Arial"/>
              <a:buNone/>
            </a:pPr>
            <a:r>
              <a:t/>
            </a:r>
            <a:endParaRPr b="1" sz="2100"/>
          </a:p>
        </p:txBody>
      </p:sp>
      <p:sp>
        <p:nvSpPr>
          <p:cNvPr id="324" name="Google Shape;324;g13a8445b67b_0_4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10.1.3 solution (3/3)</a:t>
            </a:r>
            <a:endParaRPr/>
          </a:p>
        </p:txBody>
      </p:sp>
      <p:sp>
        <p:nvSpPr>
          <p:cNvPr id="325" name="Google Shape;325;g13a8445b67b_0_4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1" type="body"/>
          </p:nvPr>
        </p:nvSpPr>
        <p:spPr>
          <a:xfrm>
            <a:off x="457200" y="1600200"/>
            <a:ext cx="7774200" cy="4526100"/>
          </a:xfrm>
          <a:prstGeom prst="rect">
            <a:avLst/>
          </a:prstGeom>
          <a:noFill/>
          <a:ln>
            <a:noFill/>
          </a:ln>
        </p:spPr>
        <p:txBody>
          <a:bodyPr anchorCtr="0" anchor="t" bIns="0" lIns="0" spcFirstLastPara="1" rIns="0" wrap="square" tIns="0">
            <a:noAutofit/>
          </a:bodyPr>
          <a:lstStyle/>
          <a:p>
            <a:pPr indent="-374650" lvl="0" marL="457200" rtl="0" algn="l">
              <a:lnSpc>
                <a:spcPct val="115000"/>
              </a:lnSpc>
              <a:spcBef>
                <a:spcPts val="2300"/>
              </a:spcBef>
              <a:spcAft>
                <a:spcPts val="0"/>
              </a:spcAft>
              <a:buClr>
                <a:schemeClr val="dk1"/>
              </a:buClr>
              <a:buSzPts val="2300"/>
              <a:buFont typeface="Helvetica Neue"/>
              <a:buChar char="•"/>
            </a:pPr>
            <a:r>
              <a:rPr lang="en-US" sz="2300"/>
              <a:t>Machine Translation means converting text or speech in one language (</a:t>
            </a:r>
            <a:r>
              <a:rPr i="1" lang="en-US" sz="2300"/>
              <a:t>source, “s”</a:t>
            </a:r>
            <a:r>
              <a:rPr lang="en-US" sz="2300"/>
              <a:t>) to a text in another language (</a:t>
            </a:r>
            <a:r>
              <a:rPr i="1" lang="en-US" sz="2300"/>
              <a:t>target, “t”</a:t>
            </a:r>
            <a:r>
              <a:rPr lang="en-US" sz="2300"/>
              <a:t>).</a:t>
            </a:r>
            <a:endParaRPr sz="2300"/>
          </a:p>
          <a:p>
            <a:pPr indent="0" lvl="0" marL="457200" rtl="0" algn="l">
              <a:lnSpc>
                <a:spcPct val="115000"/>
              </a:lnSpc>
              <a:spcBef>
                <a:spcPts val="2300"/>
              </a:spcBef>
              <a:spcAft>
                <a:spcPts val="0"/>
              </a:spcAft>
              <a:buNone/>
            </a:pPr>
            <a:r>
              <a:t/>
            </a:r>
            <a:endParaRPr sz="2300"/>
          </a:p>
          <a:p>
            <a:pPr indent="-374650" lvl="0" marL="457200" rtl="0" algn="l">
              <a:lnSpc>
                <a:spcPct val="115000"/>
              </a:lnSpc>
              <a:spcBef>
                <a:spcPts val="2300"/>
              </a:spcBef>
              <a:spcAft>
                <a:spcPts val="0"/>
              </a:spcAft>
              <a:buSzPts val="2300"/>
              <a:buFont typeface="Helvetica Neue"/>
              <a:buChar char="•"/>
            </a:pPr>
            <a:r>
              <a:rPr lang="en-US" sz="2300"/>
              <a:t>MT is a subfield of Natural Language Processing (NLP) which deals with the use of computers to model and process human language</a:t>
            </a:r>
            <a:endParaRPr sz="2300"/>
          </a:p>
          <a:p>
            <a:pPr indent="0" lvl="0" marL="457200" rtl="0" algn="l">
              <a:lnSpc>
                <a:spcPct val="100000"/>
              </a:lnSpc>
              <a:spcBef>
                <a:spcPts val="2300"/>
              </a:spcBef>
              <a:spcAft>
                <a:spcPts val="0"/>
              </a:spcAft>
              <a:buNone/>
            </a:pPr>
            <a:r>
              <a:t/>
            </a:r>
            <a:endParaRPr/>
          </a:p>
        </p:txBody>
      </p:sp>
      <p:sp>
        <p:nvSpPr>
          <p:cNvPr id="94" name="Google Shape;94;p3"/>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What is Machine Translation (MT)? </a:t>
            </a:r>
            <a:endParaRPr/>
          </a:p>
        </p:txBody>
      </p:sp>
      <p:sp>
        <p:nvSpPr>
          <p:cNvPr id="95" name="Google Shape;95;p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3a8445b67b_0_62"/>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31" name="Google Shape;331;g13a8445b67b_0_62"/>
          <p:cNvSpPr txBox="1"/>
          <p:nvPr>
            <p:ph type="title"/>
          </p:nvPr>
        </p:nvSpPr>
        <p:spPr>
          <a:xfrm>
            <a:off x="626400" y="1890000"/>
            <a:ext cx="3760200" cy="2880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3000"/>
              <a:buFont typeface="Helvetica Neue"/>
              <a:buNone/>
            </a:pPr>
            <a:r>
              <a:rPr lang="en-US"/>
              <a:t>Task 10.2</a:t>
            </a:r>
            <a:endParaRPr/>
          </a:p>
          <a:p>
            <a:pPr indent="0" lvl="0" marL="0" rtl="0" algn="l">
              <a:lnSpc>
                <a:spcPct val="100000"/>
              </a:lnSpc>
              <a:spcBef>
                <a:spcPts val="0"/>
              </a:spcBef>
              <a:spcAft>
                <a:spcPts val="0"/>
              </a:spcAft>
              <a:buClr>
                <a:schemeClr val="lt1"/>
              </a:buClr>
              <a:buSzPts val="3000"/>
              <a:buFont typeface="Helvetica Neue"/>
              <a:buNone/>
            </a:pPr>
            <a:r>
              <a:rPr lang="en-US"/>
              <a:t>Ambiguity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3a8445b67b_0_50"/>
          <p:cNvSpPr txBox="1"/>
          <p:nvPr>
            <p:ph idx="1" type="body"/>
          </p:nvPr>
        </p:nvSpPr>
        <p:spPr>
          <a:xfrm>
            <a:off x="457200" y="1600200"/>
            <a:ext cx="8559600" cy="4526100"/>
          </a:xfrm>
          <a:prstGeom prst="rect">
            <a:avLst/>
          </a:prstGeom>
        </p:spPr>
        <p:txBody>
          <a:bodyPr anchorCtr="0" anchor="t" bIns="0" lIns="0" spcFirstLastPara="1" rIns="0" wrap="square" tIns="0">
            <a:normAutofit lnSpcReduction="10000"/>
          </a:bodyPr>
          <a:lstStyle/>
          <a:p>
            <a:pPr indent="-355600" lvl="0" marL="457200" rtl="0" algn="l">
              <a:spcBef>
                <a:spcPts val="400"/>
              </a:spcBef>
              <a:spcAft>
                <a:spcPts val="0"/>
              </a:spcAft>
              <a:buSzPts val="2000"/>
              <a:buChar char="•"/>
            </a:pPr>
            <a:r>
              <a:rPr lang="en-US"/>
              <a:t>Am</a:t>
            </a:r>
            <a:r>
              <a:rPr lang="en-US"/>
              <a:t>biguity AILO puzzle</a:t>
            </a:r>
            <a:r>
              <a:rPr lang="en-US"/>
              <a:t> </a:t>
            </a:r>
            <a:r>
              <a:rPr lang="en-US" u="sng">
                <a:solidFill>
                  <a:srgbClr val="1155CC"/>
                </a:solidFill>
                <a:hlinkClick r:id="rId3">
                  <a:extLst>
                    <a:ext uri="{A12FA001-AC4F-418D-AE19-62706E023703}">
                      <ahyp:hlinkClr val="tx"/>
                    </a:ext>
                  </a:extLst>
                </a:hlinkClick>
              </a:rPr>
              <a:t>Running on MT puzzle</a:t>
            </a:r>
            <a:r>
              <a:rPr lang="en-US"/>
              <a:t> (and Solution)</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Font typeface="Helvetica Neue"/>
              <a:buChar char="•"/>
            </a:pPr>
            <a:r>
              <a:rPr lang="en-US">
                <a:solidFill>
                  <a:srgbClr val="222222"/>
                </a:solidFill>
                <a:highlight>
                  <a:srgbClr val="FFFFFF"/>
                </a:highlight>
              </a:rPr>
              <a:t>One of the most common errors in the modern Neural Machine Translation systems is word sense selection: the source language text may contain words which have multiple meanings and the MT system has chosen the wrong one.</a:t>
            </a:r>
            <a:endParaRPr>
              <a:solidFill>
                <a:srgbClr val="222222"/>
              </a:solidFill>
              <a:highlight>
                <a:srgbClr val="FFFFFF"/>
              </a:highlight>
            </a:endParaRPr>
          </a:p>
          <a:p>
            <a:pPr indent="0" lvl="0" marL="457200" rtl="0" algn="l">
              <a:spcBef>
                <a:spcPts val="400"/>
              </a:spcBef>
              <a:spcAft>
                <a:spcPts val="0"/>
              </a:spcAft>
              <a:buNone/>
            </a:pPr>
            <a:r>
              <a:t/>
            </a:r>
            <a:endParaRPr>
              <a:solidFill>
                <a:srgbClr val="222222"/>
              </a:solidFill>
              <a:highlight>
                <a:srgbClr val="FFFFFF"/>
              </a:highlight>
            </a:endParaRPr>
          </a:p>
          <a:p>
            <a:pPr indent="-355600" lvl="0" marL="457200" rtl="0" algn="l">
              <a:spcBef>
                <a:spcPts val="400"/>
              </a:spcBef>
              <a:spcAft>
                <a:spcPts val="0"/>
              </a:spcAft>
              <a:buClr>
                <a:schemeClr val="dk1"/>
              </a:buClr>
              <a:buSzPts val="2000"/>
              <a:buChar char="•"/>
            </a:pPr>
            <a:r>
              <a:rPr lang="en-US">
                <a:highlight>
                  <a:srgbClr val="FFFFFF"/>
                </a:highlight>
              </a:rPr>
              <a:t>In the puzzle, the effect of this has been simulated: we have taken an ordinary English text and replaced a number of individual words with alternative words which share a meaning with the original word, but which are not correct in this context.  For example, in the first line, we have “angry-legged” instead of “cross-legged”. </a:t>
            </a:r>
            <a:endParaRPr>
              <a:highlight>
                <a:srgbClr val="FFFFFF"/>
              </a:highlight>
            </a:endParaRPr>
          </a:p>
          <a:p>
            <a:pPr indent="0" lvl="0" marL="457200" rtl="0" algn="l">
              <a:spcBef>
                <a:spcPts val="400"/>
              </a:spcBef>
              <a:spcAft>
                <a:spcPts val="0"/>
              </a:spcAft>
              <a:buNone/>
            </a:pPr>
            <a:r>
              <a:t/>
            </a:r>
            <a:endParaRPr>
              <a:highlight>
                <a:srgbClr val="FFFFFF"/>
              </a:highlight>
            </a:endParaRPr>
          </a:p>
          <a:p>
            <a:pPr indent="-355600" lvl="0" marL="457200" rtl="0" algn="l">
              <a:spcBef>
                <a:spcPts val="400"/>
              </a:spcBef>
              <a:spcAft>
                <a:spcPts val="0"/>
              </a:spcAft>
              <a:buSzPts val="2000"/>
              <a:buChar char="•"/>
            </a:pPr>
            <a:r>
              <a:rPr lang="en-US">
                <a:highlight>
                  <a:srgbClr val="FFFFFF"/>
                </a:highlight>
              </a:rPr>
              <a:t>Your task is to find the incorrect words and their correct replacements</a:t>
            </a:r>
            <a:endParaRPr>
              <a:highlight>
                <a:srgbClr val="FFFFFF"/>
              </a:highlight>
            </a:endParaRPr>
          </a:p>
        </p:txBody>
      </p:sp>
      <p:sp>
        <p:nvSpPr>
          <p:cNvPr id="338" name="Google Shape;338;g13a8445b67b_0_5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10.2 Ambiguity</a:t>
            </a:r>
            <a:endParaRPr/>
          </a:p>
        </p:txBody>
      </p:sp>
      <p:sp>
        <p:nvSpPr>
          <p:cNvPr id="339" name="Google Shape;339;g13a8445b67b_0_5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203184f47b_0_10"/>
          <p:cNvSpPr txBox="1"/>
          <p:nvPr>
            <p:ph type="title"/>
          </p:nvPr>
        </p:nvSpPr>
        <p:spPr>
          <a:xfrm>
            <a:off x="626400" y="1890000"/>
            <a:ext cx="3760200" cy="288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3000"/>
              <a:buFont typeface="Helvetica Neue"/>
              <a:buNone/>
            </a:pPr>
            <a:r>
              <a:rPr lang="en-US"/>
              <a:t>Task 10.3</a:t>
            </a:r>
            <a:endParaRPr/>
          </a:p>
          <a:p>
            <a:pPr indent="0" lvl="0" marL="0" rtl="0" algn="l">
              <a:lnSpc>
                <a:spcPct val="100000"/>
              </a:lnSpc>
              <a:spcBef>
                <a:spcPts val="0"/>
              </a:spcBef>
              <a:spcAft>
                <a:spcPts val="0"/>
              </a:spcAft>
              <a:buClr>
                <a:schemeClr val="lt1"/>
              </a:buClr>
              <a:buSzPts val="3000"/>
              <a:buFont typeface="Helvetica Neue"/>
              <a:buNone/>
            </a:pPr>
            <a:r>
              <a:rPr lang="en-US"/>
              <a:t>Gender Bias in Language</a:t>
            </a:r>
            <a:endParaRPr/>
          </a:p>
        </p:txBody>
      </p:sp>
      <p:sp>
        <p:nvSpPr>
          <p:cNvPr id="345" name="Google Shape;345;g1203184f47b_0_10"/>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203184f47b_0_5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Exercise 10.3 Gender Bias in Language (</a:t>
            </a:r>
            <a:r>
              <a:rPr lang="en-US">
                <a:solidFill>
                  <a:schemeClr val="dk2"/>
                </a:solidFill>
              </a:rPr>
              <a:t>1/3</a:t>
            </a:r>
            <a:r>
              <a:rPr lang="en-US">
                <a:solidFill>
                  <a:schemeClr val="dk2"/>
                </a:solidFill>
              </a:rPr>
              <a:t>)</a:t>
            </a:r>
            <a:endParaRPr/>
          </a:p>
        </p:txBody>
      </p:sp>
      <p:sp>
        <p:nvSpPr>
          <p:cNvPr id="352" name="Google Shape;352;g1203184f47b_0_52"/>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0"/>
              </a:spcBef>
              <a:spcAft>
                <a:spcPts val="0"/>
              </a:spcAft>
              <a:buClr>
                <a:schemeClr val="dk2"/>
              </a:buClr>
              <a:buSzPts val="2000"/>
              <a:buFont typeface="Helvetica Neue"/>
              <a:buChar char="•"/>
            </a:pPr>
            <a:r>
              <a:rPr lang="en-US"/>
              <a:t>Wh</a:t>
            </a:r>
            <a:r>
              <a:rPr lang="en-US"/>
              <a:t>e</a:t>
            </a:r>
            <a:r>
              <a:rPr lang="en-US"/>
              <a:t>n you hear about a ‘nurse’, it may be that a woman pops into your mind. But we all know there are male nurses also. </a:t>
            </a:r>
            <a:endParaRPr/>
          </a:p>
          <a:p>
            <a:pPr indent="-355600" lvl="0" marL="457200" rtl="0" algn="l">
              <a:spcBef>
                <a:spcPts val="0"/>
              </a:spcBef>
              <a:spcAft>
                <a:spcPts val="0"/>
              </a:spcAft>
              <a:buClr>
                <a:schemeClr val="dk2"/>
              </a:buClr>
              <a:buSzPts val="2000"/>
              <a:buChar char="•"/>
            </a:pPr>
            <a:r>
              <a:rPr lang="en-US"/>
              <a:t>Similarly, there are many female doctors. </a:t>
            </a:r>
            <a:endParaRPr/>
          </a:p>
          <a:p>
            <a:pPr indent="0" lvl="0" marL="0" rtl="0" algn="l">
              <a:spcBef>
                <a:spcPts val="0"/>
              </a:spcBef>
              <a:spcAft>
                <a:spcPts val="0"/>
              </a:spcAft>
              <a:buNone/>
            </a:pPr>
            <a:r>
              <a:t/>
            </a:r>
            <a:endParaRPr/>
          </a:p>
          <a:p>
            <a:pPr indent="-355600" lvl="0" marL="457200" rtl="0" algn="l">
              <a:spcBef>
                <a:spcPts val="0"/>
              </a:spcBef>
              <a:spcAft>
                <a:spcPts val="0"/>
              </a:spcAft>
              <a:buClr>
                <a:schemeClr val="dk2"/>
              </a:buClr>
              <a:buSzPts val="2000"/>
              <a:buFont typeface="Helvetica Neue"/>
              <a:buChar char="•"/>
            </a:pPr>
            <a:r>
              <a:rPr lang="en-US"/>
              <a:t>These stereotypes can also be found in Machine Translation data which lead to biased translations, and researchers are working to change this.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353" name="Google Shape;353;g1203184f47b_0_5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203408e3bb_0_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0"/>
              </a:spcBef>
              <a:spcAft>
                <a:spcPts val="0"/>
              </a:spcAft>
              <a:buClr>
                <a:schemeClr val="dk2"/>
              </a:buClr>
              <a:buSzPts val="2000"/>
              <a:buFont typeface="Helvetica Neue"/>
              <a:buChar char="•"/>
            </a:pPr>
            <a:r>
              <a:rPr lang="en-US"/>
              <a:t>Have a look at </a:t>
            </a:r>
            <a:r>
              <a:rPr lang="en-US" u="sng">
                <a:solidFill>
                  <a:schemeClr val="dk2"/>
                </a:solidFill>
                <a:hlinkClick r:id="rId3">
                  <a:extLst>
                    <a:ext uri="{A12FA001-AC4F-418D-AE19-62706E023703}">
                      <ahyp:hlinkClr val="tx"/>
                    </a:ext>
                  </a:extLst>
                </a:hlinkClick>
              </a:rPr>
              <a:t>http://wordbias.umiacs.umd.edu/</a:t>
            </a:r>
            <a:r>
              <a:rPr lang="en-US"/>
              <a:t> and see if there are words that are commonly associated to a particular gender which you hadn’t considered before. </a:t>
            </a:r>
            <a:endParaRPr/>
          </a:p>
          <a:p>
            <a:pPr indent="0" lvl="0" marL="457200" rtl="0" algn="l">
              <a:spcBef>
                <a:spcPts val="0"/>
              </a:spcBef>
              <a:spcAft>
                <a:spcPts val="0"/>
              </a:spcAft>
              <a:buNone/>
            </a:pPr>
            <a:r>
              <a:t/>
            </a:r>
            <a:endParaRPr/>
          </a:p>
          <a:p>
            <a:pPr indent="-355600" lvl="0" marL="457200" rtl="0" algn="l">
              <a:spcBef>
                <a:spcPts val="0"/>
              </a:spcBef>
              <a:spcAft>
                <a:spcPts val="0"/>
              </a:spcAft>
              <a:buClr>
                <a:schemeClr val="dk2"/>
              </a:buClr>
              <a:buSzPts val="2000"/>
              <a:buChar char="•"/>
            </a:pPr>
            <a:r>
              <a:rPr lang="en-US"/>
              <a:t>Example searches: nurse, doctor, pilot, caring, smart, happy</a:t>
            </a:r>
            <a:endParaRPr/>
          </a:p>
          <a:p>
            <a:pPr indent="0" lvl="0" marL="457200" rtl="0" algn="l">
              <a:spcBef>
                <a:spcPts val="400"/>
              </a:spcBef>
              <a:spcAft>
                <a:spcPts val="0"/>
              </a:spcAft>
              <a:buNone/>
            </a:pPr>
            <a:r>
              <a:t/>
            </a:r>
            <a:endParaRPr/>
          </a:p>
        </p:txBody>
      </p:sp>
      <p:sp>
        <p:nvSpPr>
          <p:cNvPr id="360" name="Google Shape;360;g1203408e3bb_0_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Clr>
                <a:schemeClr val="dk1"/>
              </a:buClr>
              <a:buSzPts val="1100"/>
              <a:buFont typeface="Arial"/>
              <a:buNone/>
            </a:pPr>
            <a:r>
              <a:rPr lang="en-US">
                <a:solidFill>
                  <a:schemeClr val="dk2"/>
                </a:solidFill>
              </a:rPr>
              <a:t>Exercise Gender Bias in Language (2/3)</a:t>
            </a:r>
            <a:endParaRPr/>
          </a:p>
        </p:txBody>
      </p:sp>
      <p:sp>
        <p:nvSpPr>
          <p:cNvPr id="361" name="Google Shape;361;g1203408e3bb_0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362" name="Google Shape;362;g1203408e3bb_0_0"/>
          <p:cNvPicPr preferRelativeResize="0"/>
          <p:nvPr/>
        </p:nvPicPr>
        <p:blipFill rotWithShape="1">
          <a:blip r:embed="rId4">
            <a:alphaModFix/>
          </a:blip>
          <a:srcRect b="12639" l="5157" r="68674" t="39119"/>
          <a:stretch/>
        </p:blipFill>
        <p:spPr>
          <a:xfrm>
            <a:off x="3162194" y="3172675"/>
            <a:ext cx="5981814" cy="36240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3a8445b67b_0_6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Exercise Gender Bias in Language (3/3)</a:t>
            </a:r>
            <a:endParaRPr/>
          </a:p>
        </p:txBody>
      </p:sp>
      <p:sp>
        <p:nvSpPr>
          <p:cNvPr id="369" name="Google Shape;369;g13a8445b67b_0_67"/>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spcBef>
                <a:spcPts val="0"/>
              </a:spcBef>
              <a:spcAft>
                <a:spcPts val="0"/>
              </a:spcAft>
              <a:buClr>
                <a:schemeClr val="dk2"/>
              </a:buClr>
              <a:buSzPts val="2000"/>
              <a:buFont typeface="Helvetica Neue"/>
              <a:buChar char="•"/>
            </a:pPr>
            <a:r>
              <a:rPr lang="en-US"/>
              <a:t>Have a look into these sentences of real MT data </a:t>
            </a:r>
            <a:r>
              <a:rPr lang="en-US" u="sng">
                <a:solidFill>
                  <a:schemeClr val="hlink"/>
                </a:solidFill>
                <a:hlinkClick r:id="rId3"/>
              </a:rPr>
              <a:t>https://github.com/gabrielStanovsky/mt_gender/blob/master/data/aggregates/en.txt</a:t>
            </a:r>
            <a:endParaRPr/>
          </a:p>
          <a:p>
            <a:pPr indent="0" lvl="0" marL="457200" rtl="0" algn="l">
              <a:spcBef>
                <a:spcPts val="0"/>
              </a:spcBef>
              <a:spcAft>
                <a:spcPts val="0"/>
              </a:spcAft>
              <a:buNone/>
            </a:pPr>
            <a:r>
              <a:t/>
            </a:r>
            <a:endParaRPr/>
          </a:p>
          <a:p>
            <a:pPr indent="-355600" lvl="0" marL="457200" rtl="0" algn="l">
              <a:spcBef>
                <a:spcPts val="0"/>
              </a:spcBef>
              <a:spcAft>
                <a:spcPts val="0"/>
              </a:spcAft>
              <a:buClr>
                <a:schemeClr val="dk2"/>
              </a:buClr>
              <a:buSzPts val="2000"/>
              <a:buFont typeface="Helvetica Neue"/>
              <a:buChar char="•"/>
            </a:pPr>
            <a:r>
              <a:rPr lang="en-US">
                <a:extLst>
                  <a:ext uri="http://customooxmlschemas.google.com/">
                    <go:slidesCustomData xmlns:go="http://customooxmlschemas.google.com/" textRoundtripDataId="0"/>
                  </a:ext>
                </a:extLst>
              </a:rPr>
              <a:t>Try to translate a few of the test MT sentences using Google Translate into a language </a:t>
            </a:r>
            <a:r>
              <a:rPr lang="en-US"/>
              <a:t>with grammatical gender you know ( e.g. French? Spanish? German?)</a:t>
            </a:r>
            <a:endParaRPr/>
          </a:p>
          <a:p>
            <a:pPr indent="0" lvl="0" marL="457200" rtl="0" algn="l">
              <a:spcBef>
                <a:spcPts val="0"/>
              </a:spcBef>
              <a:spcAft>
                <a:spcPts val="0"/>
              </a:spcAft>
              <a:buNone/>
            </a:pPr>
            <a:r>
              <a:t/>
            </a:r>
            <a:endParaRPr/>
          </a:p>
          <a:p>
            <a:pPr indent="-355600" lvl="0" marL="457200" rtl="0" algn="l">
              <a:spcBef>
                <a:spcPts val="0"/>
              </a:spcBef>
              <a:spcAft>
                <a:spcPts val="0"/>
              </a:spcAft>
              <a:buClr>
                <a:schemeClr val="dk2"/>
              </a:buClr>
              <a:buSzPts val="2000"/>
              <a:buChar char="•"/>
            </a:pPr>
            <a:r>
              <a:rPr lang="en-US"/>
              <a:t>Which gender is meant? What issues can you find?</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
        <p:nvSpPr>
          <p:cNvPr id="370" name="Google Shape;370;g13a8445b67b_0_6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203184f47b_0_15"/>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376" name="Google Shape;376;g1203184f47b_0_15"/>
          <p:cNvSpPr txBox="1"/>
          <p:nvPr>
            <p:ph type="title"/>
          </p:nvPr>
        </p:nvSpPr>
        <p:spPr>
          <a:xfrm>
            <a:off x="626400" y="1890000"/>
            <a:ext cx="3760200" cy="2880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000"/>
              <a:buFont typeface="Helvetica Neue"/>
              <a:buNone/>
            </a:pPr>
            <a:r>
              <a:rPr lang="en-US"/>
              <a:t>Extra resource</a:t>
            </a:r>
            <a:endParaRPr/>
          </a:p>
          <a:p>
            <a:pPr indent="0" lvl="0" marL="0" rtl="0" algn="l">
              <a:spcBef>
                <a:spcPts val="0"/>
              </a:spcBef>
              <a:spcAft>
                <a:spcPts val="0"/>
              </a:spcAft>
              <a:buClr>
                <a:schemeClr val="lt1"/>
              </a:buClr>
              <a:buSzPts val="3000"/>
              <a:buFont typeface="Helvetica Neue"/>
              <a:buNone/>
            </a:pPr>
            <a:r>
              <a:t/>
            </a:r>
            <a:endParaRPr/>
          </a:p>
          <a:p>
            <a:pPr indent="0" lvl="0" marL="0" rtl="0" algn="l">
              <a:spcBef>
                <a:spcPts val="0"/>
              </a:spcBef>
              <a:spcAft>
                <a:spcPts val="0"/>
              </a:spcAft>
              <a:buClr>
                <a:schemeClr val="lt1"/>
              </a:buClr>
              <a:buSzPts val="3000"/>
              <a:buFont typeface="Helvetica Neue"/>
              <a:buNone/>
            </a:pPr>
            <a:r>
              <a:rPr lang="en-US"/>
              <a:t>T</a:t>
            </a:r>
            <a:r>
              <a:rPr lang="en-US"/>
              <a:t>ask 10.4 </a:t>
            </a:r>
            <a:endParaRPr/>
          </a:p>
          <a:p>
            <a:pPr indent="0" lvl="0" marL="0" rtl="0" algn="l">
              <a:spcBef>
                <a:spcPts val="0"/>
              </a:spcBef>
              <a:spcAft>
                <a:spcPts val="0"/>
              </a:spcAft>
              <a:buClr>
                <a:schemeClr val="lt1"/>
              </a:buClr>
              <a:buSzPts val="3000"/>
              <a:buFont typeface="Helvetica Neue"/>
              <a:buNone/>
            </a:pPr>
            <a:r>
              <a:rPr lang="en-US"/>
              <a:t>Translating Images</a:t>
            </a:r>
            <a:endParaRPr/>
          </a:p>
          <a:p>
            <a:pPr indent="0" lvl="0" marL="0" rtl="0" algn="l">
              <a:spcBef>
                <a:spcPts val="0"/>
              </a:spcBef>
              <a:spcAft>
                <a:spcPts val="0"/>
              </a:spcAft>
              <a:buClr>
                <a:schemeClr val="lt1"/>
              </a:buClr>
              <a:buSzPts val="3000"/>
              <a:buFont typeface="Helvetica Neue"/>
              <a:buNone/>
            </a:pPr>
            <a:r>
              <a:t/>
            </a:r>
            <a:endParaRPr>
              <a:highlight>
                <a:srgbClr val="FFFF00"/>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203184f47b_0_3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solidFill>
                  <a:schemeClr val="dk2"/>
                </a:solidFill>
              </a:rPr>
              <a:t>Extra Resource </a:t>
            </a:r>
            <a:endParaRPr>
              <a:solidFill>
                <a:schemeClr val="dk2"/>
              </a:solidFill>
            </a:endParaRPr>
          </a:p>
          <a:p>
            <a:pPr indent="0" lvl="0" marL="0" rtl="0" algn="l">
              <a:spcBef>
                <a:spcPts val="0"/>
              </a:spcBef>
              <a:spcAft>
                <a:spcPts val="0"/>
              </a:spcAft>
              <a:buNone/>
            </a:pPr>
            <a:r>
              <a:rPr lang="en-US">
                <a:solidFill>
                  <a:schemeClr val="dk2"/>
                </a:solidFill>
              </a:rPr>
              <a:t>Exercise 10.4 Translating Images</a:t>
            </a:r>
            <a:endParaRPr/>
          </a:p>
        </p:txBody>
      </p:sp>
      <p:sp>
        <p:nvSpPr>
          <p:cNvPr id="383" name="Google Shape;383;g1203184f47b_0_3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412750" lvl="0" marL="457200" rtl="0" algn="l">
              <a:spcBef>
                <a:spcPts val="0"/>
              </a:spcBef>
              <a:spcAft>
                <a:spcPts val="0"/>
              </a:spcAft>
              <a:buSzPts val="2900"/>
              <a:buFont typeface="Helvetica Neue"/>
              <a:buChar char="•"/>
            </a:pPr>
            <a:r>
              <a:rPr lang="en-US"/>
              <a:t>Think of an object that is </a:t>
            </a:r>
            <a:r>
              <a:rPr lang="en-US"/>
              <a:t>shiny/glittery, gold colour, has a loop one end, reflects the light, is made of a hard material.  </a:t>
            </a:r>
            <a:endParaRPr/>
          </a:p>
          <a:p>
            <a:pPr indent="0" lvl="0" marL="0" rtl="0" algn="l">
              <a:spcBef>
                <a:spcPts val="0"/>
              </a:spcBef>
              <a:spcAft>
                <a:spcPts val="0"/>
              </a:spcAft>
              <a:buNone/>
            </a:pPr>
            <a:r>
              <a:t/>
            </a:r>
            <a:endParaRPr/>
          </a:p>
          <a:p>
            <a:pPr indent="-412750" lvl="0" marL="457200" rtl="0" algn="l">
              <a:spcBef>
                <a:spcPts val="0"/>
              </a:spcBef>
              <a:spcAft>
                <a:spcPts val="0"/>
              </a:spcAft>
              <a:buSzPts val="2900"/>
              <a:buFont typeface="Helvetica Neue"/>
              <a:buChar char="•"/>
            </a:pPr>
            <a:r>
              <a:rPr lang="en-US"/>
              <a:t>Write down what you think it is. </a:t>
            </a:r>
            <a:endParaRPr sz="2900"/>
          </a:p>
        </p:txBody>
      </p:sp>
      <p:sp>
        <p:nvSpPr>
          <p:cNvPr id="384" name="Google Shape;384;g1203184f47b_0_3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203184f47b_0_0"/>
          <p:cNvSpPr txBox="1"/>
          <p:nvPr>
            <p:ph idx="1" type="body"/>
          </p:nvPr>
        </p:nvSpPr>
        <p:spPr>
          <a:xfrm>
            <a:off x="457200" y="1600200"/>
            <a:ext cx="4038600" cy="45261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Watch the video</a:t>
            </a:r>
            <a:endParaRPr/>
          </a:p>
        </p:txBody>
      </p:sp>
      <p:sp>
        <p:nvSpPr>
          <p:cNvPr id="391" name="Google Shape;391;g1203184f47b_0_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a:t>
            </a:r>
            <a:r>
              <a:rPr lang="en-US"/>
              <a:t> 10.4 Translating Images</a:t>
            </a:r>
            <a:endParaRPr/>
          </a:p>
        </p:txBody>
      </p:sp>
      <p:sp>
        <p:nvSpPr>
          <p:cNvPr id="392" name="Google Shape;392;g1203184f47b_0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393" name="Google Shape;393;g1203184f47b_0_0"/>
          <p:cNvSpPr txBox="1"/>
          <p:nvPr>
            <p:ph idx="2" type="body"/>
          </p:nvPr>
        </p:nvSpPr>
        <p:spPr>
          <a:xfrm>
            <a:off x="4648200" y="1600200"/>
            <a:ext cx="4306500" cy="4526100"/>
          </a:xfrm>
          <a:prstGeom prst="rect">
            <a:avLst/>
          </a:prstGeom>
        </p:spPr>
        <p:txBody>
          <a:bodyPr anchorCtr="0" anchor="t" bIns="0" lIns="0" spcFirstLastPara="1" rIns="0" wrap="square" tIns="0">
            <a:normAutofit fontScale="32500" lnSpcReduction="10000"/>
          </a:bodyPr>
          <a:lstStyle/>
          <a:p>
            <a:pPr indent="-346490" lvl="0" marL="457200" rtl="0" algn="l">
              <a:spcBef>
                <a:spcPts val="400"/>
              </a:spcBef>
              <a:spcAft>
                <a:spcPts val="0"/>
              </a:spcAft>
              <a:buSzPct val="100000"/>
              <a:buChar char="•"/>
            </a:pPr>
            <a:r>
              <a:rPr lang="en-US" sz="5712"/>
              <a:t>After the video, take out your phones and visit the link below:</a:t>
            </a:r>
            <a:endParaRPr sz="5712"/>
          </a:p>
          <a:p>
            <a:pPr indent="0" lvl="0" marL="0" rtl="0" algn="l">
              <a:spcBef>
                <a:spcPts val="400"/>
              </a:spcBef>
              <a:spcAft>
                <a:spcPts val="0"/>
              </a:spcAft>
              <a:buNone/>
            </a:pPr>
            <a:r>
              <a:t/>
            </a:r>
            <a:endParaRPr sz="5348"/>
          </a:p>
          <a:p>
            <a:pPr indent="0" lvl="0" marL="0" rtl="0" algn="l">
              <a:spcBef>
                <a:spcPts val="0"/>
              </a:spcBef>
              <a:spcAft>
                <a:spcPts val="0"/>
              </a:spcAft>
              <a:buNone/>
            </a:pPr>
            <a:r>
              <a:t/>
            </a:r>
            <a:endParaRPr sz="5348"/>
          </a:p>
          <a:p>
            <a:pPr indent="0" lvl="0" marL="0" rtl="0" algn="l">
              <a:spcBef>
                <a:spcPts val="0"/>
              </a:spcBef>
              <a:spcAft>
                <a:spcPts val="0"/>
              </a:spcAft>
              <a:buNone/>
            </a:pPr>
            <a:r>
              <a:rPr lang="en-US" sz="5348" u="sng">
                <a:solidFill>
                  <a:srgbClr val="009CDE"/>
                </a:solidFill>
                <a:hlinkClick r:id="rId3">
                  <a:extLst>
                    <a:ext uri="{A12FA001-AC4F-418D-AE19-62706E023703}">
                      <ahyp:hlinkClr val="tx"/>
                    </a:ext>
                  </a:extLst>
                </a:hlinkClick>
              </a:rPr>
              <a:t>https://thing-translator.appspot.com/</a:t>
            </a:r>
            <a:endParaRPr sz="5348">
              <a:solidFill>
                <a:srgbClr val="009CDE"/>
              </a:solidFill>
            </a:endParaRPr>
          </a:p>
          <a:p>
            <a:pPr indent="0" lvl="0" marL="0" rtl="0" algn="l">
              <a:spcBef>
                <a:spcPts val="0"/>
              </a:spcBef>
              <a:spcAft>
                <a:spcPts val="0"/>
              </a:spcAft>
              <a:buNone/>
            </a:pPr>
            <a:r>
              <a:t/>
            </a:r>
            <a:endParaRPr sz="5348">
              <a:solidFill>
                <a:srgbClr val="009CDE"/>
              </a:solidFill>
            </a:endParaRPr>
          </a:p>
          <a:p>
            <a:pPr indent="0" lvl="0" marL="0" rtl="0" algn="l">
              <a:spcBef>
                <a:spcPts val="0"/>
              </a:spcBef>
              <a:spcAft>
                <a:spcPts val="0"/>
              </a:spcAft>
              <a:buNone/>
            </a:pPr>
            <a:r>
              <a:rPr lang="en-US" sz="5348">
                <a:solidFill>
                  <a:srgbClr val="009CDE"/>
                </a:solidFill>
              </a:rPr>
              <a:t>Example:</a:t>
            </a:r>
            <a:endParaRPr sz="5348">
              <a:solidFill>
                <a:srgbClr val="009CDE"/>
              </a:solidFill>
            </a:endParaRPr>
          </a:p>
          <a:p>
            <a:pPr indent="0" lvl="0" marL="0" rtl="0" algn="l">
              <a:spcBef>
                <a:spcPts val="0"/>
              </a:spcBef>
              <a:spcAft>
                <a:spcPts val="0"/>
              </a:spcAft>
              <a:buNone/>
            </a:pPr>
            <a:r>
              <a:rPr lang="en-US" sz="5348">
                <a:solidFill>
                  <a:srgbClr val="009CDE"/>
                </a:solidFill>
              </a:rPr>
              <a:t>Take a picture of a cup. Is the image description a cup?</a:t>
            </a:r>
            <a:endParaRPr sz="5348">
              <a:solidFill>
                <a:srgbClr val="009CDE"/>
              </a:solidFill>
            </a:endParaRPr>
          </a:p>
          <a:p>
            <a:pPr indent="0" lvl="0" marL="0" rtl="0" algn="l">
              <a:spcBef>
                <a:spcPts val="0"/>
              </a:spcBef>
              <a:spcAft>
                <a:spcPts val="0"/>
              </a:spcAft>
              <a:buNone/>
            </a:pPr>
            <a:r>
              <a:t/>
            </a:r>
            <a:endParaRPr sz="5348">
              <a:solidFill>
                <a:srgbClr val="009CDE"/>
              </a:solidFill>
            </a:endParaRPr>
          </a:p>
          <a:p>
            <a:pPr indent="0" lvl="0" marL="0" rtl="0" algn="l">
              <a:spcBef>
                <a:spcPts val="0"/>
              </a:spcBef>
              <a:spcAft>
                <a:spcPts val="0"/>
              </a:spcAft>
              <a:buNone/>
            </a:pPr>
            <a:r>
              <a:t/>
            </a:r>
            <a:endParaRPr sz="5348">
              <a:solidFill>
                <a:srgbClr val="009CDE"/>
              </a:solidFill>
            </a:endParaRPr>
          </a:p>
          <a:p>
            <a:pPr indent="0" lvl="0" marL="0" rtl="0" algn="l">
              <a:spcBef>
                <a:spcPts val="0"/>
              </a:spcBef>
              <a:spcAft>
                <a:spcPts val="0"/>
              </a:spcAft>
              <a:buNone/>
            </a:pPr>
            <a:r>
              <a:rPr lang="en-US" sz="5348">
                <a:solidFill>
                  <a:srgbClr val="009CDE"/>
                </a:solidFill>
              </a:rPr>
              <a:t>What is the translation in a language you know? E.g. French</a:t>
            </a:r>
            <a:endParaRPr sz="5348">
              <a:solidFill>
                <a:srgbClr val="009CDE"/>
              </a:solidFill>
            </a:endParaRPr>
          </a:p>
          <a:p>
            <a:pPr indent="0" lvl="0" marL="0" rtl="0" algn="l">
              <a:spcBef>
                <a:spcPts val="0"/>
              </a:spcBef>
              <a:spcAft>
                <a:spcPts val="0"/>
              </a:spcAft>
              <a:buNone/>
            </a:pPr>
            <a:r>
              <a:t/>
            </a:r>
            <a:endParaRPr sz="5348">
              <a:solidFill>
                <a:srgbClr val="009CDE"/>
              </a:solidFill>
            </a:endParaRPr>
          </a:p>
          <a:p>
            <a:pPr indent="0" lvl="0" marL="0" rtl="0" algn="l">
              <a:spcBef>
                <a:spcPts val="0"/>
              </a:spcBef>
              <a:spcAft>
                <a:spcPts val="0"/>
              </a:spcAft>
              <a:buNone/>
            </a:pPr>
            <a:r>
              <a:rPr lang="en-US" sz="5348">
                <a:solidFill>
                  <a:srgbClr val="009CDE"/>
                </a:solidFill>
              </a:rPr>
              <a:t>Your translation will be wrong depending on how much data the app has.</a:t>
            </a:r>
            <a:endParaRPr sz="5348">
              <a:solidFill>
                <a:srgbClr val="009CDE"/>
              </a:solidFill>
            </a:endParaRPr>
          </a:p>
          <a:p>
            <a:pPr indent="0" lvl="0" marL="0" rtl="0" algn="l">
              <a:spcBef>
                <a:spcPts val="0"/>
              </a:spcBef>
              <a:spcAft>
                <a:spcPts val="0"/>
              </a:spcAft>
              <a:buNone/>
            </a:pPr>
            <a:r>
              <a:t/>
            </a:r>
            <a:endParaRPr sz="1900">
              <a:solidFill>
                <a:srgbClr val="009CDE"/>
              </a:solidFill>
            </a:endParaRPr>
          </a:p>
          <a:p>
            <a:pPr indent="0" lvl="0" marL="0" rtl="0" algn="l">
              <a:spcBef>
                <a:spcPts val="0"/>
              </a:spcBef>
              <a:spcAft>
                <a:spcPts val="0"/>
              </a:spcAft>
              <a:buNone/>
            </a:pPr>
            <a:r>
              <a:t/>
            </a:r>
            <a:endParaRPr sz="1900">
              <a:solidFill>
                <a:srgbClr val="009CDE"/>
              </a:solidFill>
            </a:endParaRPr>
          </a:p>
          <a:p>
            <a:pPr indent="0" lvl="0" marL="0" rtl="0" algn="l">
              <a:spcBef>
                <a:spcPts val="0"/>
              </a:spcBef>
              <a:spcAft>
                <a:spcPts val="0"/>
              </a:spcAft>
              <a:buNone/>
            </a:pPr>
            <a:r>
              <a:t/>
            </a:r>
            <a:endParaRPr sz="2100">
              <a:highlight>
                <a:srgbClr val="FFFF00"/>
              </a:highlight>
            </a:endParaRPr>
          </a:p>
          <a:p>
            <a:pPr indent="0" lvl="0" marL="0" rtl="0" algn="l">
              <a:spcBef>
                <a:spcPts val="0"/>
              </a:spcBef>
              <a:spcAft>
                <a:spcPts val="0"/>
              </a:spcAft>
              <a:buNone/>
            </a:pPr>
            <a:r>
              <a:t/>
            </a:r>
            <a:endParaRPr sz="2100">
              <a:highlight>
                <a:srgbClr val="FFFF00"/>
              </a:highlight>
            </a:endParaRPr>
          </a:p>
          <a:p>
            <a:pPr indent="0" lvl="0" marL="0" rtl="0" algn="l">
              <a:spcBef>
                <a:spcPts val="0"/>
              </a:spcBef>
              <a:spcAft>
                <a:spcPts val="0"/>
              </a:spcAft>
              <a:buNone/>
            </a:pPr>
            <a:r>
              <a:t/>
            </a:r>
            <a:endParaRPr sz="1900"/>
          </a:p>
          <a:p>
            <a:pPr indent="0" lvl="0" marL="0" rtl="0" algn="l">
              <a:spcBef>
                <a:spcPts val="400"/>
              </a:spcBef>
              <a:spcAft>
                <a:spcPts val="0"/>
              </a:spcAft>
              <a:buNone/>
            </a:pPr>
            <a:r>
              <a:t/>
            </a:r>
            <a:endParaRPr/>
          </a:p>
        </p:txBody>
      </p:sp>
      <p:pic>
        <p:nvPicPr>
          <p:cNvPr descr="Check out https://g.co/aiexperiments to learn more.&#10;&#10;This experiment lets you take a picture of something to hear how to say it in a different language. It’s just one example of what you can make using Google’s machine learning API’s, without needing to dive into the details of machine learning. http://g.co/aiexperiments&#10;&#10;Built by Dan Motzenbecker with friends at Google Creative Lab, using Google’s Cloud Vision API and Translate API.&#10;&#10;More resources:&#10;https://cloud.google.com/vision/&#10;https://cloud.google.com/translate/" id="394" name="Google Shape;394;g1203184f47b_0_0" title="A.I. Experiments: Thing Translator">
            <a:hlinkClick r:id="rId4"/>
          </p:cNvPr>
          <p:cNvPicPr preferRelativeResize="0"/>
          <p:nvPr/>
        </p:nvPicPr>
        <p:blipFill>
          <a:blip r:embed="rId5">
            <a:alphaModFix/>
          </a:blip>
          <a:stretch>
            <a:fillRect/>
          </a:stretch>
        </p:blipFill>
        <p:spPr>
          <a:xfrm>
            <a:off x="270100" y="2233875"/>
            <a:ext cx="4017300" cy="3012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203184f47b_0_38"/>
          <p:cNvSpPr txBox="1"/>
          <p:nvPr>
            <p:ph type="title"/>
          </p:nvPr>
        </p:nvSpPr>
        <p:spPr>
          <a:xfrm>
            <a:off x="3810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10.4 It’s not so </a:t>
            </a:r>
            <a:r>
              <a:rPr lang="en-US"/>
              <a:t>easy to know what is meant</a:t>
            </a:r>
            <a:endParaRPr/>
          </a:p>
        </p:txBody>
      </p:sp>
      <p:sp>
        <p:nvSpPr>
          <p:cNvPr id="401" name="Google Shape;401;g1203184f47b_0_38"/>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402" name="Google Shape;402;g1203184f47b_0_3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3" name="Google Shape;403;g1203184f47b_0_38"/>
          <p:cNvPicPr preferRelativeResize="0"/>
          <p:nvPr/>
        </p:nvPicPr>
        <p:blipFill>
          <a:blip r:embed="rId3">
            <a:alphaModFix/>
          </a:blip>
          <a:stretch>
            <a:fillRect/>
          </a:stretch>
        </p:blipFill>
        <p:spPr>
          <a:xfrm>
            <a:off x="2313900" y="1800275"/>
            <a:ext cx="4125951" cy="4125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3ad3eaf703_0_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102" name="Google Shape;102;g13ad3eaf703_0_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sp>
        <p:nvSpPr>
          <p:cNvPr id="103" name="Google Shape;103;g13ad3eaf703_0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104" name="Google Shape;104;g13ad3eaf703_0_0"/>
          <p:cNvPicPr preferRelativeResize="0"/>
          <p:nvPr/>
        </p:nvPicPr>
        <p:blipFill>
          <a:blip r:embed="rId3">
            <a:alphaModFix/>
          </a:blip>
          <a:stretch>
            <a:fillRect/>
          </a:stretch>
        </p:blipFill>
        <p:spPr>
          <a:xfrm>
            <a:off x="1862800" y="123350"/>
            <a:ext cx="4362315" cy="600294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3ae61460a7_2_2"/>
          <p:cNvSpPr txBox="1"/>
          <p:nvPr>
            <p:ph type="title"/>
          </p:nvPr>
        </p:nvSpPr>
        <p:spPr>
          <a:xfrm>
            <a:off x="3810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10.4 It’s not so easy to know what is meant</a:t>
            </a:r>
            <a:endParaRPr/>
          </a:p>
        </p:txBody>
      </p:sp>
      <p:sp>
        <p:nvSpPr>
          <p:cNvPr id="410" name="Google Shape;410;g13ae61460a7_2_2"/>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411" name="Google Shape;411;g13ae61460a7_2_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2" name="Google Shape;412;g13ae61460a7_2_2"/>
          <p:cNvPicPr preferRelativeResize="0"/>
          <p:nvPr/>
        </p:nvPicPr>
        <p:blipFill>
          <a:blip r:embed="rId3">
            <a:alphaModFix/>
          </a:blip>
          <a:stretch>
            <a:fillRect/>
          </a:stretch>
        </p:blipFill>
        <p:spPr>
          <a:xfrm>
            <a:off x="2313900" y="1800275"/>
            <a:ext cx="4125951" cy="4125951"/>
          </a:xfrm>
          <a:prstGeom prst="rect">
            <a:avLst/>
          </a:prstGeom>
          <a:noFill/>
          <a:ln>
            <a:noFill/>
          </a:ln>
        </p:spPr>
      </p:pic>
      <p:sp>
        <p:nvSpPr>
          <p:cNvPr id="413" name="Google Shape;413;g13ae61460a7_2_2"/>
          <p:cNvSpPr txBox="1"/>
          <p:nvPr/>
        </p:nvSpPr>
        <p:spPr>
          <a:xfrm>
            <a:off x="4997475" y="1848925"/>
            <a:ext cx="3550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Helvetica Neue"/>
                <a:ea typeface="Helvetica Neue"/>
                <a:cs typeface="Helvetica Neue"/>
                <a:sym typeface="Helvetica Neue"/>
              </a:rPr>
              <a:t>The image description may not match the image.</a:t>
            </a:r>
            <a:endParaRPr b="1" sz="1600">
              <a:latin typeface="Helvetica Neue"/>
              <a:ea typeface="Helvetica Neue"/>
              <a:cs typeface="Helvetica Neue"/>
              <a:sym typeface="Helvetica Neue"/>
            </a:endParaRPr>
          </a:p>
          <a:p>
            <a:pPr indent="0" lvl="0" marL="0" rtl="0" algn="l">
              <a:spcBef>
                <a:spcPts val="0"/>
              </a:spcBef>
              <a:spcAft>
                <a:spcPts val="0"/>
              </a:spcAft>
              <a:buNone/>
            </a:pPr>
            <a:r>
              <a:t/>
            </a:r>
            <a:endParaRPr b="1" sz="1600">
              <a:latin typeface="Helvetica Neue"/>
              <a:ea typeface="Helvetica Neue"/>
              <a:cs typeface="Helvetica Neue"/>
              <a:sym typeface="Helvetica Neue"/>
            </a:endParaRPr>
          </a:p>
          <a:p>
            <a:pPr indent="0" lvl="0" marL="0" rtl="0" algn="l">
              <a:spcBef>
                <a:spcPts val="0"/>
              </a:spcBef>
              <a:spcAft>
                <a:spcPts val="0"/>
              </a:spcAft>
              <a:buNone/>
            </a:pPr>
            <a:r>
              <a:rPr b="1" lang="en-US" sz="1600">
                <a:latin typeface="Helvetica Neue"/>
                <a:ea typeface="Helvetica Neue"/>
                <a:cs typeface="Helvetica Neue"/>
                <a:sym typeface="Helvetica Neue"/>
              </a:rPr>
              <a:t>If this wrong, the next stage, where you are translating it into another language, will be really wrong.</a:t>
            </a:r>
            <a:endParaRPr b="1" sz="1600">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3"/>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 type="body"/>
          </p:nvPr>
        </p:nvSpPr>
        <p:spPr>
          <a:xfrm>
            <a:off x="457200" y="1600200"/>
            <a:ext cx="7659666" cy="4525963"/>
          </a:xfrm>
          <a:prstGeom prst="rect">
            <a:avLst/>
          </a:prstGeom>
          <a:noFill/>
          <a:ln>
            <a:noFill/>
          </a:ln>
        </p:spPr>
        <p:txBody>
          <a:bodyPr anchorCtr="0" anchor="t" bIns="0" lIns="0" spcFirstLastPara="1" rIns="0" wrap="square" tIns="0">
            <a:noAutofit/>
          </a:bodyPr>
          <a:lstStyle/>
          <a:p>
            <a:pPr indent="-180975" lvl="0" marL="180975" rtl="0" algn="l">
              <a:lnSpc>
                <a:spcPct val="100000"/>
              </a:lnSpc>
              <a:spcBef>
                <a:spcPts val="0"/>
              </a:spcBef>
              <a:spcAft>
                <a:spcPts val="0"/>
              </a:spcAft>
              <a:buClr>
                <a:schemeClr val="dk2"/>
              </a:buClr>
              <a:buSzPts val="2000"/>
              <a:buChar char="•"/>
            </a:pPr>
            <a:r>
              <a:rPr lang="en-US"/>
              <a:t>Early MT systems: rules and dictionaries</a:t>
            </a:r>
            <a:endParaRPr/>
          </a:p>
          <a:p>
            <a:pPr indent="-355600" lvl="1" marL="914400" rtl="0" algn="l">
              <a:lnSpc>
                <a:spcPct val="100000"/>
              </a:lnSpc>
              <a:spcBef>
                <a:spcPts val="0"/>
              </a:spcBef>
              <a:spcAft>
                <a:spcPts val="0"/>
              </a:spcAft>
              <a:buSzPts val="2000"/>
              <a:buChar char="•"/>
            </a:pPr>
            <a:r>
              <a:rPr lang="en-US" sz="2000"/>
              <a:t>manual work carried out by language experts</a:t>
            </a:r>
            <a:endParaRPr sz="2000"/>
          </a:p>
          <a:p>
            <a:pPr indent="-355600" lvl="1" marL="914400" rtl="0" algn="l">
              <a:lnSpc>
                <a:spcPct val="100000"/>
              </a:lnSpc>
              <a:spcBef>
                <a:spcPts val="0"/>
              </a:spcBef>
              <a:spcAft>
                <a:spcPts val="0"/>
              </a:spcAft>
              <a:buSzPts val="2000"/>
              <a:buChar char="•"/>
            </a:pPr>
            <a:r>
              <a:rPr lang="en-US" sz="2000"/>
              <a:t>It took months to develop a new system</a:t>
            </a:r>
            <a:endParaRPr sz="2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180975" lvl="0" marL="180975" rtl="0" algn="l">
              <a:lnSpc>
                <a:spcPct val="100000"/>
              </a:lnSpc>
              <a:spcBef>
                <a:spcPts val="0"/>
              </a:spcBef>
              <a:spcAft>
                <a:spcPts val="0"/>
              </a:spcAft>
              <a:buClr>
                <a:schemeClr val="dk2"/>
              </a:buClr>
              <a:buSzPts val="2000"/>
              <a:buChar char="•"/>
            </a:pPr>
            <a:r>
              <a:rPr lang="en-US"/>
              <a:t>Modern systems: learn from parallel texts</a:t>
            </a:r>
            <a:endParaRPr/>
          </a:p>
          <a:p>
            <a:pPr indent="-355600" lvl="1" marL="914400" rtl="0" algn="l">
              <a:lnSpc>
                <a:spcPct val="100000"/>
              </a:lnSpc>
              <a:spcBef>
                <a:spcPts val="0"/>
              </a:spcBef>
              <a:spcAft>
                <a:spcPts val="0"/>
              </a:spcAft>
              <a:buSzPts val="2000"/>
              <a:buChar char="•"/>
            </a:pPr>
            <a:r>
              <a:rPr lang="en-US" sz="2000"/>
              <a:t>based on the probability that a target </a:t>
            </a:r>
            <a:r>
              <a:rPr lang="en-US" sz="2000"/>
              <a:t>text “t” is a translation of a source text “s”      P(t|s) </a:t>
            </a:r>
            <a:endParaRPr sz="2000"/>
          </a:p>
          <a:p>
            <a:pPr indent="-355600" lvl="1" marL="914400" rtl="0" algn="l">
              <a:spcBef>
                <a:spcPts val="0"/>
              </a:spcBef>
              <a:spcAft>
                <a:spcPts val="0"/>
              </a:spcAft>
              <a:buSzPts val="2000"/>
              <a:buChar char="•"/>
            </a:pPr>
            <a:r>
              <a:rPr lang="en-US" sz="2000"/>
              <a:t>no language knowledge is needed</a:t>
            </a:r>
            <a:endParaRPr sz="2000"/>
          </a:p>
          <a:p>
            <a:pPr indent="-355600" lvl="1" marL="914400" rtl="0" algn="l">
              <a:spcBef>
                <a:spcPts val="0"/>
              </a:spcBef>
              <a:spcAft>
                <a:spcPts val="0"/>
              </a:spcAft>
              <a:buSzPts val="2000"/>
              <a:buChar char="•"/>
            </a:pPr>
            <a:r>
              <a:rPr lang="en-US" sz="2000"/>
              <a:t>“only” large amounts of parallel texts </a:t>
            </a:r>
            <a:endParaRPr sz="2000"/>
          </a:p>
          <a:p>
            <a:pPr indent="-355600" lvl="1" marL="914400" rtl="0" algn="l">
              <a:spcBef>
                <a:spcPts val="0"/>
              </a:spcBef>
              <a:spcAft>
                <a:spcPts val="0"/>
              </a:spcAft>
              <a:buSzPts val="2000"/>
              <a:buChar char="•"/>
            </a:pPr>
            <a:r>
              <a:rPr lang="en-US" sz="2000"/>
              <a:t>it takes hours to develop a new system </a:t>
            </a:r>
            <a:endParaRPr sz="2000"/>
          </a:p>
          <a:p>
            <a:pPr indent="0" lvl="0" marL="914400" rtl="0" algn="l">
              <a:spcBef>
                <a:spcPts val="0"/>
              </a:spcBef>
              <a:spcAft>
                <a:spcPts val="0"/>
              </a:spcAft>
              <a:buNone/>
            </a:pPr>
            <a:r>
              <a:t/>
            </a:r>
            <a:endParaRPr/>
          </a:p>
          <a:p>
            <a:pPr indent="-355600" lvl="1" marL="914400" rtl="0" algn="l">
              <a:spcBef>
                <a:spcPts val="0"/>
              </a:spcBef>
              <a:spcAft>
                <a:spcPts val="0"/>
              </a:spcAft>
              <a:buSzPts val="2000"/>
              <a:buChar char="•"/>
            </a:pPr>
            <a:r>
              <a:rPr lang="en-US" sz="2000"/>
              <a:t>Statistical machine translation (SMT) from 1990 till 2016</a:t>
            </a:r>
            <a:endParaRPr sz="2000"/>
          </a:p>
          <a:p>
            <a:pPr indent="-355600" lvl="1" marL="914400" rtl="0" algn="l">
              <a:spcBef>
                <a:spcPts val="0"/>
              </a:spcBef>
              <a:spcAft>
                <a:spcPts val="0"/>
              </a:spcAft>
              <a:buSzPts val="2000"/>
              <a:buChar char="•"/>
            </a:pPr>
            <a:r>
              <a:rPr lang="en-US" sz="2000"/>
              <a:t>Neural machine translation (NMT) since 2016</a:t>
            </a:r>
            <a:endParaRPr sz="2000"/>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  </a:t>
            </a:r>
            <a:endParaRPr sz="2000"/>
          </a:p>
          <a:p>
            <a:pPr indent="0" lvl="0" marL="457200" rtl="0" algn="l">
              <a:lnSpc>
                <a:spcPct val="100000"/>
              </a:lnSpc>
              <a:spcBef>
                <a:spcPts val="0"/>
              </a:spcBef>
              <a:spcAft>
                <a:spcPts val="0"/>
              </a:spcAft>
              <a:buNone/>
            </a:pPr>
            <a:r>
              <a:t/>
            </a:r>
            <a:endParaRPr/>
          </a:p>
        </p:txBody>
      </p:sp>
      <p:sp>
        <p:nvSpPr>
          <p:cNvPr id="111" name="Google Shape;111;p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How does Machine Translation (MT) work? </a:t>
            </a:r>
            <a:endParaRPr/>
          </a:p>
        </p:txBody>
      </p:sp>
      <p:sp>
        <p:nvSpPr>
          <p:cNvPr id="112" name="Google Shape;112;p4"/>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2038fe74a8_0_2"/>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119" name="Google Shape;119;g12038fe74a8_0_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How computers translate (Rule-based and SMT)</a:t>
            </a:r>
            <a:endParaRPr/>
          </a:p>
        </p:txBody>
      </p:sp>
      <p:sp>
        <p:nvSpPr>
          <p:cNvPr id="120" name="Google Shape;120;g12038fe74a8_0_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descr="View full lesson: http://ed.ted.com/lessons/how-computers-translate-human-language-ioannis-papachimonas&#10;&#10;Is a universal translator possible in real life? We already have many programs that claim to be able to take a word, sentence, or entire book in one language and translate it into almost any other. The reality, however, is a bit more complicated. Ioannis Papachimonas shows how these machine translators work, and explains why they often get a bit mixed up. &#10;&#10;Lesson by Ioannis Papachimonas, animation by NOWAY Video Club." id="121" name="Google Shape;121;g12038fe74a8_0_2" title="How computers translate human language - Ioannis Papachimonas">
            <a:hlinkClick r:id="rId3"/>
          </p:cNvPr>
          <p:cNvPicPr preferRelativeResize="0"/>
          <p:nvPr/>
        </p:nvPicPr>
        <p:blipFill>
          <a:blip r:embed="rId4">
            <a:alphaModFix/>
          </a:blip>
          <a:stretch>
            <a:fillRect/>
          </a:stretch>
        </p:blipFill>
        <p:spPr>
          <a:xfrm>
            <a:off x="2286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3a8445b67b_0_75"/>
          <p:cNvSpPr txBox="1"/>
          <p:nvPr>
            <p:ph idx="1" type="body"/>
          </p:nvPr>
        </p:nvSpPr>
        <p:spPr>
          <a:xfrm>
            <a:off x="457200" y="1600200"/>
            <a:ext cx="8229600" cy="45261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t/>
            </a:r>
            <a:endParaRPr/>
          </a:p>
          <a:p>
            <a:pPr indent="-180975" lvl="0" marL="180975" rtl="0" algn="l">
              <a:lnSpc>
                <a:spcPct val="100000"/>
              </a:lnSpc>
              <a:spcBef>
                <a:spcPts val="0"/>
              </a:spcBef>
              <a:spcAft>
                <a:spcPts val="0"/>
              </a:spcAft>
              <a:buClr>
                <a:schemeClr val="dk2"/>
              </a:buClr>
              <a:buSzPts val="2000"/>
              <a:buChar char="•"/>
            </a:pPr>
            <a:r>
              <a:rPr lang="en-US"/>
              <a:t>Modern systems: </a:t>
            </a:r>
            <a:endParaRPr/>
          </a:p>
          <a:p>
            <a:pPr indent="-355600" lvl="1" marL="914400" rtl="0" algn="l">
              <a:lnSpc>
                <a:spcPct val="100000"/>
              </a:lnSpc>
              <a:spcBef>
                <a:spcPts val="0"/>
              </a:spcBef>
              <a:spcAft>
                <a:spcPts val="0"/>
              </a:spcAft>
              <a:buSzPts val="2000"/>
              <a:buChar char="•"/>
            </a:pPr>
            <a:r>
              <a:rPr lang="en-US" sz="2000"/>
              <a:t>learn the probability P(t|s) from parallel texts</a:t>
            </a:r>
            <a:endParaRPr sz="2000"/>
          </a:p>
          <a:p>
            <a:pPr indent="0" lvl="0" marL="457200" rtl="0" algn="l">
              <a:lnSpc>
                <a:spcPct val="100000"/>
              </a:lnSpc>
              <a:spcBef>
                <a:spcPts val="0"/>
              </a:spcBef>
              <a:spcAft>
                <a:spcPts val="0"/>
              </a:spcAft>
              <a:buNone/>
            </a:pPr>
            <a:r>
              <a:t/>
            </a:r>
            <a:endParaRPr/>
          </a:p>
          <a:p>
            <a:pPr indent="-180975" lvl="0" marL="180975" rtl="0" algn="l">
              <a:lnSpc>
                <a:spcPct val="100000"/>
              </a:lnSpc>
              <a:spcBef>
                <a:spcPts val="0"/>
              </a:spcBef>
              <a:spcAft>
                <a:spcPts val="0"/>
              </a:spcAft>
              <a:buClr>
                <a:schemeClr val="dk2"/>
              </a:buClr>
              <a:buSzPts val="2000"/>
              <a:buChar char="•"/>
            </a:pPr>
            <a:r>
              <a:rPr lang="en-US"/>
              <a:t>Statistical machine translation (SMT)</a:t>
            </a:r>
            <a:endParaRPr/>
          </a:p>
          <a:p>
            <a:pPr indent="-355600" lvl="1" marL="914400" rtl="0" algn="l">
              <a:lnSpc>
                <a:spcPct val="100000"/>
              </a:lnSpc>
              <a:spcBef>
                <a:spcPts val="0"/>
              </a:spcBef>
              <a:spcAft>
                <a:spcPts val="0"/>
              </a:spcAft>
              <a:buClr>
                <a:schemeClr val="dk1"/>
              </a:buClr>
              <a:buSzPts val="2000"/>
              <a:buChar char="•"/>
            </a:pPr>
            <a:r>
              <a:rPr lang="en-US" sz="2000"/>
              <a:t>Learns this probability from frequencies of words and word groups in data</a:t>
            </a:r>
            <a:endParaRPr sz="2000"/>
          </a:p>
          <a:p>
            <a:pPr indent="0" lvl="0" marL="457200" rtl="0" algn="l">
              <a:lnSpc>
                <a:spcPct val="100000"/>
              </a:lnSpc>
              <a:spcBef>
                <a:spcPts val="0"/>
              </a:spcBef>
              <a:spcAft>
                <a:spcPts val="0"/>
              </a:spcAft>
              <a:buNone/>
            </a:pPr>
            <a:r>
              <a:t/>
            </a:r>
            <a:endParaRPr/>
          </a:p>
          <a:p>
            <a:pPr indent="-180975" lvl="0" marL="180975" rtl="0" algn="l">
              <a:lnSpc>
                <a:spcPct val="100000"/>
              </a:lnSpc>
              <a:spcBef>
                <a:spcPts val="0"/>
              </a:spcBef>
              <a:spcAft>
                <a:spcPts val="0"/>
              </a:spcAft>
              <a:buClr>
                <a:schemeClr val="dk2"/>
              </a:buClr>
              <a:buSzPts val="2000"/>
              <a:buChar char="•"/>
            </a:pPr>
            <a:r>
              <a:rPr lang="en-US"/>
              <a:t>In the last 6 years: Neural Machine Translation (NMT) </a:t>
            </a:r>
            <a:endParaRPr/>
          </a:p>
          <a:p>
            <a:pPr indent="-355600" lvl="1" marL="914400" rtl="0" algn="l">
              <a:lnSpc>
                <a:spcPct val="100000"/>
              </a:lnSpc>
              <a:spcBef>
                <a:spcPts val="0"/>
              </a:spcBef>
              <a:spcAft>
                <a:spcPts val="0"/>
              </a:spcAft>
              <a:buSzPts val="2000"/>
              <a:buChar char="•"/>
            </a:pPr>
            <a:r>
              <a:rPr lang="en-US" sz="2000"/>
              <a:t>learns this probability as a complex mathematical function provided by neural networks </a:t>
            </a:r>
            <a:endParaRPr sz="2000"/>
          </a:p>
          <a:p>
            <a:pPr indent="0" lvl="0" marL="457200" rtl="0" algn="l">
              <a:lnSpc>
                <a:spcPct val="100000"/>
              </a:lnSpc>
              <a:spcBef>
                <a:spcPts val="0"/>
              </a:spcBef>
              <a:spcAft>
                <a:spcPts val="0"/>
              </a:spcAft>
              <a:buNone/>
            </a:pPr>
            <a:r>
              <a:t/>
            </a:r>
            <a:endParaRPr/>
          </a:p>
        </p:txBody>
      </p:sp>
      <p:sp>
        <p:nvSpPr>
          <p:cNvPr id="128" name="Google Shape;128;g13a8445b67b_0_75"/>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How modern machine translation systems work these days? </a:t>
            </a:r>
            <a:endParaRPr/>
          </a:p>
        </p:txBody>
      </p:sp>
      <p:sp>
        <p:nvSpPr>
          <p:cNvPr id="129" name="Google Shape;129;g13a8445b67b_0_75"/>
          <p:cNvSpPr txBox="1"/>
          <p:nvPr>
            <p:ph idx="12" type="sldNum"/>
          </p:nvPr>
        </p:nvSpPr>
        <p:spPr>
          <a:xfrm>
            <a:off x="6631200" y="6282210"/>
            <a:ext cx="20574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9CDE"/>
              </a:buClr>
              <a:buSzPts val="3000"/>
              <a:buFont typeface="Helvetica Neue"/>
              <a:buNone/>
            </a:pPr>
            <a:r>
              <a:rPr lang="en-US"/>
              <a:t>Machine Translation </a:t>
            </a:r>
            <a:endParaRPr/>
          </a:p>
        </p:txBody>
      </p:sp>
      <p:sp>
        <p:nvSpPr>
          <p:cNvPr id="136" name="Google Shape;136;p5"/>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pic>
        <p:nvPicPr>
          <p:cNvPr descr="Infographic that says “Machine translation is a sub-field of an area called Natural Language Processing or Computational Linguistics. Machine translation means converting text or speech in one language (a source) to a text in another language (target). Two main approaches have emerged. A process begins with a source text, but then divides in two. On the left,  linguistic rules are used in rule-based machine translation (RBMT). On the other path, probabilities are calculated based on the source text. This is corpus-based machine translation, and includes two further sub-branches: statistical (SMT) and neural (NMT)." id="137" name="Google Shape;137;p5"/>
          <p:cNvPicPr preferRelativeResize="0"/>
          <p:nvPr/>
        </p:nvPicPr>
        <p:blipFill rotWithShape="1">
          <a:blip r:embed="rId3">
            <a:alphaModFix/>
          </a:blip>
          <a:srcRect b="11369" l="0" r="0" t="26875"/>
          <a:stretch/>
        </p:blipFill>
        <p:spPr>
          <a:xfrm>
            <a:off x="1773900" y="1694725"/>
            <a:ext cx="4640625" cy="3785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3"/>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3000"/>
              <a:buFont typeface="Helvetica Neue"/>
              <a:buNone/>
            </a:pPr>
            <a:r>
              <a:rPr lang="en-US"/>
              <a:t>Task 10.1</a:t>
            </a:r>
            <a:endParaRPr/>
          </a:p>
          <a:p>
            <a:pPr indent="0" lvl="0" marL="0" rtl="0" algn="l">
              <a:lnSpc>
                <a:spcPct val="100000"/>
              </a:lnSpc>
              <a:spcBef>
                <a:spcPts val="0"/>
              </a:spcBef>
              <a:spcAft>
                <a:spcPts val="0"/>
              </a:spcAft>
              <a:buClr>
                <a:schemeClr val="lt1"/>
              </a:buClr>
              <a:buSzPts val="3000"/>
              <a:buFont typeface="Helvetica Neue"/>
              <a:buNone/>
            </a:pPr>
            <a:r>
              <a:rPr lang="en-US"/>
              <a:t>Learning from parallel texts</a:t>
            </a:r>
            <a:endParaRPr/>
          </a:p>
        </p:txBody>
      </p:sp>
      <p:sp>
        <p:nvSpPr>
          <p:cNvPr id="143" name="Google Shape;143;p1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PPLI Brand Theme Colours_2021">
      <a:dk1>
        <a:srgbClr val="000000"/>
      </a:dk1>
      <a:lt1>
        <a:srgbClr val="FFFFFF"/>
      </a:lt1>
      <a:dk2>
        <a:srgbClr val="009CDE"/>
      </a:dk2>
      <a:lt2>
        <a:srgbClr val="97999B"/>
      </a:lt2>
      <a:accent1>
        <a:srgbClr val="009CDE"/>
      </a:accent1>
      <a:accent2>
        <a:srgbClr val="97999B"/>
      </a:accent2>
      <a:accent3>
        <a:srgbClr val="AAC5DE"/>
      </a:accent3>
      <a:accent4>
        <a:srgbClr val="C8C9CA"/>
      </a:accent4>
      <a:accent5>
        <a:srgbClr val="4478AB"/>
      </a:accent5>
      <a:accent6>
        <a:srgbClr val="757678"/>
      </a:accent6>
      <a:hlink>
        <a:srgbClr val="C8C9CA"/>
      </a:hlink>
      <a:folHlink>
        <a:srgbClr val="447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2018-09-06T13:39:44Z</dcterms:created>
  <dc:creator>Office 2004 Test Drive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0x0101007E4C8BBF7FBD724A836FFA047F16560C</vt:lpwstr>
  </property>
  <property fmtid="{D5CDD505-2E9C-101B-9397-08002B2CF9AE}" pid="3" name="_Level">
    <vt:i4>1</vt:i4>
  </property>
</Properties>
</file>