
<file path=[Content_Types].xml><?xml version="1.0" encoding="utf-8"?>
<Types xmlns="http://schemas.openxmlformats.org/package/2006/content-types">
  <Default ContentType="image/jpeg" Extension="jpg"/>
  <Default ContentType="application/x-fontdata" Extension="fntdata"/>
  <Default ContentType="application/xml" Extension="xml"/>
  <Default ContentType="image/png" Extension="png"/>
  <Default ContentType="application/vnd.openxmlformats-package.relationships+xml" Extension="rels"/>
  <Override ContentType="application/vnd.openxmlformats-officedocument.presentationml.notesSlide+xml" PartName="/ppt/notesSlides/notesSlide37.xml"/>
  <Override ContentType="application/vnd.openxmlformats-officedocument.presentationml.notesSlide+xml" PartName="/ppt/notesSlides/notesSlide29.xml"/>
  <Override ContentType="application/vnd.openxmlformats-officedocument.presentationml.notesSlide+xml" PartName="/ppt/notesSlides/notesSlide32.xml"/>
  <Override ContentType="application/vnd.openxmlformats-officedocument.presentationml.notesSlide+xml" PartName="/ppt/notesSlides/notesSlide3.xml"/>
  <Override ContentType="application/vnd.openxmlformats-officedocument.presentationml.notesSlide+xml" PartName="/ppt/notesSlides/notesSlide9.xml"/>
  <Override ContentType="application/vnd.openxmlformats-officedocument.presentationml.notesSlide+xml" PartName="/ppt/notesSlides/notesSlide28.xml"/>
  <Override ContentType="application/vnd.openxmlformats-officedocument.presentationml.notesSlide+xml" PartName="/ppt/notesSlides/notesSlide33.xml"/>
  <Override ContentType="application/vnd.openxmlformats-officedocument.presentationml.notesSlide+xml" PartName="/ppt/notesSlides/notesSlide41.xml"/>
  <Override ContentType="application/vnd.openxmlformats-officedocument.presentationml.notesSlide+xml" PartName="/ppt/notesSlides/notesSlide15.xml"/>
  <Override ContentType="application/vnd.openxmlformats-officedocument.presentationml.notesSlide+xml" PartName="/ppt/notesSlides/notesSlide11.xml"/>
  <Override ContentType="application/vnd.openxmlformats-officedocument.presentationml.notesSlide+xml" PartName="/ppt/notesSlides/notesSlide24.xml"/>
  <Override ContentType="application/vnd.openxmlformats-officedocument.presentationml.notesSlide+xml" PartName="/ppt/notesSlides/notesSlide12.xml"/>
  <Override ContentType="application/vnd.openxmlformats-officedocument.presentationml.notesSlide+xml" PartName="/ppt/notesSlides/notesSlide20.xml"/>
  <Override ContentType="application/vnd.openxmlformats-officedocument.presentationml.notesSlide+xml" PartName="/ppt/notesSlides/notesSlide17.xml"/>
  <Override ContentType="application/vnd.openxmlformats-officedocument.presentationml.notesSlide+xml" PartName="/ppt/notesSlides/notesSlide42.xml"/>
  <Override ContentType="application/vnd.openxmlformats-officedocument.presentationml.notesSlide+xml" PartName="/ppt/notesSlides/notesSlide16.xml"/>
  <Override ContentType="application/vnd.openxmlformats-officedocument.presentationml.notesSlide+xml" PartName="/ppt/notesSlides/notesSlide21.xml"/>
  <Override ContentType="application/vnd.openxmlformats-officedocument.presentationml.notesSlide+xml" PartName="/ppt/notesSlides/notesSlide8.xml"/>
  <Override ContentType="application/vnd.openxmlformats-officedocument.presentationml.notesSlide+xml" PartName="/ppt/notesSlides/notesSlide34.xml"/>
  <Override ContentType="application/vnd.openxmlformats-officedocument.presentationml.notesSlide+xml" PartName="/ppt/notesSlides/notesSlide38.xml"/>
  <Override ContentType="application/vnd.openxmlformats-officedocument.presentationml.notesSlide+xml" PartName="/ppt/notesSlides/notesSlide4.xml"/>
  <Override ContentType="application/vnd.openxmlformats-officedocument.presentationml.notesSlide+xml" PartName="/ppt/notesSlides/notesSlide25.xml"/>
  <Override ContentType="application/vnd.openxmlformats-officedocument.presentationml.notesSlide+xml" PartName="/ppt/notesSlides/notesSlide18.xml"/>
  <Override ContentType="application/vnd.openxmlformats-officedocument.presentationml.notesSlide+xml" PartName="/ppt/notesSlides/notesSlide43.xml"/>
  <Override ContentType="application/vnd.openxmlformats-officedocument.presentationml.notesSlide+xml" PartName="/ppt/notesSlides/notesSlide6.xml"/>
  <Override ContentType="application/vnd.openxmlformats-officedocument.presentationml.notesSlide+xml" PartName="/ppt/notesSlides/notesSlide13.xml"/>
  <Override ContentType="application/vnd.openxmlformats-officedocument.presentationml.notesSlide+xml" PartName="/ppt/notesSlides/notesSlide1.xml"/>
  <Override ContentType="application/vnd.openxmlformats-officedocument.presentationml.notesSlide+xml" PartName="/ppt/notesSlides/notesSlide30.xml"/>
  <Override ContentType="application/vnd.openxmlformats-officedocument.presentationml.notesSlide+xml" PartName="/ppt/notesSlides/notesSlide22.xml"/>
  <Override ContentType="application/vnd.openxmlformats-officedocument.presentationml.notesSlide+xml" PartName="/ppt/notesSlides/notesSlide7.xml"/>
  <Override ContentType="application/vnd.openxmlformats-officedocument.presentationml.notesSlide+xml" PartName="/ppt/notesSlides/notesSlide26.xml"/>
  <Override ContentType="application/vnd.openxmlformats-officedocument.presentationml.notesSlide+xml" PartName="/ppt/notesSlides/notesSlide35.xml"/>
  <Override ContentType="application/vnd.openxmlformats-officedocument.presentationml.notesSlide+xml" PartName="/ppt/notesSlides/notesSlide5.xml"/>
  <Override ContentType="application/vnd.openxmlformats-officedocument.presentationml.notesSlide+xml" PartName="/ppt/notesSlides/notesSlide39.xml"/>
  <Override ContentType="application/vnd.openxmlformats-officedocument.presentationml.notesSlide+xml" PartName="/ppt/notesSlides/notesSlide31.xml"/>
  <Override ContentType="application/vnd.openxmlformats-officedocument.presentationml.notesSlide+xml" PartName="/ppt/notesSlides/notesSlide36.xml"/>
  <Override ContentType="application/vnd.openxmlformats-officedocument.presentationml.notesSlide+xml" PartName="/ppt/notesSlides/notesSlide19.xml"/>
  <Override ContentType="application/vnd.openxmlformats-officedocument.presentationml.notesSlide+xml" PartName="/ppt/notesSlides/notesSlide27.xml"/>
  <Override ContentType="application/vnd.openxmlformats-officedocument.presentationml.notesSlide+xml" PartName="/ppt/notesSlides/notesSlide40.xml"/>
  <Override ContentType="application/vnd.openxmlformats-officedocument.presentationml.notesSlide+xml" PartName="/ppt/notesSlides/notesSlide14.xml"/>
  <Override ContentType="application/vnd.openxmlformats-officedocument.presentationml.notesSlide+xml" PartName="/ppt/notesSlides/notesSlide23.xml"/>
  <Override ContentType="application/vnd.openxmlformats-officedocument.presentationml.notesSlide+xml" PartName="/ppt/notesSlides/notesSlide2.xml"/>
  <Override ContentType="application/vnd.openxmlformats-officedocument.presentationml.notesSlide+xml" PartName="/ppt/notesSlides/notesSlide10.xml"/>
  <Override ContentType="application/vnd.openxmlformats-officedocument.custom-properties+xml" PartName="/docProps/custom.xml"/>
  <Override ContentType="application/vnd.openxmlformats-officedocument.presentationml.slideLayout+xml" PartName="/ppt/slideLayouts/slideLayout3.xml"/>
  <Override ContentType="application/vnd.openxmlformats-officedocument.presentationml.slideLayout+xml" PartName="/ppt/slideLayouts/slideLayout4.xml"/>
  <Override ContentType="application/vnd.openxmlformats-officedocument.presentationml.slideLayout+xml" PartName="/ppt/slideLayouts/slideLayout5.xml"/>
  <Override ContentType="application/vnd.openxmlformats-officedocument.presentationml.slideLayout+xml" PartName="/ppt/slideLayouts/slideLayout2.xml"/>
  <Override ContentType="application/vnd.openxmlformats-officedocument.presentationml.slideLayout+xml" PartName="/ppt/slideLayouts/slideLayout1.xml"/>
  <Override ContentType="application/vnd.openxmlformats-officedocument.presentationml.slideLayout+xml" PartName="/ppt/slideLayouts/slideLayout10.xml"/>
  <Override ContentType="application/vnd.openxmlformats-officedocument.presentationml.slideLayout+xml" PartName="/ppt/slideLayouts/slideLayout7.xml"/>
  <Override ContentType="application/vnd.openxmlformats-officedocument.presentationml.slideLayout+xml" PartName="/ppt/slideLayouts/slideLayout6.xml"/>
  <Override ContentType="application/vnd.openxmlformats-officedocument.presentationml.slideLayout+xml" PartName="/ppt/slideLayouts/slideLayout8.xml"/>
  <Override ContentType="application/vnd.openxmlformats-officedocument.presentationml.slideLayout+xml" PartName="/ppt/slideLayouts/slideLayout9.xml"/>
  <Override ContentType="application/vnd.openxmlformats-officedocument.presentationml.slideMaster+xml" PartName="/ppt/slideMasters/slideMaster1.xml"/>
  <Override ContentType="application/binary" PartName="/ppt/metadata"/>
  <Override ContentType="application/vnd.openxmlformats-officedocument.presentationml.slide+xml" PartName="/ppt/slides/slide4.xml"/>
  <Override ContentType="application/vnd.openxmlformats-officedocument.presentationml.slide+xml" PartName="/ppt/slides/slide18.xml"/>
  <Override ContentType="application/vnd.openxmlformats-officedocument.presentationml.slide+xml" PartName="/ppt/slides/slide43.xml"/>
  <Override ContentType="application/vnd.openxmlformats-officedocument.presentationml.slide+xml" PartName="/ppt/slides/slide30.xml"/>
  <Override ContentType="application/vnd.openxmlformats-officedocument.presentationml.slide+xml" PartName="/ppt/slides/slide22.xml"/>
  <Override ContentType="application/vnd.openxmlformats-officedocument.presentationml.slide+xml" PartName="/ppt/slides/slide35.xml"/>
  <Override ContentType="application/vnd.openxmlformats-officedocument.presentationml.slide+xml" PartName="/ppt/slides/slide26.xml"/>
  <Override ContentType="application/vnd.openxmlformats-officedocument.presentationml.slide+xml" PartName="/ppt/slides/slide19.xml"/>
  <Override ContentType="application/vnd.openxmlformats-officedocument.presentationml.slide+xml" PartName="/ppt/slides/slide39.xml"/>
  <Override ContentType="application/vnd.openxmlformats-officedocument.presentationml.slide+xml" PartName="/ppt/slides/slide3.xml"/>
  <Override ContentType="application/vnd.openxmlformats-officedocument.presentationml.slide+xml" PartName="/ppt/slides/slide9.xml"/>
  <Override ContentType="application/vnd.openxmlformats-officedocument.presentationml.slide+xml" PartName="/ppt/slides/slide13.xml"/>
  <Override ContentType="application/vnd.openxmlformats-officedocument.presentationml.slide+xml" PartName="/ppt/slides/slide5.xml"/>
  <Override ContentType="application/vnd.openxmlformats-officedocument.presentationml.slide+xml" PartName="/ppt/slides/slide12.xml"/>
  <Override ContentType="application/vnd.openxmlformats-officedocument.presentationml.slide+xml" PartName="/ppt/slides/slide17.xml"/>
  <Override ContentType="application/vnd.openxmlformats-officedocument.presentationml.slide+xml" PartName="/ppt/slides/slide42.xml"/>
  <Override ContentType="application/vnd.openxmlformats-officedocument.presentationml.slide+xml" PartName="/ppt/slides/slide25.xml"/>
  <Override ContentType="application/vnd.openxmlformats-officedocument.presentationml.slide+xml" PartName="/ppt/slides/slide34.xml"/>
  <Override ContentType="application/vnd.openxmlformats-officedocument.presentationml.slide+xml" PartName="/ppt/slides/slide20.xml"/>
  <Override ContentType="application/vnd.openxmlformats-officedocument.presentationml.slide+xml" PartName="/ppt/slides/slide21.xml"/>
  <Override ContentType="application/vnd.openxmlformats-officedocument.presentationml.slide+xml" PartName="/ppt/slides/slide33.xml"/>
  <Override ContentType="application/vnd.openxmlformats-officedocument.presentationml.slide+xml" PartName="/ppt/slides/slide38.xml"/>
  <Override ContentType="application/vnd.openxmlformats-officedocument.presentationml.slide+xml" PartName="/ppt/slides/slide16.xml"/>
  <Override ContentType="application/vnd.openxmlformats-officedocument.presentationml.slide+xml" PartName="/ppt/slides/slide8.xml"/>
  <Override ContentType="application/vnd.openxmlformats-officedocument.presentationml.slide+xml" PartName="/ppt/slides/slide29.xml"/>
  <Override ContentType="application/vnd.openxmlformats-officedocument.presentationml.slide+xml" PartName="/ppt/slides/slide24.xml"/>
  <Override ContentType="application/vnd.openxmlformats-officedocument.presentationml.slide+xml" PartName="/ppt/slides/slide11.xml"/>
  <Override ContentType="application/vnd.openxmlformats-officedocument.presentationml.slide+xml" PartName="/ppt/slides/slide32.xml"/>
  <Override ContentType="application/vnd.openxmlformats-officedocument.presentationml.slide+xml" PartName="/ppt/slides/slide37.xml"/>
  <Override ContentType="application/vnd.openxmlformats-officedocument.presentationml.slide+xml" PartName="/ppt/slides/slide1.xml"/>
  <Override ContentType="application/vnd.openxmlformats-officedocument.presentationml.slide+xml" PartName="/ppt/slides/slide28.xml"/>
  <Override ContentType="application/vnd.openxmlformats-officedocument.presentationml.slide+xml" PartName="/ppt/slides/slide41.xml"/>
  <Override ContentType="application/vnd.openxmlformats-officedocument.presentationml.slide+xml" PartName="/ppt/slides/slide7.xml"/>
  <Override ContentType="application/vnd.openxmlformats-officedocument.presentationml.slide+xml" PartName="/ppt/slides/slide15.xml"/>
  <Override ContentType="application/vnd.openxmlformats-officedocument.presentationml.slide+xml" PartName="/ppt/slides/slide36.xml"/>
  <Override ContentType="application/vnd.openxmlformats-officedocument.presentationml.slide+xml" PartName="/ppt/slides/slide31.xml"/>
  <Override ContentType="application/vnd.openxmlformats-officedocument.presentationml.slide+xml" PartName="/ppt/slides/slide23.xml"/>
  <Override ContentType="application/vnd.openxmlformats-officedocument.presentationml.slide+xml" PartName="/ppt/slides/slide27.xml"/>
  <Override ContentType="application/vnd.openxmlformats-officedocument.presentationml.slide+xml" PartName="/ppt/slides/slide10.xml"/>
  <Override ContentType="application/vnd.openxmlformats-officedocument.presentationml.slide+xml" PartName="/ppt/slides/slide2.xml"/>
  <Override ContentType="application/vnd.openxmlformats-officedocument.presentationml.slide+xml" PartName="/ppt/slides/slide6.xml"/>
  <Override ContentType="application/vnd.openxmlformats-officedocument.presentationml.slide+xml" PartName="/ppt/slides/slide14.xml"/>
  <Override ContentType="application/vnd.openxmlformats-officedocument.presentationml.slide+xml" PartName="/ppt/slides/slide40.xml"/>
  <Override ContentType="application/vnd.openxmlformats-officedocument.presentationml.notesMaster+xml" PartName="/ppt/notesMasters/notesMaster1.xml"/>
  <Override ContentType="application/vnd.openxmlformats-package.core-properties+xml" PartName="/docProps/core.xml"/>
  <Override ContentType="application/vnd.openxmlformats-officedocument.presentationml.presentation.main+xml" PartName="/ppt/presentation.xml"/>
  <Override ContentType="application/vnd.openxmlformats-officedocument.presentationml.presProps+xml" PartName="/ppt/presProps.xml"/>
  <Override ContentType="application/vnd.openxmlformats-officedocument.theme+xml" PartName="/ppt/theme/theme1.xml"/>
  <Override ContentType="application/vnd.openxmlformats-officedocument.theme+xml" PartName="/ppt/theme/theme2.xml"/>
  <Override ContentType="application/vnd.openxmlformats-officedocument.presentationml.viewProps+xml" PartName="/ppt/viewProps.xml"/>
</Types>
</file>

<file path=_rels/.rels><?xml version="1.0" encoding="UTF-8" standalone="yes"?><Relationships xmlns="http://schemas.openxmlformats.org/package/2006/relationships"><Relationship Id="rId1" Type="http://schemas.openxmlformats.org/officeDocument/2006/relationships/custom-properties" Target="docProps/custom.xml"/><Relationship Id="rId2" Type="http://schemas.openxmlformats.org/package/2006/relationships/metadata/core-properties" Target="docProps/core.xml"/><Relationship Id="rId3" Type="http://schemas.openxmlformats.org/officeDocument/2006/relationships/officeDocument" Target="ppt/presentation.xml"/></Relationships>
</file>

<file path=ppt/presentation.xml><?xml version="1.0" encoding="utf-8"?>
<p:presentation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autoCompressPictures="0" embedTrueTypeFonts="1" strictFirstAndLastChars="0" saveSubsetFonts="1">
  <p:sldMasterIdLst>
    <p:sldMasterId id="2147483648" r:id="rId4"/>
  </p:sldMasterIdLst>
  <p:notesMasterIdLst>
    <p:notesMasterId r:id="rId5"/>
  </p:notesMasterIdLst>
  <p:sldIdLst>
    <p:sldId id="256" r:id="rId6"/>
    <p:sldId id="257" r:id="rId7"/>
    <p:sldId id="258" r:id="rId8"/>
    <p:sldId id="259" r:id="rId9"/>
    <p:sldId id="260" r:id="rId10"/>
    <p:sldId id="261" r:id="rId11"/>
    <p:sldId id="262" r:id="rId12"/>
    <p:sldId id="263" r:id="rId13"/>
    <p:sldId id="264" r:id="rId14"/>
    <p:sldId id="265" r:id="rId15"/>
    <p:sldId id="266" r:id="rId16"/>
    <p:sldId id="267" r:id="rId17"/>
    <p:sldId id="268" r:id="rId18"/>
    <p:sldId id="269" r:id="rId19"/>
    <p:sldId id="270" r:id="rId20"/>
    <p:sldId id="271" r:id="rId21"/>
    <p:sldId id="272" r:id="rId22"/>
    <p:sldId id="273" r:id="rId23"/>
    <p:sldId id="274" r:id="rId24"/>
    <p:sldId id="275" r:id="rId25"/>
    <p:sldId id="276" r:id="rId26"/>
    <p:sldId id="277" r:id="rId27"/>
    <p:sldId id="278" r:id="rId28"/>
    <p:sldId id="279" r:id="rId29"/>
    <p:sldId id="280" r:id="rId30"/>
    <p:sldId id="281" r:id="rId31"/>
    <p:sldId id="282" r:id="rId32"/>
    <p:sldId id="283" r:id="rId33"/>
    <p:sldId id="284" r:id="rId34"/>
    <p:sldId id="285" r:id="rId35"/>
    <p:sldId id="286" r:id="rId36"/>
    <p:sldId id="287" r:id="rId37"/>
    <p:sldId id="288" r:id="rId38"/>
    <p:sldId id="289" r:id="rId39"/>
    <p:sldId id="290" r:id="rId40"/>
    <p:sldId id="291" r:id="rId41"/>
    <p:sldId id="292" r:id="rId42"/>
    <p:sldId id="293" r:id="rId43"/>
    <p:sldId id="294" r:id="rId44"/>
    <p:sldId id="295" r:id="rId45"/>
    <p:sldId id="296" r:id="rId46"/>
    <p:sldId id="297" r:id="rId47"/>
    <p:sldId id="298" r:id="rId48"/>
  </p:sldIdLst>
  <p:sldSz cy="6858000" cx="9144000"/>
  <p:notesSz cx="6858000" cy="9144000"/>
  <p:embeddedFontLst>
    <p:embeddedFont>
      <p:font typeface="Helvetica Neue"/>
      <p:regular r:id="rId49"/>
      <p:bold r:id="rId50"/>
      <p:italic r:id="rId51"/>
      <p:boldItalic r:id="rId52"/>
    </p:embeddedFont>
  </p:embeddedFontLst>
  <p:defaultText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defaultTextStyle>
  <p:extLst>
    <p:ext uri="{EFAFB233-063F-42B5-8137-9DF3F51BA10A}">
      <p15:sldGuideLst>
        <p15:guide id="1" orient="horz" pos="2183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  <p:ext uri="http://customooxmlschemas.google.com/">
      <go:slidesCustomData xmlns:go="http://customooxmlschemas.google.com/" r:id="rId53" roundtripDataSignature="AMtx7mhxmAssBiGTKiviBM0tXTIPud3Wgw=="/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/>
</file>

<file path=ppt/viewProps.xml><?xml version="1.0" encoding="utf-8"?>
<p:viewP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Comments="0">
  <p:slideViewPr>
    <p:cSldViewPr snapToGrid="0">
      <p:cViewPr varScale="1">
        <p:scale>
          <a:sx n="100" d="100"/>
          <a:sy n="100" d="100"/>
        </p:scale>
        <p:origin x="0" y="0"/>
      </p:cViewPr>
      <p:guideLst>
        <p:guide pos="2183" orient="horz"/>
        <p:guide pos="2880"/>
      </p:guideLst>
    </p:cSldViewPr>
  </p:slideViewPr>
</p:viewPr>
</file>

<file path=ppt/_rels/presentation.xml.rels><?xml version="1.0" encoding="UTF-8" standalone="yes"?><Relationships xmlns="http://schemas.openxmlformats.org/package/2006/relationships"><Relationship Id="rId40" Type="http://schemas.openxmlformats.org/officeDocument/2006/relationships/slide" Target="slides/slide35.xml"/><Relationship Id="rId42" Type="http://schemas.openxmlformats.org/officeDocument/2006/relationships/slide" Target="slides/slide37.xml"/><Relationship Id="rId41" Type="http://schemas.openxmlformats.org/officeDocument/2006/relationships/slide" Target="slides/slide36.xml"/><Relationship Id="rId44" Type="http://schemas.openxmlformats.org/officeDocument/2006/relationships/slide" Target="slides/slide39.xml"/><Relationship Id="rId43" Type="http://schemas.openxmlformats.org/officeDocument/2006/relationships/slide" Target="slides/slide38.xml"/><Relationship Id="rId46" Type="http://schemas.openxmlformats.org/officeDocument/2006/relationships/slide" Target="slides/slide41.xml"/><Relationship Id="rId45" Type="http://schemas.openxmlformats.org/officeDocument/2006/relationships/slide" Target="slides/slide40.xml"/><Relationship Id="rId1" Type="http://schemas.openxmlformats.org/officeDocument/2006/relationships/theme" Target="theme/theme2.xml"/><Relationship Id="rId2" Type="http://schemas.openxmlformats.org/officeDocument/2006/relationships/viewProps" Target="viewProps.xml"/><Relationship Id="rId3" Type="http://schemas.openxmlformats.org/officeDocument/2006/relationships/presProps" Target="presProps.xml"/><Relationship Id="rId4" Type="http://schemas.openxmlformats.org/officeDocument/2006/relationships/slideMaster" Target="slideMasters/slideMaster1.xml"/><Relationship Id="rId9" Type="http://schemas.openxmlformats.org/officeDocument/2006/relationships/slide" Target="slides/slide4.xml"/><Relationship Id="rId48" Type="http://schemas.openxmlformats.org/officeDocument/2006/relationships/slide" Target="slides/slide43.xml"/><Relationship Id="rId47" Type="http://schemas.openxmlformats.org/officeDocument/2006/relationships/slide" Target="slides/slide42.xml"/><Relationship Id="rId49" Type="http://schemas.openxmlformats.org/officeDocument/2006/relationships/font" Target="fonts/HelveticaNeue-regular.fntdata"/><Relationship Id="rId5" Type="http://schemas.openxmlformats.org/officeDocument/2006/relationships/notesMaster" Target="notesMasters/notesMaster1.xml"/><Relationship Id="rId6" Type="http://schemas.openxmlformats.org/officeDocument/2006/relationships/slide" Target="slides/slide1.xml"/><Relationship Id="rId7" Type="http://schemas.openxmlformats.org/officeDocument/2006/relationships/slide" Target="slides/slide2.xml"/><Relationship Id="rId8" Type="http://schemas.openxmlformats.org/officeDocument/2006/relationships/slide" Target="slides/slide3.xml"/><Relationship Id="rId31" Type="http://schemas.openxmlformats.org/officeDocument/2006/relationships/slide" Target="slides/slide26.xml"/><Relationship Id="rId30" Type="http://schemas.openxmlformats.org/officeDocument/2006/relationships/slide" Target="slides/slide25.xml"/><Relationship Id="rId33" Type="http://schemas.openxmlformats.org/officeDocument/2006/relationships/slide" Target="slides/slide28.xml"/><Relationship Id="rId32" Type="http://schemas.openxmlformats.org/officeDocument/2006/relationships/slide" Target="slides/slide27.xml"/><Relationship Id="rId35" Type="http://schemas.openxmlformats.org/officeDocument/2006/relationships/slide" Target="slides/slide30.xml"/><Relationship Id="rId34" Type="http://schemas.openxmlformats.org/officeDocument/2006/relationships/slide" Target="slides/slide29.xml"/><Relationship Id="rId37" Type="http://schemas.openxmlformats.org/officeDocument/2006/relationships/slide" Target="slides/slide32.xml"/><Relationship Id="rId36" Type="http://schemas.openxmlformats.org/officeDocument/2006/relationships/slide" Target="slides/slide31.xml"/><Relationship Id="rId39" Type="http://schemas.openxmlformats.org/officeDocument/2006/relationships/slide" Target="slides/slide34.xml"/><Relationship Id="rId38" Type="http://schemas.openxmlformats.org/officeDocument/2006/relationships/slide" Target="slides/slide33.xml"/><Relationship Id="rId20" Type="http://schemas.openxmlformats.org/officeDocument/2006/relationships/slide" Target="slides/slide15.xml"/><Relationship Id="rId22" Type="http://schemas.openxmlformats.org/officeDocument/2006/relationships/slide" Target="slides/slide17.xml"/><Relationship Id="rId21" Type="http://schemas.openxmlformats.org/officeDocument/2006/relationships/slide" Target="slides/slide16.xml"/><Relationship Id="rId24" Type="http://schemas.openxmlformats.org/officeDocument/2006/relationships/slide" Target="slides/slide19.xml"/><Relationship Id="rId23" Type="http://schemas.openxmlformats.org/officeDocument/2006/relationships/slide" Target="slides/slide18.xml"/><Relationship Id="rId26" Type="http://schemas.openxmlformats.org/officeDocument/2006/relationships/slide" Target="slides/slide21.xml"/><Relationship Id="rId25" Type="http://schemas.openxmlformats.org/officeDocument/2006/relationships/slide" Target="slides/slide20.xml"/><Relationship Id="rId28" Type="http://schemas.openxmlformats.org/officeDocument/2006/relationships/slide" Target="slides/slide23.xml"/><Relationship Id="rId27" Type="http://schemas.openxmlformats.org/officeDocument/2006/relationships/slide" Target="slides/slide22.xml"/><Relationship Id="rId29" Type="http://schemas.openxmlformats.org/officeDocument/2006/relationships/slide" Target="slides/slide24.xml"/><Relationship Id="rId51" Type="http://schemas.openxmlformats.org/officeDocument/2006/relationships/font" Target="fonts/HelveticaNeue-italic.fntdata"/><Relationship Id="rId50" Type="http://schemas.openxmlformats.org/officeDocument/2006/relationships/font" Target="fonts/HelveticaNeue-bold.fntdata"/><Relationship Id="rId53" Type="http://customschemas.google.com/relationships/presentationmetadata" Target="metadata"/><Relationship Id="rId52" Type="http://schemas.openxmlformats.org/officeDocument/2006/relationships/font" Target="fonts/HelveticaNeue-boldItalic.fntdata"/><Relationship Id="rId11" Type="http://schemas.openxmlformats.org/officeDocument/2006/relationships/slide" Target="slides/slide6.xml"/><Relationship Id="rId10" Type="http://schemas.openxmlformats.org/officeDocument/2006/relationships/slide" Target="slides/slide5.xml"/><Relationship Id="rId13" Type="http://schemas.openxmlformats.org/officeDocument/2006/relationships/slide" Target="slides/slide8.xml"/><Relationship Id="rId12" Type="http://schemas.openxmlformats.org/officeDocument/2006/relationships/slide" Target="slides/slide7.xml"/><Relationship Id="rId15" Type="http://schemas.openxmlformats.org/officeDocument/2006/relationships/slide" Target="slides/slide10.xml"/><Relationship Id="rId14" Type="http://schemas.openxmlformats.org/officeDocument/2006/relationships/slide" Target="slides/slide9.xml"/><Relationship Id="rId17" Type="http://schemas.openxmlformats.org/officeDocument/2006/relationships/slide" Target="slides/slide12.xml"/><Relationship Id="rId16" Type="http://schemas.openxmlformats.org/officeDocument/2006/relationships/slide" Target="slides/slide11.xml"/><Relationship Id="rId19" Type="http://schemas.openxmlformats.org/officeDocument/2006/relationships/slide" Target="slides/slide14.xml"/><Relationship Id="rId18" Type="http://schemas.openxmlformats.org/officeDocument/2006/relationships/slide" Target="slides/slide13.xml"/></Relationships>
</file>

<file path=ppt/notesMasters/_rels/notesMaster1.xml.rels><?xml version="1.0" encoding="UTF-8" standalone="yes"?><Relationships xmlns="http://schemas.openxmlformats.org/package/2006/relationships"><Relationship Id="rId1" Type="http://schemas.openxmlformats.org/officeDocument/2006/relationships/theme" Target="../theme/theme1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2" name="Shape 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" name="Google Shape;3;n"/>
          <p:cNvSpPr txBox="1"/>
          <p:nvPr>
            <p:ph idx="2" type="hdr"/>
          </p:nvPr>
        </p:nvSpPr>
        <p:spPr>
          <a:xfrm>
            <a:off x="0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4" name="Google Shape;4;n"/>
          <p:cNvSpPr txBox="1"/>
          <p:nvPr>
            <p:ph idx="10" type="dt"/>
          </p:nvPr>
        </p:nvSpPr>
        <p:spPr>
          <a:xfrm>
            <a:off x="3884613" y="0"/>
            <a:ext cx="2971800" cy="458788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lv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5" name="Google Shape;5;n"/>
          <p:cNvSpPr/>
          <p:nvPr>
            <p:ph idx="3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6" name="Google Shape;6;n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>
            <a:lvl1pPr indent="-228600" lvl="0" marL="457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indent="-228600" lvl="1" marL="914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indent="-228600" lvl="2" marL="1371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indent="-228600" lvl="3" marL="1828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indent="-228600" lvl="4" marL="22860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indent="-228600" lvl="5" marL="27432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indent="-228600" lvl="6" marL="32004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indent="-228600" lvl="7" marL="36576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indent="-228600" lvl="8" marL="411480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7" name="Google Shape;7;n"/>
          <p:cNvSpPr txBox="1"/>
          <p:nvPr>
            <p:ph idx="11" type="ftr"/>
          </p:nvPr>
        </p:nvSpPr>
        <p:spPr>
          <a:xfrm>
            <a:off x="0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defRPr>
            </a:lvl9pPr>
          </a:lstStyle>
          <a:p/>
        </p:txBody>
      </p:sp>
      <p:sp>
        <p:nvSpPr>
          <p:cNvPr id="8" name="Google Shape;8;n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200"/>
              <a:buFont typeface="Arial"/>
              <a:buNone/>
            </a:pPr>
            <a:fld id="{00000000-1234-1234-1234-123412341234}" type="slidenum">
              <a:rPr b="0" i="0" lang="en-IE" sz="1200" u="none" cap="none" strike="noStrike">
                <a:solidFill>
                  <a:schemeClr val="dk1"/>
                </a:solidFill>
                <a:latin typeface="Calibri"/>
                <a:ea typeface="Calibri"/>
                <a:cs typeface="Calibri"/>
                <a:sym typeface="Calibri"/>
              </a:rPr>
              <a:t>‹#›</a:t>
            </a:fld>
            <a:endParaRPr b="0" i="0" sz="1200" u="none" cap="none" strike="noStrike">
              <a:solidFill>
                <a:schemeClr val="dk1"/>
              </a:solidFill>
              <a:latin typeface="Calibri"/>
              <a:ea typeface="Calibri"/>
              <a:cs typeface="Calibri"/>
              <a:sym typeface="Calibri"/>
            </a:endParaRPr>
          </a:p>
        </p:txBody>
      </p:sp>
    </p:spTree>
  </p:cSld>
  <p:clrMap accent1="accent1" accent2="accent2" accent3="accent3" accent4="accent4" accent5="accent5" accent6="accent6" bg1="lt1" bg2="dk2" tx1="dk1" tx2="lt2" folHlink="folHlink" hlink="hlink"/>
  <p:notesStyle>
    <a:defPPr lvl="0" marR="0" rtl="0" algn="l">
      <a:lnSpc>
        <a:spcPct val="100000"/>
      </a:lnSpc>
      <a:spcBef>
        <a:spcPts val="0"/>
      </a:spcBef>
      <a:spcAft>
        <a:spcPts val="0"/>
      </a:spcAft>
    </a:defPPr>
    <a:lvl1pPr lvl="0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1pPr>
    <a:lvl2pPr lvl="1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2pPr>
    <a:lvl3pPr lvl="2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3pPr>
    <a:lvl4pPr lvl="3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4pPr>
    <a:lvl5pPr lvl="4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5pPr>
    <a:lvl6pPr lvl="5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6pPr>
    <a:lvl7pPr lvl="6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7pPr>
    <a:lvl8pPr lvl="7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8pPr>
    <a:lvl9pPr lvl="8" marR="0" rtl="0" algn="l">
      <a:lnSpc>
        <a:spcPct val="100000"/>
      </a:lnSpc>
      <a:spcBef>
        <a:spcPts val="0"/>
      </a:spcBef>
      <a:spcAft>
        <a:spcPts val="0"/>
      </a:spcAft>
      <a:buClr>
        <a:srgbClr val="000000"/>
      </a:buClr>
      <a:buFont typeface="Arial"/>
      <a:defRPr b="0" i="0" sz="1400" u="none" cap="none" strike="noStrike">
        <a:solidFill>
          <a:srgbClr val="000000"/>
        </a:solidFill>
        <a:latin typeface="Arial"/>
        <a:ea typeface="Arial"/>
        <a:cs typeface="Arial"/>
        <a:sym typeface="Arial"/>
      </a:defRPr>
    </a:lvl9pPr>
  </p:notesStyle>
</p:notesMaster>
</file>

<file path=ppt/notesSlides/_rels/notesSlide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1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2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3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0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1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2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43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5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6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7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8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_rels/notesSlide9.xml.rels><?xml version="1.0" encoding="UTF-8" standalone="yes"?><Relationships xmlns="http://schemas.openxmlformats.org/package/2006/relationships"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75" name="Shape 7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6" name="Google Shape;76;p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77" name="Google Shape;77;p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1" name="Shape 1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2" name="Google Shape;142;p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43" name="Google Shape;143;p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47" name="Shape 1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8" name="Google Shape;148;p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49" name="Google Shape;149;p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IE"/>
              <a:t>A pro-form is a word that replaces another word or expression found elsewhere in discourse, or understood from the situational context. Pronouns are the best known pro-forms, but words like </a:t>
            </a:r>
            <a:r>
              <a:rPr i="1" lang="en-IE"/>
              <a:t>did </a:t>
            </a:r>
            <a:r>
              <a:rPr i="0" lang="en-IE"/>
              <a:t>may function as ‘pro-verb phrases’ as in </a:t>
            </a:r>
            <a:r>
              <a:rPr i="1" lang="en-IE"/>
              <a:t>John washed three sheepdogs and Mary did too</a:t>
            </a:r>
            <a:r>
              <a:rPr i="0" lang="en-IE"/>
              <a:t>. </a:t>
            </a:r>
            <a:endParaRPr/>
          </a:p>
        </p:txBody>
      </p:sp>
      <p:sp>
        <p:nvSpPr>
          <p:cNvPr id="150" name="Google Shape;150;p9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55" name="Shape 15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6" name="Google Shape;156;p1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57" name="Google Shape;157;p1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58" name="Google Shape;158;p10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63" name="Shape 1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4" name="Google Shape;164;p1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65" name="Google Shape;165;p1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66" name="Google Shape;166;p11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72" name="Shape 17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3" name="Google Shape;173;p1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74" name="Google Shape;174;p1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IE"/>
              <a:t>‘embryonic structure’ here refers to the syntactic tree structure that we are trying to work out step by step</a:t>
            </a:r>
            <a:endParaRPr/>
          </a:p>
        </p:txBody>
      </p:sp>
      <p:sp>
        <p:nvSpPr>
          <p:cNvPr id="175" name="Google Shape;175;p1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0" name="Shape 1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1" name="Google Shape;181;p1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82" name="Google Shape;182;p1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IE"/>
              <a:t>Students should take down the feedback (including the tree) on their worksheets. It will help them do Problem Set 2 later.</a:t>
            </a:r>
            <a:endParaRPr/>
          </a:p>
        </p:txBody>
      </p:sp>
      <p:sp>
        <p:nvSpPr>
          <p:cNvPr id="183" name="Google Shape;183;p13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88" name="Shape 1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9" name="Google Shape;189;p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90" name="Google Shape;190;p1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IE"/>
              <a:t>Students should take down the feedback (including the tree) on their worksheets. It will help them do Problem Set 2 later.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1" name="Google Shape;191;p14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97" name="Shape 1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8" name="Google Shape;198;p1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99" name="Google Shape;199;p1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1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04" name="Shape 2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5" name="Google Shape;205;p1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06" name="Google Shape;206;p1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Helvetica Neue"/>
              <a:buNone/>
            </a:pPr>
            <a:r>
              <a:rPr lang="en-IE">
                <a:latin typeface="Helvetica Neue"/>
                <a:ea typeface="Helvetica Neue"/>
                <a:cs typeface="Helvetica Neue"/>
                <a:sym typeface="Helvetica Neue"/>
              </a:rPr>
              <a:t>Aux is a syntactic category containing auxiliary verbs and abstract tense morphemes.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07" name="Google Shape;207;p1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1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12" name="Shape 21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3" name="Google Shape;213;p1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14" name="Google Shape;214;p1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IE">
                <a:latin typeface="Helvetica Neue"/>
                <a:ea typeface="Helvetica Neue"/>
                <a:cs typeface="Helvetica Neue"/>
                <a:sym typeface="Helvetica Neue"/>
              </a:rPr>
              <a:t>Aux is a syntactic category containing auxiliary verbs and abstract tense morphemes.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15" name="Google Shape;215;p17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1" name="Shape 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2" name="Google Shape;82;g137b487b397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83" name="Google Shape;83;g137b487b397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0" name="Shape 22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1" name="Google Shape;221;p1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2" name="Google Shape;222;p1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27" name="Shape 2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8" name="Google Shape;228;p2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29" name="Google Shape;229;p2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35" name="Shape 23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6" name="Google Shape;236;p2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37" name="Google Shape;237;p2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1" name="Shape 2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2" name="Google Shape;242;p2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243" name="Google Shape;243;p2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IE">
                <a:latin typeface="Helvetica Neue"/>
                <a:ea typeface="Helvetica Neue"/>
                <a:cs typeface="Helvetica Neue"/>
                <a:sym typeface="Helvetica Neue"/>
              </a:rPr>
              <a:t>A constituent is syntactic unit in a phrase structure tree, e.g. </a:t>
            </a:r>
            <a:r>
              <a:rPr i="1" lang="en-IE">
                <a:latin typeface="Helvetica Neue"/>
                <a:ea typeface="Helvetica Neue"/>
                <a:cs typeface="Helvetica Neue"/>
                <a:sym typeface="Helvetica Neue"/>
              </a:rPr>
              <a:t>the cat</a:t>
            </a:r>
            <a:r>
              <a:rPr i="0" lang="en-IE">
                <a:latin typeface="Helvetica Neue"/>
                <a:ea typeface="Helvetica Neue"/>
                <a:cs typeface="Helvetica Neue"/>
                <a:sym typeface="Helvetica Neue"/>
              </a:rPr>
              <a:t> is a noun phrase constituent in the sentence </a:t>
            </a:r>
            <a:r>
              <a:rPr i="1" lang="en-IE">
                <a:latin typeface="Helvetica Neue"/>
                <a:ea typeface="Helvetica Neue"/>
                <a:cs typeface="Helvetica Neue"/>
                <a:sym typeface="Helvetica Neue"/>
              </a:rPr>
              <a:t>The cat will chase the mice.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i="0" lang="en-IE">
                <a:latin typeface="Helvetica Neue"/>
                <a:ea typeface="Helvetica Neue"/>
                <a:cs typeface="Helvetica Neue"/>
                <a:sym typeface="Helvetica Neue"/>
              </a:rPr>
              <a:t>A </a:t>
            </a:r>
            <a:r>
              <a:rPr b="1" i="0" lang="en-IE">
                <a:latin typeface="Helvetica Neue"/>
                <a:ea typeface="Helvetica Neue"/>
                <a:cs typeface="Helvetica Neue"/>
                <a:sym typeface="Helvetica Neue"/>
              </a:rPr>
              <a:t>head</a:t>
            </a:r>
            <a:r>
              <a:rPr b="0" i="0" lang="en-IE">
                <a:latin typeface="Helvetica Neue"/>
                <a:ea typeface="Helvetica Neue"/>
                <a:cs typeface="Helvetica Neue"/>
                <a:sym typeface="Helvetica Neue"/>
              </a:rPr>
              <a:t> is the central word of a phrase whose lexical category defines the type of phrase, e.g. the noun </a:t>
            </a:r>
            <a:r>
              <a:rPr b="0" i="1" lang="en-IE">
                <a:latin typeface="Helvetica Neue"/>
                <a:ea typeface="Helvetica Neue"/>
                <a:cs typeface="Helvetica Neue"/>
                <a:sym typeface="Helvetica Neue"/>
              </a:rPr>
              <a:t>cat</a:t>
            </a:r>
            <a:r>
              <a:rPr b="0" i="0" lang="en-IE">
                <a:latin typeface="Helvetica Neue"/>
                <a:ea typeface="Helvetica Neue"/>
                <a:cs typeface="Helvetica Neue"/>
                <a:sym typeface="Helvetica Neue"/>
              </a:rPr>
              <a:t> is the head of the noun phrase </a:t>
            </a:r>
            <a:r>
              <a:rPr b="0" i="1" lang="en-IE">
                <a:latin typeface="Helvetica Neue"/>
                <a:ea typeface="Helvetica Neue"/>
                <a:cs typeface="Helvetica Neue"/>
                <a:sym typeface="Helvetica Neue"/>
              </a:rPr>
              <a:t>the cat who chased the mice</a:t>
            </a:r>
            <a:r>
              <a:rPr b="0" i="0" lang="en-IE">
                <a:latin typeface="Helvetica Neue"/>
                <a:ea typeface="Helvetica Neue"/>
                <a:cs typeface="Helvetica Neue"/>
                <a:sym typeface="Helvetica Neue"/>
              </a:rPr>
              <a:t>; the verb </a:t>
            </a:r>
            <a:r>
              <a:rPr b="0" i="1" lang="en-IE">
                <a:latin typeface="Helvetica Neue"/>
                <a:ea typeface="Helvetica Neue"/>
                <a:cs typeface="Helvetica Neue"/>
                <a:sym typeface="Helvetica Neue"/>
              </a:rPr>
              <a:t>threw </a:t>
            </a:r>
            <a:r>
              <a:rPr b="0" i="0" lang="en-IE">
                <a:latin typeface="Helvetica Neue"/>
                <a:ea typeface="Helvetica Neue"/>
                <a:cs typeface="Helvetica Neue"/>
                <a:sym typeface="Helvetica Neue"/>
              </a:rPr>
              <a:t>is the head of the verb phrase </a:t>
            </a:r>
            <a:r>
              <a:rPr b="0" i="1" lang="en-IE">
                <a:latin typeface="Helvetica Neue"/>
                <a:ea typeface="Helvetica Neue"/>
                <a:cs typeface="Helvetica Neue"/>
                <a:sym typeface="Helvetica Neue"/>
              </a:rPr>
              <a:t>threw the ball to his friend</a:t>
            </a:r>
            <a:r>
              <a:rPr b="0" i="0" lang="en-IE">
                <a:latin typeface="Helvetica Neue"/>
                <a:ea typeface="Helvetica Neue"/>
                <a:cs typeface="Helvetica Neue"/>
                <a:sym typeface="Helvetica Neue"/>
              </a:rPr>
              <a:t>; the adjective </a:t>
            </a:r>
            <a:r>
              <a:rPr b="0" i="1" lang="en-IE">
                <a:latin typeface="Helvetica Neue"/>
                <a:ea typeface="Helvetica Neue"/>
                <a:cs typeface="Helvetica Neue"/>
                <a:sym typeface="Helvetica Neue"/>
              </a:rPr>
              <a:t>red </a:t>
            </a:r>
            <a:r>
              <a:rPr b="0" i="0" lang="en-IE">
                <a:latin typeface="Helvetica Neue"/>
                <a:ea typeface="Helvetica Neue"/>
                <a:cs typeface="Helvetica Neue"/>
                <a:sym typeface="Helvetica Neue"/>
              </a:rPr>
              <a:t>is the head of the adjective phrase </a:t>
            </a:r>
            <a:r>
              <a:rPr b="0" i="1" lang="en-IE">
                <a:latin typeface="Helvetica Neue"/>
                <a:ea typeface="Helvetica Neue"/>
                <a:cs typeface="Helvetica Neue"/>
                <a:sym typeface="Helvetica Neue"/>
              </a:rPr>
              <a:t>bright red</a:t>
            </a:r>
            <a:r>
              <a:rPr b="0" i="0" lang="en-IE">
                <a:latin typeface="Helvetica Neue"/>
                <a:ea typeface="Helvetica Neue"/>
                <a:cs typeface="Helvetica Neue"/>
                <a:sym typeface="Helvetica Neue"/>
              </a:rPr>
              <a:t>.</a:t>
            </a:r>
            <a:endParaRPr i="0"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244" name="Google Shape;244;p22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2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49" name="Shape 24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0" name="Google Shape;250;p2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1" name="Google Shape;251;p2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57" name="Shape 25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8" name="Google Shape;258;p2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59" name="Google Shape;259;p2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65" name="Shape 26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6" name="Google Shape;266;p2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67" name="Google Shape;267;p2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73" name="Shape 2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4" name="Google Shape;274;p2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75" name="Google Shape;275;p2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1" name="Shape 28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2" name="Google Shape;282;p2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83" name="Google Shape;283;p2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2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88" name="Shape 2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89" name="Google Shape;289;p2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0" name="Google Shape;290;p2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88" name="Shape 8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9" name="Google Shape;89;g13aa4cd8913_0_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90" name="Google Shape;90;g13aa4cd8913_0_0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rPr lang="en-IE"/>
              <a:t>Cartoonstock.com under educational license</a:t>
            </a:r>
            <a:endParaRPr/>
          </a:p>
        </p:txBody>
      </p:sp>
      <p:sp>
        <p:nvSpPr>
          <p:cNvPr id="91" name="Google Shape;91;g13aa4cd8913_0_0:notes"/>
          <p:cNvSpPr txBox="1"/>
          <p:nvPr>
            <p:ph idx="12" type="sldNum"/>
          </p:nvPr>
        </p:nvSpPr>
        <p:spPr>
          <a:xfrm>
            <a:off x="3884613" y="8685213"/>
            <a:ext cx="2971800" cy="458700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3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295" name="Shape 29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6" name="Google Shape;296;p2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297" name="Google Shape;297;p2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1" name="Shape 30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2" name="Google Shape;302;p3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03" name="Google Shape;303;p3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08" name="Shape 3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9" name="Google Shape;309;p3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0" name="Google Shape;310;p3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16" name="Shape 3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7" name="Google Shape;317;p3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18" name="Google Shape;318;p3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24" name="Shape 32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5" name="Google Shape;325;p3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26" name="Google Shape;326;p3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33" name="Shape 3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4" name="Google Shape;334;p3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35" name="Google Shape;335;p3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1" name="Shape 34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2" name="Google Shape;342;p3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43" name="Google Shape;343;p3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48" name="Shape 34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9" name="Google Shape;349;p3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0" name="Google Shape;350;p3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56" name="Shape 35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7" name="Google Shape;357;p3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58" name="Google Shape;358;p3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3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63" name="Shape 36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4" name="Google Shape;364;p38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65" name="Google Shape;365;p38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97" name="Shape 9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8" name="Google Shape;98;p2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99" name="Google Shape;99;p2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0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0" name="Shape 37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1" name="Google Shape;371;p39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2" name="Google Shape;372;p39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1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77" name="Shape 37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8" name="Google Shape;378;p40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79" name="Google Shape;379;p40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2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84" name="Shape 3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5" name="Google Shape;385;p41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86" name="Google Shape;386;p41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43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391" name="Shape 3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2" name="Google Shape;392;g13ad0d20e48_0_14:notes"/>
          <p:cNvSpPr txBox="1"/>
          <p:nvPr>
            <p:ph idx="1" type="body"/>
          </p:nvPr>
        </p:nvSpPr>
        <p:spPr>
          <a:xfrm>
            <a:off x="685800" y="4400550"/>
            <a:ext cx="5486400" cy="360060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393" name="Google Shape;393;g13ad0d20e48_0_1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05" name="Shape 10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6" name="Google Shape;106;p3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07" name="Google Shape;107;p3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3" name="Shape 11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4" name="Google Shape;114;p4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15" name="Google Shape;115;p4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19" name="Shape 1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0" name="Google Shape;120;p5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1" name="Google Shape;121;p5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26" name="Shape 12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7" name="Google Shape;127;p6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  <p:sp>
        <p:nvSpPr>
          <p:cNvPr id="128" name="Google Shape;128;p6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dk1"/>
              </a:buClr>
              <a:buSzPts val="1200"/>
              <a:buFont typeface="Calibri"/>
              <a:buNone/>
            </a:pPr>
            <a:r>
              <a:rPr lang="en-IE"/>
              <a:t>There are 2 ways to represent the internal structure of a sentence: either with brackets </a:t>
            </a:r>
            <a:r>
              <a:rPr lang="en-IE" sz="1200"/>
              <a:t>[</a:t>
            </a:r>
            <a:r>
              <a:rPr baseline="-25000" lang="en-IE" sz="1200">
                <a:solidFill>
                  <a:srgbClr val="FF0000"/>
                </a:solidFill>
              </a:rPr>
              <a:t>S</a:t>
            </a:r>
            <a:r>
              <a:rPr lang="en-IE" sz="1200"/>
              <a:t> </a:t>
            </a:r>
            <a:r>
              <a:rPr i="1" lang="en-IE" sz="1200"/>
              <a:t>the cat will chase the mice</a:t>
            </a:r>
            <a:r>
              <a:rPr lang="en-IE" sz="1200"/>
              <a:t>] or in form of a tree diagram. In our sentence, S(entence) is the highest category.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29" name="Google Shape;129;p6:notes"/>
          <p:cNvSpPr txBox="1"/>
          <p:nvPr>
            <p:ph idx="12" type="sldNum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  <a:noFill/>
          <a:ln>
            <a:noFill/>
          </a:ln>
        </p:spPr>
        <p:txBody>
          <a:bodyPr anchorCtr="0" anchor="b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showMasterPhAnim="0" showMasterSp="0">
  <p:cSld>
    <p:spTree>
      <p:nvGrpSpPr>
        <p:cNvPr id="134" name="Shape 13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5" name="Google Shape;135;p7:notes"/>
          <p:cNvSpPr txBox="1"/>
          <p:nvPr>
            <p:ph idx="1" type="body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/>
          </a:p>
        </p:txBody>
      </p:sp>
      <p:sp>
        <p:nvSpPr>
          <p:cNvPr id="136" name="Google Shape;136;p7:notes"/>
          <p:cNvSpPr/>
          <p:nvPr>
            <p:ph idx="2" type="sldImg"/>
          </p:nvPr>
        </p:nvSpPr>
        <p:spPr>
          <a:xfrm>
            <a:off x="1371600" y="1143000"/>
            <a:ext cx="4114800" cy="3086100"/>
          </a:xfrm>
          <a:custGeom>
            <a:rect b="b" l="l" r="r" t="t"/>
            <a:pathLst>
              <a:path extrusionOk="0" h="120000" w="120000">
                <a:moveTo>
                  <a:pt x="0" y="0"/>
                </a:moveTo>
                <a:lnTo>
                  <a:pt x="120000" y="0"/>
                </a:lnTo>
                <a:lnTo>
                  <a:pt x="120000" y="120000"/>
                </a:lnTo>
                <a:lnTo>
                  <a:pt x="0" y="120000"/>
                </a:lnTo>
                <a:close/>
              </a:path>
            </a:pathLst>
          </a:custGeom>
          <a:noFill/>
          <a:ln cap="flat" cmpd="sng" w="12700">
            <a:solidFill>
              <a:srgbClr val="000000"/>
            </a:solidFill>
            <a:prstDash val="solid"/>
            <a:round/>
            <a:headEnd len="sm" w="sm" type="none"/>
            <a:tailEnd len="sm" w="sm" type="none"/>
          </a:ln>
        </p:spPr>
      </p:sp>
    </p:spTree>
  </p:cSld>
  <p:clrMapOvr>
    <a:masterClrMapping/>
  </p:clrMapOvr>
</p:notes>
</file>

<file path=ppt/slideLayouts/_rels/slideLayout1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4.jpg"/><Relationship Id="rId3" Type="http://schemas.openxmlformats.org/officeDocument/2006/relationships/image" Target="../media/image10.jpg"/><Relationship Id="rId4" Type="http://schemas.openxmlformats.org/officeDocument/2006/relationships/image" Target="../media/image3.png"/></Relationships>
</file>

<file path=ppt/slideLayouts/_rels/slideLayout10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3.jpg"/><Relationship Id="rId3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2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8.jpg"/></Relationships>
</file>

<file path=ppt/slideLayouts/_rels/slideLayout3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9.jpg"/><Relationship Id="rId3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5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6.jpg"/><Relationship Id="rId3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6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1.jpg"/><Relationship Id="rId3" Type="http://schemas.openxmlformats.org/officeDocument/2006/relationships/image" Target="../media/image7.png"/><Relationship Id="rId4" Type="http://schemas.openxmlformats.org/officeDocument/2006/relationships/image" Target="../media/image9.png"/></Relationships>
</file>

<file path=ppt/slideLayouts/_rels/slideLayout7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Relationship Id="rId2" Type="http://schemas.openxmlformats.org/officeDocument/2006/relationships/image" Target="../media/image17.jpg"/><Relationship Id="rId3" Type="http://schemas.openxmlformats.org/officeDocument/2006/relationships/image" Target="../media/image10.jpg"/><Relationship Id="rId4" Type="http://schemas.openxmlformats.org/officeDocument/2006/relationships/image" Target="../media/image3.png"/></Relationships>
</file>

<file path=ppt/slideLayouts/_rels/slideLayout8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itle Slide">
  <p:cSld name="Title Slide">
    <p:spTree>
      <p:nvGrpSpPr>
        <p:cNvPr id="17" name="Shape 1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18" name="Google Shape;18;p43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400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19" name="Google Shape;19;p43"/>
          <p:cNvSpPr txBox="1"/>
          <p:nvPr>
            <p:ph type="ctrTitle"/>
          </p:nvPr>
        </p:nvSpPr>
        <p:spPr>
          <a:xfrm>
            <a:off x="685800" y="684000"/>
            <a:ext cx="7772400" cy="1872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Helvetica Neue"/>
              <a:buNone/>
              <a:defRPr b="0" i="0" sz="4000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0" name="Google Shape;20;p43"/>
          <p:cNvSpPr txBox="1"/>
          <p:nvPr>
            <p:ph idx="1" type="subTitle"/>
          </p:nvPr>
        </p:nvSpPr>
        <p:spPr>
          <a:xfrm>
            <a:off x="685800" y="2725200"/>
            <a:ext cx="778946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  <a:defRPr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2pPr>
            <a:lvl3pPr lvl="2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3pPr>
            <a:lvl4pPr lvl="3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4pPr>
            <a:lvl5pPr lvl="4" algn="ctr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  <a:defRPr>
                <a:solidFill>
                  <a:srgbClr val="888888"/>
                </a:solidFill>
              </a:defRPr>
            </a:lvl5pPr>
            <a:lvl6pPr lvl="5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6pPr>
            <a:lvl7pPr lvl="6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7pPr>
            <a:lvl8pPr lvl="7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8pPr>
            <a:lvl9pPr lvl="8" algn="ctr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888888"/>
              </a:buClr>
              <a:buSzPts val="2000"/>
              <a:buNone/>
              <a:defRPr>
                <a:solidFill>
                  <a:srgbClr val="888888"/>
                </a:solidFill>
              </a:defRPr>
            </a:lvl9pPr>
          </a:lstStyle>
          <a:p/>
        </p:txBody>
      </p:sp>
      <p:pic>
        <p:nvPicPr>
          <p:cNvPr descr="A picture containing company name&#10;&#10;Description automatically generated" id="21" name="Google Shape;21;p4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680873" y="6030390"/>
            <a:ext cx="808861" cy="489079"/>
          </a:xfrm>
          <a:prstGeom prst="rect">
            <a:avLst/>
          </a:prstGeom>
          <a:noFill/>
          <a:ln>
            <a:noFill/>
          </a:ln>
        </p:spPr>
      </p:pic>
      <p:pic>
        <p:nvPicPr>
          <p:cNvPr id="22" name="Google Shape;22;p4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780723" y="6003235"/>
            <a:ext cx="609730" cy="523053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1_Divider With Icon">
  <p:cSld name="1_Divider With Icon">
    <p:spTree>
      <p:nvGrpSpPr>
        <p:cNvPr id="68" name="Shape 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9" name="Google Shape;69;p51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9CDE"/>
          </a:solidFill>
          <a:ln>
            <a:noFill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0" name="Google Shape;70;p51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71" name="Google Shape;71;p51"/>
          <p:cNvSpPr/>
          <p:nvPr/>
        </p:nvSpPr>
        <p:spPr>
          <a:xfrm rot="1647613">
            <a:off x="4680000" y="360000"/>
            <a:ext cx="3761999" cy="4046400"/>
          </a:xfrm>
          <a:custGeom>
            <a:rect b="b" l="l" r="r" t="t"/>
            <a:pathLst>
              <a:path extrusionOk="0" h="4294133" w="3992145">
                <a:moveTo>
                  <a:pt x="1207413" y="274463"/>
                </a:moveTo>
                <a:cubicBezTo>
                  <a:pt x="2219811" y="-251665"/>
                  <a:pt x="3393616" y="1266"/>
                  <a:pt x="3829181" y="839398"/>
                </a:cubicBezTo>
                <a:cubicBezTo>
                  <a:pt x="4264746" y="1677530"/>
                  <a:pt x="3797130" y="2783482"/>
                  <a:pt x="2784733" y="3309610"/>
                </a:cubicBezTo>
                <a:cubicBezTo>
                  <a:pt x="2658183" y="3375376"/>
                  <a:pt x="2529111" y="3428969"/>
                  <a:pt x="2399274" y="3470768"/>
                </a:cubicBezTo>
                <a:lnTo>
                  <a:pt x="2392083" y="3472755"/>
                </a:lnTo>
                <a:lnTo>
                  <a:pt x="1938471" y="4137802"/>
                </a:lnTo>
                <a:lnTo>
                  <a:pt x="1881045" y="4216983"/>
                </a:lnTo>
                <a:lnTo>
                  <a:pt x="1863096" y="4243605"/>
                </a:lnTo>
                <a:cubicBezTo>
                  <a:pt x="1831877" y="4274824"/>
                  <a:pt x="1788749" y="4294133"/>
                  <a:pt x="1741110" y="4294133"/>
                </a:cubicBezTo>
                <a:lnTo>
                  <a:pt x="1672088" y="4294133"/>
                </a:lnTo>
                <a:cubicBezTo>
                  <a:pt x="1624449" y="4294133"/>
                  <a:pt x="1581321" y="4274824"/>
                  <a:pt x="1550102" y="4243605"/>
                </a:cubicBezTo>
                <a:lnTo>
                  <a:pt x="1518253" y="4196365"/>
                </a:lnTo>
                <a:lnTo>
                  <a:pt x="1493887" y="4143136"/>
                </a:lnTo>
                <a:lnTo>
                  <a:pt x="1262271" y="3539532"/>
                </a:lnTo>
                <a:lnTo>
                  <a:pt x="1257536" y="3538740"/>
                </a:lnTo>
                <a:cubicBezTo>
                  <a:pt x="783089" y="3436507"/>
                  <a:pt x="380747" y="3163741"/>
                  <a:pt x="162964" y="2744675"/>
                </a:cubicBezTo>
                <a:cubicBezTo>
                  <a:pt x="-272600" y="1906543"/>
                  <a:pt x="195015" y="800591"/>
                  <a:pt x="1207413" y="274463"/>
                </a:cubicBezTo>
                <a:close/>
              </a:path>
            </a:pathLst>
          </a:custGeom>
          <a:blipFill rotWithShape="0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72" name="Google Shape;72;p51"/>
          <p:cNvSpPr txBox="1"/>
          <p:nvPr>
            <p:ph type="title"/>
          </p:nvPr>
        </p:nvSpPr>
        <p:spPr>
          <a:xfrm>
            <a:off x="626400" y="1890000"/>
            <a:ext cx="3760249" cy="28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73" name="Google Shape;73;p5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0000" y="6346826"/>
            <a:ext cx="1044575" cy="267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74" name="Google Shape;74;p51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92875" y="6350400"/>
            <a:ext cx="1357200" cy="2662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ext Slide">
  <p:cSld name="Text Slide">
    <p:spTree>
      <p:nvGrpSpPr>
        <p:cNvPr id="23" name="Shape 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" name="Google Shape;24;p4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55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/>
            </a:lvl1pPr>
            <a:lvl2pPr indent="-330200" lvl="1" marL="914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/>
            </a:lvl2pPr>
            <a:lvl3pPr indent="-3302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b="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/>
            </a:lvl9pPr>
          </a:lstStyle>
          <a:p/>
        </p:txBody>
      </p:sp>
      <p:sp>
        <p:nvSpPr>
          <p:cNvPr id="25" name="Google Shape;25;p4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  <a:defRPr sz="3000">
                <a:solidFill>
                  <a:srgbClr val="009CDE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26" name="Google Shape;26;p44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27" name="Google Shape;27;p44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450849" y="6346825"/>
            <a:ext cx="1044575" cy="267592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Columns" type="twoObj">
  <p:cSld name="TWO_OBJECTS">
    <p:spTree>
      <p:nvGrpSpPr>
        <p:cNvPr id="28" name="Shape 2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" name="Google Shape;29;p4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  <a:defRPr>
                <a:solidFill>
                  <a:srgbClr val="009CDE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30" name="Google Shape;30;p45"/>
          <p:cNvSpPr txBox="1"/>
          <p:nvPr>
            <p:ph idx="1" type="body"/>
          </p:nvPr>
        </p:nvSpPr>
        <p:spPr>
          <a:xfrm>
            <a:off x="457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55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30200" lvl="1" marL="914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2pPr>
            <a:lvl3pPr indent="-3302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1" name="Google Shape;31;p45"/>
          <p:cNvSpPr txBox="1"/>
          <p:nvPr>
            <p:ph idx="2" type="body"/>
          </p:nvPr>
        </p:nvSpPr>
        <p:spPr>
          <a:xfrm>
            <a:off x="4648200" y="1600200"/>
            <a:ext cx="4038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55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30200" lvl="1" marL="914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2pPr>
            <a:lvl3pPr indent="-3302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32" name="Google Shape;32;p45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2_Divider With Icon">
  <p:cSld name="2_Divider With Icon">
    <p:spTree>
      <p:nvGrpSpPr>
        <p:cNvPr id="33" name="Shape 3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" name="Google Shape;34;p46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9CDE"/>
          </a:solidFill>
          <a:ln>
            <a:noFill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5" name="Google Shape;35;p46"/>
          <p:cNvSpPr/>
          <p:nvPr/>
        </p:nvSpPr>
        <p:spPr>
          <a:xfrm rot="1647613">
            <a:off x="4680000" y="360000"/>
            <a:ext cx="3761999" cy="4046400"/>
          </a:xfrm>
          <a:custGeom>
            <a:rect b="b" l="l" r="r" t="t"/>
            <a:pathLst>
              <a:path extrusionOk="0" h="4294133" w="3992145">
                <a:moveTo>
                  <a:pt x="1207413" y="274463"/>
                </a:moveTo>
                <a:cubicBezTo>
                  <a:pt x="2219811" y="-251665"/>
                  <a:pt x="3393616" y="1266"/>
                  <a:pt x="3829181" y="839398"/>
                </a:cubicBezTo>
                <a:cubicBezTo>
                  <a:pt x="4264746" y="1677530"/>
                  <a:pt x="3797130" y="2783482"/>
                  <a:pt x="2784733" y="3309610"/>
                </a:cubicBezTo>
                <a:cubicBezTo>
                  <a:pt x="2658183" y="3375376"/>
                  <a:pt x="2529111" y="3428969"/>
                  <a:pt x="2399274" y="3470768"/>
                </a:cubicBezTo>
                <a:lnTo>
                  <a:pt x="2392083" y="3472755"/>
                </a:lnTo>
                <a:lnTo>
                  <a:pt x="1938471" y="4137802"/>
                </a:lnTo>
                <a:lnTo>
                  <a:pt x="1881045" y="4216983"/>
                </a:lnTo>
                <a:lnTo>
                  <a:pt x="1863096" y="4243605"/>
                </a:lnTo>
                <a:cubicBezTo>
                  <a:pt x="1831877" y="4274824"/>
                  <a:pt x="1788749" y="4294133"/>
                  <a:pt x="1741110" y="4294133"/>
                </a:cubicBezTo>
                <a:lnTo>
                  <a:pt x="1672088" y="4294133"/>
                </a:lnTo>
                <a:cubicBezTo>
                  <a:pt x="1624449" y="4294133"/>
                  <a:pt x="1581321" y="4274824"/>
                  <a:pt x="1550102" y="4243605"/>
                </a:cubicBezTo>
                <a:lnTo>
                  <a:pt x="1518253" y="4196365"/>
                </a:lnTo>
                <a:lnTo>
                  <a:pt x="1493887" y="4143136"/>
                </a:lnTo>
                <a:lnTo>
                  <a:pt x="1262271" y="3539532"/>
                </a:lnTo>
                <a:lnTo>
                  <a:pt x="1257536" y="3538740"/>
                </a:lnTo>
                <a:cubicBezTo>
                  <a:pt x="783089" y="3436507"/>
                  <a:pt x="380747" y="3163741"/>
                  <a:pt x="162964" y="2744675"/>
                </a:cubicBezTo>
                <a:cubicBezTo>
                  <a:pt x="-272600" y="1906543"/>
                  <a:pt x="195015" y="800591"/>
                  <a:pt x="1207413" y="274463"/>
                </a:cubicBezTo>
                <a:close/>
              </a:path>
            </a:pathLst>
          </a:custGeom>
          <a:blipFill rotWithShape="0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6" name="Google Shape;36;p46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37" name="Google Shape;37;p46"/>
          <p:cNvSpPr txBox="1"/>
          <p:nvPr>
            <p:ph type="title"/>
          </p:nvPr>
        </p:nvSpPr>
        <p:spPr>
          <a:xfrm>
            <a:off x="626400" y="1890000"/>
            <a:ext cx="3760249" cy="28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38" name="Google Shape;38;p4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0000" y="6346826"/>
            <a:ext cx="1044575" cy="267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39" name="Google Shape;39;p46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92875" y="6350400"/>
            <a:ext cx="1357200" cy="2662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Divider With Icon">
  <p:cSld name="Divider With Icon">
    <p:spTree>
      <p:nvGrpSpPr>
        <p:cNvPr id="40" name="Shape 4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1" name="Google Shape;41;p47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9CDE"/>
          </a:solidFill>
          <a:ln>
            <a:noFill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2" name="Google Shape;42;p47"/>
          <p:cNvSpPr txBox="1"/>
          <p:nvPr>
            <p:ph type="title"/>
          </p:nvPr>
        </p:nvSpPr>
        <p:spPr>
          <a:xfrm>
            <a:off x="626400" y="1890000"/>
            <a:ext cx="3760249" cy="28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43" name="Google Shape;43;p47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44" name="Google Shape;44;p47"/>
          <p:cNvSpPr/>
          <p:nvPr/>
        </p:nvSpPr>
        <p:spPr>
          <a:xfrm rot="1647613">
            <a:off x="4680000" y="360000"/>
            <a:ext cx="3762650" cy="4047278"/>
          </a:xfrm>
          <a:custGeom>
            <a:rect b="b" l="l" r="r" t="t"/>
            <a:pathLst>
              <a:path extrusionOk="0" h="4294133" w="3992145">
                <a:moveTo>
                  <a:pt x="1207413" y="274463"/>
                </a:moveTo>
                <a:cubicBezTo>
                  <a:pt x="2219811" y="-251665"/>
                  <a:pt x="3393616" y="1266"/>
                  <a:pt x="3829181" y="839398"/>
                </a:cubicBezTo>
                <a:cubicBezTo>
                  <a:pt x="4264746" y="1677530"/>
                  <a:pt x="3797130" y="2783482"/>
                  <a:pt x="2784733" y="3309610"/>
                </a:cubicBezTo>
                <a:cubicBezTo>
                  <a:pt x="2658183" y="3375376"/>
                  <a:pt x="2529111" y="3428969"/>
                  <a:pt x="2399274" y="3470768"/>
                </a:cubicBezTo>
                <a:lnTo>
                  <a:pt x="2392083" y="3472755"/>
                </a:lnTo>
                <a:lnTo>
                  <a:pt x="1938471" y="4137802"/>
                </a:lnTo>
                <a:lnTo>
                  <a:pt x="1881045" y="4216983"/>
                </a:lnTo>
                <a:lnTo>
                  <a:pt x="1863096" y="4243605"/>
                </a:lnTo>
                <a:cubicBezTo>
                  <a:pt x="1831877" y="4274824"/>
                  <a:pt x="1788749" y="4294133"/>
                  <a:pt x="1741110" y="4294133"/>
                </a:cubicBezTo>
                <a:lnTo>
                  <a:pt x="1672088" y="4294133"/>
                </a:lnTo>
                <a:cubicBezTo>
                  <a:pt x="1624449" y="4294133"/>
                  <a:pt x="1581321" y="4274824"/>
                  <a:pt x="1550102" y="4243605"/>
                </a:cubicBezTo>
                <a:lnTo>
                  <a:pt x="1518253" y="4196365"/>
                </a:lnTo>
                <a:lnTo>
                  <a:pt x="1493887" y="4143136"/>
                </a:lnTo>
                <a:lnTo>
                  <a:pt x="1262271" y="3539532"/>
                </a:lnTo>
                <a:lnTo>
                  <a:pt x="1257536" y="3538740"/>
                </a:lnTo>
                <a:cubicBezTo>
                  <a:pt x="783089" y="3436507"/>
                  <a:pt x="380747" y="3163741"/>
                  <a:pt x="162964" y="2744675"/>
                </a:cubicBezTo>
                <a:cubicBezTo>
                  <a:pt x="-272600" y="1906543"/>
                  <a:pt x="195015" y="800591"/>
                  <a:pt x="1207413" y="274463"/>
                </a:cubicBezTo>
                <a:close/>
              </a:path>
            </a:pathLst>
          </a:custGeom>
          <a:blipFill rotWithShape="0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pic>
        <p:nvPicPr>
          <p:cNvPr id="45" name="Google Shape;45;p4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0000" y="6346826"/>
            <a:ext cx="1044575" cy="267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46" name="Google Shape;46;p47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92875" y="6350400"/>
            <a:ext cx="1357200" cy="2662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3_Divider With Icon">
  <p:cSld name="3_Divider With Icon">
    <p:spTree>
      <p:nvGrpSpPr>
        <p:cNvPr id="47" name="Shape 4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8" name="Google Shape;48;p48"/>
          <p:cNvSpPr/>
          <p:nvPr/>
        </p:nvSpPr>
        <p:spPr>
          <a:xfrm>
            <a:off x="0" y="0"/>
            <a:ext cx="9144000" cy="6858000"/>
          </a:xfrm>
          <a:prstGeom prst="rect">
            <a:avLst/>
          </a:prstGeom>
          <a:solidFill>
            <a:srgbClr val="009CDE"/>
          </a:solidFill>
          <a:ln>
            <a:noFill/>
          </a:ln>
          <a:effectLst>
            <a:outerShdw blurRad="40000" rotWithShape="0" dir="5400000" dist="23000">
              <a:srgbClr val="000000">
                <a:alpha val="34509"/>
              </a:srgbClr>
            </a:outerShdw>
          </a:effectLst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49" name="Google Shape;49;p48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50" name="Google Shape;50;p48"/>
          <p:cNvSpPr/>
          <p:nvPr/>
        </p:nvSpPr>
        <p:spPr>
          <a:xfrm rot="1647613">
            <a:off x="4680000" y="360000"/>
            <a:ext cx="3761999" cy="4046400"/>
          </a:xfrm>
          <a:custGeom>
            <a:rect b="b" l="l" r="r" t="t"/>
            <a:pathLst>
              <a:path extrusionOk="0" h="4294133" w="3992145">
                <a:moveTo>
                  <a:pt x="1207413" y="274463"/>
                </a:moveTo>
                <a:cubicBezTo>
                  <a:pt x="2219811" y="-251665"/>
                  <a:pt x="3393616" y="1266"/>
                  <a:pt x="3829181" y="839398"/>
                </a:cubicBezTo>
                <a:cubicBezTo>
                  <a:pt x="4264746" y="1677530"/>
                  <a:pt x="3797130" y="2783482"/>
                  <a:pt x="2784733" y="3309610"/>
                </a:cubicBezTo>
                <a:cubicBezTo>
                  <a:pt x="2658183" y="3375376"/>
                  <a:pt x="2529111" y="3428969"/>
                  <a:pt x="2399274" y="3470768"/>
                </a:cubicBezTo>
                <a:lnTo>
                  <a:pt x="2392083" y="3472755"/>
                </a:lnTo>
                <a:lnTo>
                  <a:pt x="1938471" y="4137802"/>
                </a:lnTo>
                <a:lnTo>
                  <a:pt x="1881045" y="4216983"/>
                </a:lnTo>
                <a:lnTo>
                  <a:pt x="1863096" y="4243605"/>
                </a:lnTo>
                <a:cubicBezTo>
                  <a:pt x="1831877" y="4274824"/>
                  <a:pt x="1788749" y="4294133"/>
                  <a:pt x="1741110" y="4294133"/>
                </a:cubicBezTo>
                <a:lnTo>
                  <a:pt x="1672088" y="4294133"/>
                </a:lnTo>
                <a:cubicBezTo>
                  <a:pt x="1624449" y="4294133"/>
                  <a:pt x="1581321" y="4274824"/>
                  <a:pt x="1550102" y="4243605"/>
                </a:cubicBezTo>
                <a:lnTo>
                  <a:pt x="1518253" y="4196365"/>
                </a:lnTo>
                <a:lnTo>
                  <a:pt x="1493887" y="4143136"/>
                </a:lnTo>
                <a:lnTo>
                  <a:pt x="1262271" y="3539532"/>
                </a:lnTo>
                <a:lnTo>
                  <a:pt x="1257536" y="3538740"/>
                </a:lnTo>
                <a:cubicBezTo>
                  <a:pt x="783089" y="3436507"/>
                  <a:pt x="380747" y="3163741"/>
                  <a:pt x="162964" y="2744675"/>
                </a:cubicBezTo>
                <a:cubicBezTo>
                  <a:pt x="-272600" y="1906543"/>
                  <a:pt x="195015" y="800591"/>
                  <a:pt x="1207413" y="274463"/>
                </a:cubicBezTo>
                <a:close/>
              </a:path>
            </a:pathLst>
          </a:custGeom>
          <a:blipFill rotWithShape="0">
            <a:blip r:embed="rId2">
              <a:alphaModFix/>
            </a:blip>
            <a:stretch>
              <a:fillRect b="0" l="0" r="0" t="0"/>
            </a:stretch>
          </a:blipFill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marR="0" rtl="0" algn="ct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800"/>
              <a:buFont typeface="Arial"/>
              <a:buNone/>
            </a:pPr>
            <a:r>
              <a:t/>
            </a:r>
            <a:endParaRPr b="0" i="0" sz="1800" u="none" cap="none" strike="noStrike">
              <a:solidFill>
                <a:schemeClr val="lt1"/>
              </a:solidFill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51" name="Google Shape;51;p48"/>
          <p:cNvSpPr txBox="1"/>
          <p:nvPr>
            <p:ph type="title"/>
          </p:nvPr>
        </p:nvSpPr>
        <p:spPr>
          <a:xfrm>
            <a:off x="626400" y="1890000"/>
            <a:ext cx="3760249" cy="28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  <a:defRPr>
                <a:solidFill>
                  <a:schemeClr val="lt1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pic>
        <p:nvPicPr>
          <p:cNvPr id="52" name="Google Shape;52;p48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0000" y="6346826"/>
            <a:ext cx="1044575" cy="267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53" name="Google Shape;53;p48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6492875" y="6350400"/>
            <a:ext cx="1357200" cy="26628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Custom Layout">
  <p:cSld name="Custom Layout">
    <p:spTree>
      <p:nvGrpSpPr>
        <p:cNvPr id="54" name="Shape 5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55" name="Google Shape;55;p52"/>
          <p:cNvSpPr txBox="1"/>
          <p:nvPr>
            <p:ph idx="12" type="sldNum"/>
          </p:nvPr>
        </p:nvSpPr>
        <p:spPr>
          <a:xfrm>
            <a:off x="7975600" y="6282210"/>
            <a:ext cx="711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56" name="Google Shape;56;p5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0" y="0"/>
            <a:ext cx="9141970" cy="6858000"/>
          </a:xfrm>
          <a:prstGeom prst="rect">
            <a:avLst/>
          </a:prstGeom>
          <a:noFill/>
          <a:ln>
            <a:noFill/>
          </a:ln>
        </p:spPr>
      </p:pic>
      <p:sp>
        <p:nvSpPr>
          <p:cNvPr id="57" name="Google Shape;57;p52"/>
          <p:cNvSpPr/>
          <p:nvPr/>
        </p:nvSpPr>
        <p:spPr>
          <a:xfrm>
            <a:off x="457200" y="2289600"/>
            <a:ext cx="4373313" cy="1169551"/>
          </a:xfrm>
          <a:prstGeom prst="rect">
            <a:avLst/>
          </a:prstGeom>
          <a:noFill/>
          <a:ln>
            <a:noFill/>
          </a:ln>
        </p:spPr>
        <p:txBody>
          <a:bodyPr anchorCtr="0" anchor="t" bIns="45700" lIns="91425" spcFirstLastPara="1" rIns="91425" wrap="square" tIns="45700">
            <a:spAutoFit/>
          </a:bodyPr>
          <a:lstStyle/>
          <a:p>
            <a:pPr indent="0" lvl="0" mar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7000"/>
              <a:buFont typeface="Arial"/>
              <a:buNone/>
            </a:pPr>
            <a:r>
              <a:rPr b="0" i="0" lang="en-IE" sz="7000" u="none" cap="none" strike="noStrike">
                <a:solidFill>
                  <a:schemeClr val="lt1"/>
                </a:solidFill>
                <a:latin typeface="Helvetica Neue"/>
                <a:ea typeface="Helvetica Neue"/>
                <a:cs typeface="Helvetica Neue"/>
                <a:sym typeface="Helvetica Neue"/>
              </a:rPr>
              <a:t>Thank you</a:t>
            </a:r>
            <a:endParaRPr b="0" i="0" sz="1400" u="none" cap="none" strike="noStrike">
              <a:solidFill>
                <a:srgbClr val="000000"/>
              </a:solidFill>
              <a:latin typeface="Arial"/>
              <a:ea typeface="Arial"/>
              <a:cs typeface="Arial"/>
              <a:sym typeface="Arial"/>
            </a:endParaRPr>
          </a:p>
        </p:txBody>
      </p:sp>
      <p:pic>
        <p:nvPicPr>
          <p:cNvPr descr="A picture containing company name&#10;&#10;Description automatically generated" id="58" name="Google Shape;58;p5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3959188" y="6057938"/>
            <a:ext cx="718269" cy="434302"/>
          </a:xfrm>
          <a:prstGeom prst="rect">
            <a:avLst/>
          </a:prstGeom>
          <a:noFill/>
          <a:ln>
            <a:noFill/>
          </a:ln>
        </p:spPr>
      </p:pic>
      <p:pic>
        <p:nvPicPr>
          <p:cNvPr id="59" name="Google Shape;59;p5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4984352" y="6038370"/>
            <a:ext cx="541441" cy="464471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Single Image">
  <p:cSld name="Single Image">
    <p:spTree>
      <p:nvGrpSpPr>
        <p:cNvPr id="60" name="Shape 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1" name="Google Shape;61;p49"/>
          <p:cNvSpPr txBox="1"/>
          <p:nvPr>
            <p:ph type="title"/>
          </p:nvPr>
        </p:nvSpPr>
        <p:spPr>
          <a:xfrm>
            <a:off x="457200" y="274638"/>
            <a:ext cx="3883786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  <a:defRPr>
                <a:solidFill>
                  <a:srgbClr val="009CDE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2" name="Google Shape;62;p49"/>
          <p:cNvSpPr txBox="1"/>
          <p:nvPr>
            <p:ph idx="1" type="body"/>
          </p:nvPr>
        </p:nvSpPr>
        <p:spPr>
          <a:xfrm>
            <a:off x="457200" y="1600200"/>
            <a:ext cx="390144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55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30200" lvl="1" marL="914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2pPr>
            <a:lvl3pPr indent="-3302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63" name="Google Shape;63;p49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 matchingName="Two images">
  <p:cSld name="Two images">
    <p:spTree>
      <p:nvGrpSpPr>
        <p:cNvPr id="64" name="Shape 6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65" name="Google Shape;65;p50"/>
          <p:cNvSpPr txBox="1"/>
          <p:nvPr>
            <p:ph type="title"/>
          </p:nvPr>
        </p:nvSpPr>
        <p:spPr>
          <a:xfrm>
            <a:off x="457200" y="274638"/>
            <a:ext cx="3883786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  <a:defRPr>
                <a:solidFill>
                  <a:srgbClr val="009CDE"/>
                </a:solidFill>
              </a:defRPr>
            </a:lvl1pPr>
            <a:lvl2pPr lvl="1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2pPr>
            <a:lvl3pPr lvl="2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3pPr>
            <a:lvl4pPr lvl="3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4pPr>
            <a:lvl5pPr lvl="4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5pPr>
            <a:lvl6pPr lvl="5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6pPr>
            <a:lvl7pPr lvl="6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7pPr>
            <a:lvl8pPr lvl="7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8pPr>
            <a:lvl9pPr lvl="8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1400"/>
              <a:buNone/>
              <a:defRPr/>
            </a:lvl9pPr>
          </a:lstStyle>
          <a:p/>
        </p:txBody>
      </p:sp>
      <p:sp>
        <p:nvSpPr>
          <p:cNvPr id="66" name="Google Shape;66;p50"/>
          <p:cNvSpPr txBox="1"/>
          <p:nvPr>
            <p:ph idx="1" type="body"/>
          </p:nvPr>
        </p:nvSpPr>
        <p:spPr>
          <a:xfrm>
            <a:off x="457200" y="1600200"/>
            <a:ext cx="390144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55600" lvl="0" marL="45720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  <a:defRPr sz="2000"/>
            </a:lvl1pPr>
            <a:lvl2pPr indent="-330200" lvl="1" marL="9144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2pPr>
            <a:lvl3pPr indent="-330200" lvl="2" marL="13716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3pPr>
            <a:lvl4pPr indent="-330200" lvl="3" marL="18288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4pPr>
            <a:lvl5pPr indent="-330200" lvl="4" marL="228600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  <a:defRPr sz="1600"/>
            </a:lvl5pPr>
            <a:lvl6pPr indent="-342900" lvl="5" marL="27432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6pPr>
            <a:lvl7pPr indent="-342900" lvl="6" marL="32004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7pPr>
            <a:lvl8pPr indent="-342900" lvl="7" marL="36576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8pPr>
            <a:lvl9pPr indent="-342900" lvl="8" marL="4114800" algn="l">
              <a:lnSpc>
                <a:spcPct val="100000"/>
              </a:lnSpc>
              <a:spcBef>
                <a:spcPts val="360"/>
              </a:spcBef>
              <a:spcAft>
                <a:spcPts val="0"/>
              </a:spcAft>
              <a:buClr>
                <a:schemeClr val="dk1"/>
              </a:buClr>
              <a:buSzPts val="1800"/>
              <a:buChar char="•"/>
              <a:defRPr sz="1800"/>
            </a:lvl9pPr>
          </a:lstStyle>
          <a:p/>
        </p:txBody>
      </p:sp>
      <p:sp>
        <p:nvSpPr>
          <p:cNvPr id="67" name="Google Shape;67;p50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Layout>
</file>

<file path=ppt/slideMasters/_rels/slideMaster1.xml.rels><?xml version="1.0" encoding="UTF-8" standalone="yes"?><Relationships xmlns="http://schemas.openxmlformats.org/package/2006/relationships"><Relationship Id="rId11" Type="http://schemas.openxmlformats.org/officeDocument/2006/relationships/slideLayout" Target="../slideLayouts/slideLayout7.xml"/><Relationship Id="rId10" Type="http://schemas.openxmlformats.org/officeDocument/2006/relationships/slideLayout" Target="../slideLayouts/slideLayout6.xml"/><Relationship Id="rId13" Type="http://schemas.openxmlformats.org/officeDocument/2006/relationships/slideLayout" Target="../slideLayouts/slideLayout9.xml"/><Relationship Id="rId12" Type="http://schemas.openxmlformats.org/officeDocument/2006/relationships/slideLayout" Target="../slideLayouts/slideLayout8.xml"/><Relationship Id="rId1" Type="http://schemas.openxmlformats.org/officeDocument/2006/relationships/image" Target="../media/image8.jpg"/><Relationship Id="rId2" Type="http://schemas.openxmlformats.org/officeDocument/2006/relationships/image" Target="../media/image5.jpg"/><Relationship Id="rId3" Type="http://schemas.openxmlformats.org/officeDocument/2006/relationships/image" Target="../media/image10.jpg"/><Relationship Id="rId4" Type="http://schemas.openxmlformats.org/officeDocument/2006/relationships/image" Target="../media/image3.png"/><Relationship Id="rId9" Type="http://schemas.openxmlformats.org/officeDocument/2006/relationships/slideLayout" Target="../slideLayouts/slideLayout5.xml"/><Relationship Id="rId15" Type="http://schemas.openxmlformats.org/officeDocument/2006/relationships/theme" Target="../theme/theme2.xml"/><Relationship Id="rId14" Type="http://schemas.openxmlformats.org/officeDocument/2006/relationships/slideLayout" Target="../slideLayouts/slideLayout10.xml"/><Relationship Id="rId5" Type="http://schemas.openxmlformats.org/officeDocument/2006/relationships/slideLayout" Target="../slideLayouts/slideLayout1.xml"/><Relationship Id="rId6" Type="http://schemas.openxmlformats.org/officeDocument/2006/relationships/slideLayout" Target="../slideLayouts/slideLayout2.xml"/><Relationship Id="rId7" Type="http://schemas.openxmlformats.org/officeDocument/2006/relationships/slideLayout" Target="../slideLayouts/slideLayout3.xml"/><Relationship Id="rId8" Type="http://schemas.openxmlformats.org/officeDocument/2006/relationships/slideLayout" Target="../slideLayouts/slideLayout4.xml"/></Relationships>
</file>

<file path=ppt/slideMasters/slideMaster1.xml><?xml version="1.0" encoding="utf-8"?>
<p:sldMaster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bg>
      <p:bgPr>
        <a:solidFill>
          <a:schemeClr val="lt1"/>
        </a:solidFill>
      </p:bgPr>
    </p:bg>
    <p:spTree>
      <p:nvGrpSpPr>
        <p:cNvPr id="9" name="Shape 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Google Shape;10;p4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>
            <a:lvl1pPr lvl="0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  <a:defRPr b="0" i="0" sz="3000" u="none" cap="none" strike="noStrike">
                <a:solidFill>
                  <a:srgbClr val="009CDE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lvl="1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2pPr>
            <a:lvl3pPr lvl="2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3pPr>
            <a:lvl4pPr lvl="3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4pPr>
            <a:lvl5pPr lvl="4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5pPr>
            <a:lvl6pPr lvl="5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6pPr>
            <a:lvl7pPr lvl="6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7pPr>
            <a:lvl8pPr lvl="7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8pPr>
            <a:lvl9pPr lvl="8" marR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1400"/>
              <a:buFont typeface="Arial"/>
              <a:buNone/>
              <a:defRPr b="0" i="0" sz="1800" u="none" cap="none" strike="noStrike">
                <a:solidFill>
                  <a:srgbClr val="000000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1" name="Google Shape;11;p4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>
            <a:lvl1pPr indent="-355600" lvl="0" marL="457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rgbClr val="009CDE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-330200" lvl="1" marL="9144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9CDE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-330200" lvl="2" marL="13716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9CDE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-330200" lvl="3" marL="18288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9CDE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-330200" lvl="4" marL="2286000" marR="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Clr>
                <a:srgbClr val="009CDE"/>
              </a:buClr>
              <a:buSzPts val="1600"/>
              <a:buFont typeface="Arial"/>
              <a:buChar char="•"/>
              <a:defRPr b="0" i="0" sz="1600" u="none" cap="none" strike="noStrike">
                <a:solidFill>
                  <a:schemeClr val="dk1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-355600" lvl="5" marL="27432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6pPr>
            <a:lvl7pPr indent="-355600" lvl="6" marL="32004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7pPr>
            <a:lvl8pPr indent="-355600" lvl="7" marL="36576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8pPr>
            <a:lvl9pPr indent="-355600" lvl="8" marL="4114800" marR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Clr>
                <a:schemeClr val="dk1"/>
              </a:buClr>
              <a:buSzPts val="2000"/>
              <a:buFont typeface="Arial"/>
              <a:buChar char="•"/>
              <a:defRPr b="0" i="0" sz="2000" u="none" cap="none" strike="noStrike">
                <a:solidFill>
                  <a:schemeClr val="dk1"/>
                </a:solidFill>
                <a:latin typeface="Arial"/>
                <a:ea typeface="Arial"/>
                <a:cs typeface="Arial"/>
                <a:sym typeface="Arial"/>
              </a:defRPr>
            </a:lvl9pPr>
          </a:lstStyle>
          <a:p/>
        </p:txBody>
      </p:sp>
      <p:sp>
        <p:nvSpPr>
          <p:cNvPr id="12" name="Google Shape;12;p42"/>
          <p:cNvSpPr txBox="1"/>
          <p:nvPr>
            <p:ph idx="12" type="sldNum"/>
          </p:nvPr>
        </p:nvSpPr>
        <p:spPr>
          <a:xfrm>
            <a:off x="7975600" y="6282210"/>
            <a:ext cx="7112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>
            <a:lvl1pPr indent="0" lvl="0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1pPr>
            <a:lvl2pPr indent="0" lvl="1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2pPr>
            <a:lvl3pPr indent="0" lvl="2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3pPr>
            <a:lvl4pPr indent="0" lvl="3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4pPr>
            <a:lvl5pPr indent="0" lvl="4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5pPr>
            <a:lvl6pPr indent="0" lvl="5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6pPr>
            <a:lvl7pPr indent="0" lvl="6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7pPr>
            <a:lvl8pPr indent="0" lvl="7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8pPr>
            <a:lvl9pPr indent="0" lvl="8" marL="0" marR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  <a:defRPr b="0" i="0" sz="900" u="none" cap="none" strike="noStrike">
                <a:solidFill>
                  <a:srgbClr val="888888"/>
                </a:solidFill>
                <a:latin typeface="Helvetica Neue"/>
                <a:ea typeface="Helvetica Neue"/>
                <a:cs typeface="Helvetica Neue"/>
                <a:sym typeface="Helvetica Neue"/>
              </a:defRPr>
            </a:lvl9pPr>
          </a:lstStyle>
          <a:p>
            <a:pPr indent="0" lvl="0" marL="0" rtl="0" algn="r">
              <a:spcBef>
                <a:spcPts val="0"/>
              </a:spcBef>
              <a:spcAft>
                <a:spcPts val="0"/>
              </a:spcAft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13" name="Google Shape;13;p42"/>
          <p:cNvPicPr preferRelativeResize="0"/>
          <p:nvPr/>
        </p:nvPicPr>
        <p:blipFill rotWithShape="1">
          <a:blip r:embed="rId1">
            <a:alphaModFix/>
          </a:blip>
          <a:srcRect b="0" l="0" r="0" t="0"/>
          <a:stretch/>
        </p:blipFill>
        <p:spPr>
          <a:xfrm>
            <a:off x="450849" y="6346825"/>
            <a:ext cx="1044575" cy="267592"/>
          </a:xfrm>
          <a:prstGeom prst="rect">
            <a:avLst/>
          </a:prstGeom>
          <a:noFill/>
          <a:ln>
            <a:noFill/>
          </a:ln>
        </p:spPr>
      </p:pic>
      <p:pic>
        <p:nvPicPr>
          <p:cNvPr id="14" name="Google Shape;14;p42"/>
          <p:cNvPicPr preferRelativeResize="0"/>
          <p:nvPr/>
        </p:nvPicPr>
        <p:blipFill rotWithShape="1">
          <a:blip r:embed="rId2">
            <a:alphaModFix/>
          </a:blip>
          <a:srcRect b="0" l="0" r="0" t="0"/>
          <a:stretch/>
        </p:blipFill>
        <p:spPr>
          <a:xfrm>
            <a:off x="6492875" y="6350828"/>
            <a:ext cx="1355725" cy="265997"/>
          </a:xfrm>
          <a:prstGeom prst="rect">
            <a:avLst/>
          </a:prstGeom>
          <a:noFill/>
          <a:ln>
            <a:noFill/>
          </a:ln>
        </p:spPr>
      </p:pic>
      <p:pic>
        <p:nvPicPr>
          <p:cNvPr descr="A picture containing company name&#10;&#10;Description automatically generated" id="15" name="Google Shape;15;p4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728419" y="6301778"/>
            <a:ext cx="564638" cy="341409"/>
          </a:xfrm>
          <a:prstGeom prst="rect">
            <a:avLst/>
          </a:prstGeom>
          <a:noFill/>
          <a:ln>
            <a:noFill/>
          </a:ln>
        </p:spPr>
      </p:pic>
      <p:pic>
        <p:nvPicPr>
          <p:cNvPr id="16" name="Google Shape;16;p42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2596493" y="6282210"/>
            <a:ext cx="425632" cy="365125"/>
          </a:xfrm>
          <a:prstGeom prst="rect">
            <a:avLst/>
          </a:prstGeom>
          <a:noFill/>
          <a:ln>
            <a:noFill/>
          </a:ln>
        </p:spPr>
      </p:pic>
    </p:spTree>
  </p:cSld>
  <p:clrMap accent1="accent1" accent2="accent2" accent3="accent3" accent4="accent4" accent5="accent5" accent6="accent6" bg1="lt1" bg2="dk2" tx1="dk1" tx2="lt2" folHlink="folHlink" hlink="hlink"/>
  <p:sldLayoutIdLst>
    <p:sldLayoutId id="2147483649" r:id="rId5"/>
    <p:sldLayoutId id="2147483650" r:id="rId6"/>
    <p:sldLayoutId id="2147483651" r:id="rId7"/>
    <p:sldLayoutId id="2147483652" r:id="rId8"/>
    <p:sldLayoutId id="2147483653" r:id="rId9"/>
    <p:sldLayoutId id="2147483654" r:id="rId10"/>
    <p:sldLayoutId id="2147483655" r:id="rId11"/>
    <p:sldLayoutId id="2147483656" r:id="rId12"/>
    <p:sldLayoutId id="2147483657" r:id="rId13"/>
    <p:sldLayoutId id="2147483658" r:id="rId14"/>
  </p:sldLayoutIdLst>
  <p:hf dt="0" ftr="0" hdr="0"/>
  <p:txStyles>
    <p:title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titleStyle>
    <p:body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bodyStyle>
    <p:otherStyle>
      <a:defPPr lvl="0" marR="0" rtl="0" algn="l">
        <a:lnSpc>
          <a:spcPct val="100000"/>
        </a:lnSpc>
        <a:spcBef>
          <a:spcPts val="0"/>
        </a:spcBef>
        <a:spcAft>
          <a:spcPts val="0"/>
        </a:spcAft>
      </a:defPPr>
      <a:lvl1pPr lvl="0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1pPr>
      <a:lvl2pPr lvl="1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2pPr>
      <a:lvl3pPr lvl="2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3pPr>
      <a:lvl4pPr lvl="3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4pPr>
      <a:lvl5pPr lvl="4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5pPr>
      <a:lvl6pPr lvl="5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6pPr>
      <a:lvl7pPr lvl="6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7pPr>
      <a:lvl8pPr lvl="7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8pPr>
      <a:lvl9pPr lvl="8" marR="0" rtl="0" algn="l">
        <a:lnSpc>
          <a:spcPct val="100000"/>
        </a:lnSpc>
        <a:spcBef>
          <a:spcPts val="0"/>
        </a:spcBef>
        <a:spcAft>
          <a:spcPts val="0"/>
        </a:spcAft>
        <a:buClr>
          <a:srgbClr val="000000"/>
        </a:buClr>
        <a:buFont typeface="Arial"/>
        <a:defRPr b="0" i="0" sz="1400" u="none" cap="none" strike="noStrike">
          <a:solidFill>
            <a:srgbClr val="000000"/>
          </a:solidFill>
          <a:latin typeface="Arial"/>
          <a:ea typeface="Arial"/>
          <a:cs typeface="Arial"/>
          <a:sym typeface="Arial"/>
        </a:defRPr>
      </a:lvl9pPr>
    </p:otherStyle>
  </p:txStyles>
</p:sldMaster>
</file>

<file path=ppt/slides/_rels/slide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10.xml"/></Relationships>
</file>

<file path=ppt/slides/_rels/slide1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1.xml"/></Relationships>
</file>

<file path=ppt/slides/_rels/slide1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2.xml"/></Relationships>
</file>

<file path=ppt/slides/_rels/slide1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3.xml"/><Relationship Id="rId3" Type="http://schemas.openxmlformats.org/officeDocument/2006/relationships/image" Target="../media/image23.png"/></Relationships>
</file>

<file path=ppt/slides/_rels/slide1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4.xml"/></Relationships>
</file>

<file path=ppt/slides/_rels/slide1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5.xml"/></Relationships>
</file>

<file path=ppt/slides/_rels/slide1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6.xml"/><Relationship Id="rId3" Type="http://schemas.openxmlformats.org/officeDocument/2006/relationships/image" Target="../media/image27.png"/></Relationships>
</file>

<file path=ppt/slides/_rels/slide1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7.xml"/></Relationships>
</file>

<file path=ppt/slides/_rels/slide1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8.xml"/><Relationship Id="rId3" Type="http://schemas.openxmlformats.org/officeDocument/2006/relationships/image" Target="../media/image30.png"/></Relationships>
</file>

<file path=ppt/slides/_rels/slide1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19.xml"/><Relationship Id="rId3" Type="http://schemas.openxmlformats.org/officeDocument/2006/relationships/image" Target="../media/image38.png"/></Relationships>
</file>

<file path=ppt/slides/_rels/slide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.xml"/></Relationships>
</file>

<file path=ppt/slides/_rels/slide2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0.xml"/></Relationships>
</file>

<file path=ppt/slides/_rels/slide2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1.xml"/><Relationship Id="rId3" Type="http://schemas.openxmlformats.org/officeDocument/2006/relationships/image" Target="../media/image24.png"/></Relationships>
</file>

<file path=ppt/slides/_rels/slide2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5.xml"/><Relationship Id="rId2" Type="http://schemas.openxmlformats.org/officeDocument/2006/relationships/notesSlide" Target="../notesSlides/notesSlide22.xml"/></Relationships>
</file>

<file path=ppt/slides/_rels/slide2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3.xml"/></Relationships>
</file>

<file path=ppt/slides/_rels/slide2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4.xml"/><Relationship Id="rId3" Type="http://schemas.openxmlformats.org/officeDocument/2006/relationships/image" Target="../media/image25.png"/></Relationships>
</file>

<file path=ppt/slides/_rels/slide2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5.xml"/><Relationship Id="rId3" Type="http://schemas.openxmlformats.org/officeDocument/2006/relationships/image" Target="../media/image25.png"/></Relationships>
</file>

<file path=ppt/slides/_rels/slide2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26.xml"/><Relationship Id="rId3" Type="http://schemas.openxmlformats.org/officeDocument/2006/relationships/image" Target="../media/image25.png"/></Relationships>
</file>

<file path=ppt/slides/_rels/slide2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7.xml"/><Relationship Id="rId3" Type="http://schemas.openxmlformats.org/officeDocument/2006/relationships/image" Target="../media/image28.png"/></Relationships>
</file>

<file path=ppt/slides/_rels/slide2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8.xml"/><Relationship Id="rId3" Type="http://schemas.openxmlformats.org/officeDocument/2006/relationships/image" Target="../media/image37.png"/></Relationships>
</file>

<file path=ppt/slides/_rels/slide2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29.xml"/><Relationship Id="rId3" Type="http://schemas.openxmlformats.org/officeDocument/2006/relationships/hyperlink" Target="https://ailo.adaptcentre.ie/wp-content/uploads/2022/06/Dogs-and-cats-on-trees-puzzle-combined.pdf" TargetMode="External"/></Relationships>
</file>

<file path=ppt/slides/_rels/slide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.xml"/><Relationship Id="rId3" Type="http://schemas.openxmlformats.org/officeDocument/2006/relationships/image" Target="../media/image14.jpg"/></Relationships>
</file>

<file path=ppt/slides/_rels/slide3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6.xml"/><Relationship Id="rId2" Type="http://schemas.openxmlformats.org/officeDocument/2006/relationships/notesSlide" Target="../notesSlides/notesSlide30.xml"/></Relationships>
</file>

<file path=ppt/slides/_rels/slide3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1.xml"/></Relationships>
</file>

<file path=ppt/slides/_rels/slide32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2.xml"/><Relationship Id="rId3" Type="http://schemas.openxmlformats.org/officeDocument/2006/relationships/image" Target="../media/image29.png"/></Relationships>
</file>

<file path=ppt/slides/_rels/slide3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3.xml"/><Relationship Id="rId3" Type="http://schemas.openxmlformats.org/officeDocument/2006/relationships/image" Target="../media/image34.png"/></Relationships>
</file>

<file path=ppt/slides/_rels/slide3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4.xml"/><Relationship Id="rId3" Type="http://schemas.openxmlformats.org/officeDocument/2006/relationships/image" Target="../media/image33.png"/><Relationship Id="rId4" Type="http://schemas.openxmlformats.org/officeDocument/2006/relationships/image" Target="../media/image36.png"/></Relationships>
</file>

<file path=ppt/slides/_rels/slide3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5.xml"/><Relationship Id="rId3" Type="http://schemas.openxmlformats.org/officeDocument/2006/relationships/image" Target="../media/image39.png"/></Relationships>
</file>

<file path=ppt/slides/_rels/slide3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6.xml"/></Relationships>
</file>

<file path=ppt/slides/_rels/slide3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7.xml"/><Relationship Id="rId3" Type="http://schemas.openxmlformats.org/officeDocument/2006/relationships/image" Target="../media/image35.png"/></Relationships>
</file>

<file path=ppt/slides/_rels/slide3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8.xml"/><Relationship Id="rId3" Type="http://schemas.openxmlformats.org/officeDocument/2006/relationships/image" Target="../media/image32.png"/></Relationships>
</file>

<file path=ppt/slides/_rels/slide3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39.xml"/><Relationship Id="rId3" Type="http://schemas.openxmlformats.org/officeDocument/2006/relationships/hyperlink" Target="https://www.nacloweb.org/resources/problems/2013/N2013-F.pdf" TargetMode="External"/><Relationship Id="rId4" Type="http://schemas.openxmlformats.org/officeDocument/2006/relationships/hyperlink" Target="https://www.nacloweb.org/resources/problems/2013/N2013-FS.pdf" TargetMode="External"/></Relationships>
</file>

<file path=ppt/slides/_rels/slide4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.xml"/><Relationship Id="rId3" Type="http://schemas.openxmlformats.org/officeDocument/2006/relationships/image" Target="../media/image21.png"/></Relationships>
</file>

<file path=ppt/slides/_rels/slide40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0.xml"/><Relationship Id="rId3" Type="http://schemas.openxmlformats.org/officeDocument/2006/relationships/hyperlink" Target="https://nacloweb.org/resources/problems/2016/N2016-P.pdf" TargetMode="External"/><Relationship Id="rId4" Type="http://schemas.openxmlformats.org/officeDocument/2006/relationships/hyperlink" Target="https://nacloweb.org/resources/problems/2016/N2016-PS.pdf" TargetMode="External"/><Relationship Id="rId5" Type="http://schemas.openxmlformats.org/officeDocument/2006/relationships/hyperlink" Target="https://nacloweb.org/resources/problems/2018/N2018-D.pdf" TargetMode="External"/><Relationship Id="rId6" Type="http://schemas.openxmlformats.org/officeDocument/2006/relationships/hyperlink" Target="https://nacloweb.org/resources/problems/2018/N2018-DS.pdf" TargetMode="External"/></Relationships>
</file>

<file path=ppt/slides/_rels/slide41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1.xml"/><Relationship Id="rId3" Type="http://schemas.openxmlformats.org/officeDocument/2006/relationships/hyperlink" Target="https://nacloweb.org/resources/problems/2018/N2018-L.pdf" TargetMode="External"/><Relationship Id="rId4" Type="http://schemas.openxmlformats.org/officeDocument/2006/relationships/hyperlink" Target="https://nacloweb.org/resources/problems/2018/N2018-LS.pdf" TargetMode="External"/><Relationship Id="rId5" Type="http://schemas.openxmlformats.org/officeDocument/2006/relationships/hyperlink" Target="https://nacloweb.org/resources/problems/2018/N2018-R.pdf" TargetMode="External"/><Relationship Id="rId6" Type="http://schemas.openxmlformats.org/officeDocument/2006/relationships/hyperlink" Target="https://nacloweb.org/resources/problems/2018/N2018-RS.pdf" TargetMode="External"/></Relationships>
</file>

<file path=ppt/slides/_rels/slide42.xml.rels><?xml version="1.0" encoding="UTF-8" standalone="yes"?><Relationships xmlns="http://schemas.openxmlformats.org/package/2006/relationships"><Relationship Id="rId10" Type="http://schemas.openxmlformats.org/officeDocument/2006/relationships/hyperlink" Target="https://nacloweb.org/resources/problems/2014/N2014-PS.pdf" TargetMode="External"/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42.xml"/><Relationship Id="rId3" Type="http://schemas.openxmlformats.org/officeDocument/2006/relationships/hyperlink" Target="https://www.nacloweb.org/resources/problems/2009/N2009-M.pdf" TargetMode="External"/><Relationship Id="rId4" Type="http://schemas.openxmlformats.org/officeDocument/2006/relationships/hyperlink" Target="https://www.nacloweb.org/resources/problems/2009/N2009-MS.pdf" TargetMode="External"/><Relationship Id="rId9" Type="http://schemas.openxmlformats.org/officeDocument/2006/relationships/hyperlink" Target="https://nacloweb.org/resources/problems/2014/N2014-P.pdf" TargetMode="External"/><Relationship Id="rId5" Type="http://schemas.openxmlformats.org/officeDocument/2006/relationships/hyperlink" Target="https://nacloweb.org/resources/problems/2015/N2015-E.pdf" TargetMode="External"/><Relationship Id="rId6" Type="http://schemas.openxmlformats.org/officeDocument/2006/relationships/hyperlink" Target="https://nacloweb.org/resources/problems/2015/N2015-ES.pdf" TargetMode="External"/><Relationship Id="rId7" Type="http://schemas.openxmlformats.org/officeDocument/2006/relationships/hyperlink" Target="https://nacloweb.org/resources/problems/2014/N2014-O.pdf" TargetMode="External"/><Relationship Id="rId8" Type="http://schemas.openxmlformats.org/officeDocument/2006/relationships/hyperlink" Target="https://nacloweb.org/resources/problems/2014/N2014-OS.pdf" TargetMode="External"/></Relationships>
</file>

<file path=ppt/slides/_rels/slide43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7.xml"/><Relationship Id="rId2" Type="http://schemas.openxmlformats.org/officeDocument/2006/relationships/notesSlide" Target="../notesSlides/notesSlide43.xml"/></Relationships>
</file>

<file path=ppt/slides/_rels/slide5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3.xml"/><Relationship Id="rId2" Type="http://schemas.openxmlformats.org/officeDocument/2006/relationships/notesSlide" Target="../notesSlides/notesSlide5.xml"/><Relationship Id="rId3" Type="http://schemas.openxmlformats.org/officeDocument/2006/relationships/image" Target="../media/image22.png"/></Relationships>
</file>

<file path=ppt/slides/_rels/slide6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4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8.xml"/><Relationship Id="rId3" Type="http://schemas.openxmlformats.org/officeDocument/2006/relationships/image" Target="../media/image31.png"/></Relationships>
</file>

<file path=ppt/slides/_rels/slide9.xml.rels><?xml version="1.0" encoding="UTF-8" standalone="yes"?><Relationships xmlns="http://schemas.openxmlformats.org/package/2006/relationships"><Relationship Id="rId1" Type="http://schemas.openxmlformats.org/officeDocument/2006/relationships/slideLayout" Target="../slideLayouts/slideLayout2.xml"/><Relationship Id="rId2" Type="http://schemas.openxmlformats.org/officeDocument/2006/relationships/notesSlide" Target="../notesSlides/notesSlide9.xml"/><Relationship Id="rId3" Type="http://schemas.openxmlformats.org/officeDocument/2006/relationships/image" Target="../media/image20.png"/></Relationships>
</file>

<file path=ppt/slides/slide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78" name="Shape 7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79" name="Google Shape;79;p1"/>
          <p:cNvSpPr txBox="1"/>
          <p:nvPr>
            <p:ph type="ctrTitle"/>
          </p:nvPr>
        </p:nvSpPr>
        <p:spPr>
          <a:xfrm>
            <a:off x="685800" y="684000"/>
            <a:ext cx="7772400" cy="1872000"/>
          </a:xfrm>
          <a:prstGeom prst="rect">
            <a:avLst/>
          </a:prstGeom>
          <a:noFill/>
          <a:ln>
            <a:noFill/>
          </a:ln>
        </p:spPr>
        <p:txBody>
          <a:bodyPr anchorCtr="0" anchor="b" bIns="0" lIns="0" spcFirstLastPara="1" rIns="0" wrap="square" tIns="0">
            <a:no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4000"/>
              <a:buFont typeface="Helvetica Neue"/>
              <a:buNone/>
            </a:pPr>
            <a:r>
              <a:rPr lang="en-IE"/>
              <a:t>Introduction to Syntax (sentences)</a:t>
            </a:r>
            <a:endParaRPr/>
          </a:p>
        </p:txBody>
      </p:sp>
      <p:sp>
        <p:nvSpPr>
          <p:cNvPr id="80" name="Google Shape;80;p1"/>
          <p:cNvSpPr txBox="1"/>
          <p:nvPr>
            <p:ph idx="1" type="subTitle"/>
          </p:nvPr>
        </p:nvSpPr>
        <p:spPr>
          <a:xfrm>
            <a:off x="685800" y="2725200"/>
            <a:ext cx="7789460" cy="17526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IE"/>
              <a:t>Linguistics Module</a:t>
            </a:r>
            <a:endParaRPr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44" name="Shape 1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45" name="Google Shape;145;p8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46" name="Google Shape;146;p8"/>
          <p:cNvSpPr txBox="1"/>
          <p:nvPr>
            <p:ph type="title"/>
          </p:nvPr>
        </p:nvSpPr>
        <p:spPr>
          <a:xfrm>
            <a:off x="626400" y="1890000"/>
            <a:ext cx="3760249" cy="28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</a:pPr>
            <a:r>
              <a:rPr lang="en-IE"/>
              <a:t>How can we determine the internal structure of sentences?</a:t>
            </a:r>
            <a:endParaRPr/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1" name="Shape 1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52" name="Google Shape;152;p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Various diagnostic tests, criteria have been developed for the purpose of figuring out the internal structures of phrases and sentences.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They include one known as </a:t>
            </a:r>
            <a:r>
              <a:rPr b="1" lang="en-IE" sz="2000"/>
              <a:t>Pro-form Replacement</a:t>
            </a:r>
            <a:r>
              <a:rPr lang="en-IE" sz="2000"/>
              <a:t>, which exploits small words that have the function of replacing (= standing in for) long phrases in sentences in conversation contexts.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The pro-form words include </a:t>
            </a:r>
            <a:r>
              <a:rPr b="1" lang="en-IE" sz="2000"/>
              <a:t>pronouns</a:t>
            </a:r>
            <a:r>
              <a:rPr lang="en-IE" sz="2000"/>
              <a:t>, which replace (indefinitely) long noun phrases understood in conversion such as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n-IE" sz="2000"/>
              <a:t>	</a:t>
            </a:r>
            <a:r>
              <a:rPr i="1" lang="en-IE" sz="2000"/>
              <a:t>the mice (that live in the house that Jack built) 🡪 they, them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i="1" lang="en-IE" sz="2000"/>
              <a:t>	the cat (that lives in the house that Jack built)  🡪  it</a:t>
            </a:r>
            <a:endParaRPr i="1" sz="2000"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153" name="Google Shape;153;p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How can we determine the internal structure of sentences?</a:t>
            </a:r>
            <a:endParaRPr/>
          </a:p>
        </p:txBody>
      </p:sp>
      <p:sp>
        <p:nvSpPr>
          <p:cNvPr id="154" name="Google Shape;154;p9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59" name="Shape 1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0" name="Google Shape;160;p1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Applying the Pro-form Replacement test to the group of words [</a:t>
            </a:r>
            <a:r>
              <a:rPr i="1" lang="en-IE" sz="2000"/>
              <a:t>the mice</a:t>
            </a:r>
            <a:r>
              <a:rPr lang="en-IE" sz="2000"/>
              <a:t>] in our target example: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n-IE" sz="2000"/>
              <a:t>	</a:t>
            </a:r>
            <a:r>
              <a:rPr i="1" lang="en-IE" sz="2000"/>
              <a:t>The cat will chase [the mice]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i="1" lang="en-IE" sz="2000"/>
              <a:t>            	The cat will chase </a:t>
            </a:r>
            <a:r>
              <a:rPr b="1" i="1" lang="en-IE" sz="2000"/>
              <a:t>them.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b="1" sz="2000"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As pronouns can only replace/stand in for Noun Phrases (NPs), it follows that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n-IE" sz="2000"/>
              <a:t>  		[</a:t>
            </a:r>
            <a:r>
              <a:rPr i="1" lang="en-IE" sz="2000"/>
              <a:t>the mice</a:t>
            </a:r>
            <a:r>
              <a:rPr lang="en-IE" sz="2000"/>
              <a:t>] = </a:t>
            </a:r>
            <a:r>
              <a:rPr b="1" lang="en-IE" sz="2000"/>
              <a:t>Noun Phrase (NP)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161" name="Google Shape;161;p1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Pro-form Replacement</a:t>
            </a:r>
            <a:endParaRPr/>
          </a:p>
        </p:txBody>
      </p:sp>
      <p:sp>
        <p:nvSpPr>
          <p:cNvPr id="162" name="Google Shape;162;p10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67" name="Shape 16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8" name="Google Shape;168;p1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2562" lvl="1" marL="63500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Mapping the test result onto the developing structure of S (i.e. the internal structure we are working out):</a:t>
            </a:r>
            <a:endParaRPr/>
          </a:p>
          <a:p>
            <a:pPr indent="0" lvl="1" marL="4572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0" lvl="1" marL="4572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n-IE" sz="2000"/>
              <a:t>	[</a:t>
            </a:r>
            <a:r>
              <a:rPr baseline="-25000" lang="en-IE" sz="2000"/>
              <a:t>S</a:t>
            </a:r>
            <a:r>
              <a:rPr lang="en-IE" sz="2000"/>
              <a:t> the cat will chase [</a:t>
            </a:r>
            <a:r>
              <a:rPr baseline="-25000" lang="en-IE" sz="2000">
                <a:solidFill>
                  <a:srgbClr val="ED174B"/>
                </a:solidFill>
              </a:rPr>
              <a:t>NP</a:t>
            </a:r>
            <a:r>
              <a:rPr lang="en-IE" sz="2000"/>
              <a:t> the mice]]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169" name="Google Shape;169;p1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Pro-form Replacement</a:t>
            </a:r>
            <a:endParaRPr/>
          </a:p>
        </p:txBody>
      </p:sp>
      <p:sp>
        <p:nvSpPr>
          <p:cNvPr id="170" name="Google Shape;170;p11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171" name="Google Shape;171;p1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00528" y="3254940"/>
            <a:ext cx="5651609" cy="261215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76" name="Shape 1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77" name="Google Shape;177;p1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The reasoning above re [</a:t>
            </a:r>
            <a:r>
              <a:rPr i="1" lang="en-IE" sz="2000"/>
              <a:t>the mice</a:t>
            </a:r>
            <a:r>
              <a:rPr lang="en-IE" sz="2000"/>
              <a:t>] generalises to the similar group [</a:t>
            </a:r>
            <a:r>
              <a:rPr i="1" lang="en-IE" sz="2000"/>
              <a:t>the cat</a:t>
            </a:r>
            <a:r>
              <a:rPr lang="en-IE" sz="2000"/>
              <a:t>] in our target sentence.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n-IE" sz="2000"/>
              <a:t>	</a:t>
            </a:r>
            <a:r>
              <a:rPr i="1" lang="en-IE" sz="2000"/>
              <a:t>The cat will chase [</a:t>
            </a:r>
            <a:r>
              <a:rPr b="1" baseline="-25000" i="1" lang="en-IE" sz="2000"/>
              <a:t>NP</a:t>
            </a:r>
            <a:r>
              <a:rPr i="1" lang="en-IE" sz="2000"/>
              <a:t> the mice].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Apply the Proform Replacement test to [</a:t>
            </a:r>
            <a:r>
              <a:rPr i="1" lang="en-IE" sz="2000"/>
              <a:t>the cat</a:t>
            </a:r>
            <a:r>
              <a:rPr lang="en-IE" sz="2000"/>
              <a:t>]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n-IE" sz="2000"/>
              <a:t>	AND 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Try to map the test result onto our embryonic </a:t>
            </a:r>
            <a:r>
              <a:rPr lang="en-IE" sz="2000">
                <a:extLst>
                  <a:ext uri="http://customooxmlschemas.google.com/">
                    <go:slidesCustomData xmlns:go="http://customooxmlschemas.google.com/" textRoundtripDataId="0"/>
                  </a:ext>
                </a:extLst>
              </a:rPr>
              <a:t>structure</a:t>
            </a:r>
            <a:r>
              <a:rPr lang="en-IE" sz="2000"/>
              <a:t> of the sentence.</a:t>
            </a:r>
            <a:endParaRPr/>
          </a:p>
        </p:txBody>
      </p:sp>
      <p:sp>
        <p:nvSpPr>
          <p:cNvPr id="178" name="Google Shape;178;p1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Worksheet 8.1: Problem Set 1</a:t>
            </a:r>
            <a:endParaRPr/>
          </a:p>
        </p:txBody>
      </p:sp>
      <p:sp>
        <p:nvSpPr>
          <p:cNvPr id="179" name="Google Shape;179;p12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84" name="Shape 1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5" name="Google Shape;185;p1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Applying the test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n-IE" sz="2000"/>
              <a:t>	[The cat (that lives in the house that…)] will chase the mice.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n-IE" sz="2000"/>
              <a:t>	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n-IE" sz="2000"/>
              <a:t>	</a:t>
            </a:r>
            <a:r>
              <a:rPr b="1" lang="en-IE" sz="2000"/>
              <a:t>It</a:t>
            </a:r>
            <a:r>
              <a:rPr lang="en-IE" sz="2000"/>
              <a:t> will chase the mice.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Therefore,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n-IE" sz="2000"/>
              <a:t>		[the cat] = </a:t>
            </a:r>
            <a:r>
              <a:rPr b="1" lang="en-IE" sz="2000"/>
              <a:t>NP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186" name="Google Shape;186;p1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Feedback Problem Set 1</a:t>
            </a:r>
            <a:endParaRPr/>
          </a:p>
        </p:txBody>
      </p:sp>
      <p:sp>
        <p:nvSpPr>
          <p:cNvPr id="187" name="Google Shape;187;p13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92" name="Shape 1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93" name="Google Shape;193;p1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Mapping the test result onto the embryonic structure of the sentence: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i="1" lang="en-IE"/>
              <a:t>	[</a:t>
            </a:r>
            <a:r>
              <a:rPr b="1" baseline="-25000" i="1" lang="en-IE"/>
              <a:t>NP</a:t>
            </a:r>
            <a:r>
              <a:rPr i="1" lang="en-IE"/>
              <a:t> The cat] will chase [</a:t>
            </a:r>
            <a:r>
              <a:rPr b="1" baseline="-25000" i="1" lang="en-IE"/>
              <a:t>NP</a:t>
            </a:r>
            <a:r>
              <a:rPr i="1" lang="en-IE"/>
              <a:t> the mice]. 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194" name="Google Shape;194;p1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Feedback Problem Set 1</a:t>
            </a:r>
            <a:endParaRPr/>
          </a:p>
        </p:txBody>
      </p:sp>
      <p:sp>
        <p:nvSpPr>
          <p:cNvPr id="195" name="Google Shape;195;p14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196" name="Google Shape;196;p1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4047" y="2754159"/>
            <a:ext cx="6553200" cy="293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0" name="Shape 2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1" name="Google Shape;201;p1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There are also pro-form words that replace/stand in for </a:t>
            </a:r>
            <a:r>
              <a:rPr b="1" lang="en-IE"/>
              <a:t>Verb Phrases</a:t>
            </a:r>
            <a:r>
              <a:rPr lang="en-IE"/>
              <a:t>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0" lvl="1" marL="4572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i="1" lang="en-IE" sz="2000"/>
              <a:t>	The cat will chase the mice and </a:t>
            </a:r>
            <a:r>
              <a:rPr b="1" i="1" lang="en-IE" sz="2000"/>
              <a:t>so </a:t>
            </a:r>
            <a:r>
              <a:rPr i="1" lang="en-IE" sz="2000"/>
              <a:t>will the dog. 	</a:t>
            </a:r>
            <a:endParaRPr/>
          </a:p>
          <a:p>
            <a:pPr indent="0" lvl="1" marL="4572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b="1" i="1" lang="en-IE" sz="2000"/>
              <a:t>	so</a:t>
            </a:r>
            <a:r>
              <a:rPr i="1" lang="en-IE" sz="2000"/>
              <a:t> = [chase the mice] 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As </a:t>
            </a:r>
            <a:r>
              <a:rPr b="1" i="1" lang="en-IE"/>
              <a:t>so</a:t>
            </a:r>
            <a:r>
              <a:rPr lang="en-IE"/>
              <a:t> replaces verb phrases, it follows that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i="1" lang="en-IE"/>
              <a:t>	[chase the mice] = </a:t>
            </a:r>
            <a:r>
              <a:rPr b="1" i="1" lang="en-IE"/>
              <a:t>Verb Phrase (VP)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i="1"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It also follows that the VP has the internal structure</a:t>
            </a:r>
            <a:endParaRPr/>
          </a:p>
          <a:p>
            <a:pPr indent="0" lvl="1" marL="45720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i="1" lang="en-IE" sz="2000"/>
              <a:t>[</a:t>
            </a:r>
            <a:r>
              <a:rPr b="1" baseline="-25000" i="1" lang="en-IE" sz="2000"/>
              <a:t>VP</a:t>
            </a:r>
            <a:r>
              <a:rPr i="1" lang="en-IE" sz="2000"/>
              <a:t> [</a:t>
            </a:r>
            <a:r>
              <a:rPr b="1" baseline="-25000" i="1" lang="en-IE" sz="2000"/>
              <a:t>V</a:t>
            </a:r>
            <a:r>
              <a:rPr baseline="-25000" i="1" lang="en-IE" sz="2000"/>
              <a:t> </a:t>
            </a:r>
            <a:r>
              <a:rPr i="1" lang="en-IE" sz="2000"/>
              <a:t>chase] [</a:t>
            </a:r>
            <a:r>
              <a:rPr b="1" baseline="-25000" i="1" lang="en-IE" sz="2000"/>
              <a:t>NP</a:t>
            </a:r>
            <a:r>
              <a:rPr i="1" lang="en-IE" sz="2000"/>
              <a:t> the mice]] = </a:t>
            </a:r>
            <a:r>
              <a:rPr b="1" lang="en-IE" sz="2000"/>
              <a:t>Verb Phrase (VP)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202" name="Google Shape;202;p1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Pro-form Replacement: Verb Phrases</a:t>
            </a:r>
            <a:endParaRPr/>
          </a:p>
        </p:txBody>
      </p:sp>
      <p:sp>
        <p:nvSpPr>
          <p:cNvPr id="203" name="Google Shape;203;p15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08" name="Shape 2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09" name="Google Shape;209;p1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Mapping the test result of VP onto the tree-structure of the sentence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210" name="Google Shape;210;p16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211" name="Google Shape;211;p1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947737" y="2236384"/>
            <a:ext cx="6609201" cy="359554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16" name="Shape 2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7" name="Google Shape;217;p1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The test results applied above imply that </a:t>
            </a:r>
            <a:r>
              <a:rPr b="1" lang="en-IE"/>
              <a:t>Aux</a:t>
            </a:r>
            <a:r>
              <a:rPr lang="en-IE"/>
              <a:t> is an independent constituent of S. </a:t>
            </a:r>
            <a:r>
              <a:rPr b="1" lang="en-IE"/>
              <a:t>Aux</a:t>
            </a:r>
            <a:r>
              <a:rPr lang="en-IE"/>
              <a:t> specifies </a:t>
            </a:r>
            <a:r>
              <a:rPr b="1" lang="en-IE"/>
              <a:t>Tense</a:t>
            </a:r>
            <a:r>
              <a:rPr lang="en-IE"/>
              <a:t>. 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218" name="Google Shape;218;p17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219" name="Google Shape;219;p1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14248" y="2381516"/>
            <a:ext cx="6406055" cy="3744647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84" name="Shape 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5" name="Google Shape;85;g137b487b397_0_0"/>
          <p:cNvSpPr txBox="1"/>
          <p:nvPr>
            <p:ph idx="1" type="body"/>
          </p:nvPr>
        </p:nvSpPr>
        <p:spPr>
          <a:xfrm>
            <a:off x="457199" y="1600200"/>
            <a:ext cx="78315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Topic 1 Introduction to areas of linguistics and problem solving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Topic 2 Historical Linguistics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Topic 3 Phonetics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Topic 4 Sociolinguistics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Topic 5 Writing systems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Topic 6 Language Acquisition 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Topic 7 Morphology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b="1" lang="en-IE"/>
              <a:t>Topic 8 Syntax</a:t>
            </a:r>
            <a:endParaRPr b="1"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Topic 9 Psycholinguistics / Neurolinguistics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Topic 10 Machine Translation</a:t>
            </a:r>
            <a:endParaRPr/>
          </a:p>
          <a:p>
            <a:pPr indent="0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86" name="Google Shape;86;g137b487b397_0_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Overview of this Linguistics Module</a:t>
            </a:r>
            <a:endParaRPr/>
          </a:p>
        </p:txBody>
      </p:sp>
      <p:sp>
        <p:nvSpPr>
          <p:cNvPr id="87" name="Google Shape;87;g137b487b397_0_0"/>
          <p:cNvSpPr txBox="1"/>
          <p:nvPr>
            <p:ph idx="12" type="sldNum"/>
          </p:nvPr>
        </p:nvSpPr>
        <p:spPr>
          <a:xfrm>
            <a:off x="6631200" y="628221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23" name="Shape 22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4" name="Google Shape;224;p1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Assign a tree-structure to the example below.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n-IE" sz="2000"/>
              <a:t>		</a:t>
            </a:r>
            <a:r>
              <a:rPr i="1" lang="en-IE" sz="2000"/>
              <a:t>It will chase them.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Treat the pronouns </a:t>
            </a:r>
            <a:r>
              <a:rPr i="1" lang="en-IE" sz="2000"/>
              <a:t>it</a:t>
            </a:r>
            <a:r>
              <a:rPr lang="en-IE" sz="2000"/>
              <a:t> and </a:t>
            </a:r>
            <a:r>
              <a:rPr i="1" lang="en-IE" sz="2000"/>
              <a:t>them </a:t>
            </a:r>
            <a:r>
              <a:rPr lang="en-IE" sz="2000"/>
              <a:t>as </a:t>
            </a:r>
            <a:r>
              <a:rPr b="1" lang="en-IE" sz="2000"/>
              <a:t>N</a:t>
            </a:r>
            <a:r>
              <a:rPr lang="en-IE" sz="2000"/>
              <a:t>(ouns).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225" name="Google Shape;225;p1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Worksheet 8.1: Problem Set 2</a:t>
            </a:r>
            <a:endParaRPr/>
          </a:p>
        </p:txBody>
      </p:sp>
      <p:sp>
        <p:nvSpPr>
          <p:cNvPr id="226" name="Google Shape;226;p19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0" name="Shape 2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1" name="Google Shape;231;p2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Same structure, except that both NPs have only one constituent each.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i="1"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i="1"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232" name="Google Shape;232;p2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Feedback Problem Set 2</a:t>
            </a:r>
            <a:endParaRPr/>
          </a:p>
        </p:txBody>
      </p:sp>
      <p:sp>
        <p:nvSpPr>
          <p:cNvPr id="233" name="Google Shape;233;p20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234" name="Google Shape;234;p2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22401" y="2238702"/>
            <a:ext cx="5550165" cy="366906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38" name="Shape 23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39" name="Google Shape;239;p21"/>
          <p:cNvSpPr txBox="1"/>
          <p:nvPr>
            <p:ph type="title"/>
          </p:nvPr>
        </p:nvSpPr>
        <p:spPr>
          <a:xfrm>
            <a:off x="626400" y="1890000"/>
            <a:ext cx="3760249" cy="28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</a:pPr>
            <a:r>
              <a:rPr lang="en-IE"/>
              <a:t>Task 8.2: Terminology</a:t>
            </a:r>
            <a:endParaRPr/>
          </a:p>
        </p:txBody>
      </p:sp>
      <p:sp>
        <p:nvSpPr>
          <p:cNvPr id="240" name="Google Shape;240;p21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45" name="Shape 245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46" name="Google Shape;246;p2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A phrase is a family of (one or more) constituents with a </a:t>
            </a:r>
            <a:r>
              <a:rPr b="1" lang="en-IE"/>
              <a:t>head</a:t>
            </a:r>
            <a:r>
              <a:rPr lang="en-IE"/>
              <a:t>.</a:t>
            </a:r>
            <a:endParaRPr/>
          </a:p>
          <a:p>
            <a:pPr indent="-28575" lvl="0" marL="180975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/>
          </a:p>
          <a:p>
            <a:pPr indent="-182562" lvl="1" marL="6350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</a:pPr>
            <a:r>
              <a:rPr lang="en-IE"/>
              <a:t>The head of </a:t>
            </a:r>
            <a:r>
              <a:rPr lang="en-IE">
                <a:solidFill>
                  <a:srgbClr val="ED174B"/>
                </a:solidFill>
              </a:rPr>
              <a:t>NP</a:t>
            </a:r>
            <a:r>
              <a:rPr lang="en-IE"/>
              <a:t> is </a:t>
            </a:r>
            <a:r>
              <a:rPr lang="en-IE">
                <a:solidFill>
                  <a:srgbClr val="ED174B"/>
                </a:solidFill>
              </a:rPr>
              <a:t>N</a:t>
            </a:r>
            <a:r>
              <a:rPr lang="en-IE"/>
              <a:t>.</a:t>
            </a:r>
            <a:endParaRPr/>
          </a:p>
          <a:p>
            <a:pPr indent="-182562" lvl="1" marL="6350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</a:pPr>
            <a:r>
              <a:rPr lang="en-IE"/>
              <a:t>The head of </a:t>
            </a:r>
            <a:r>
              <a:rPr lang="en-IE">
                <a:solidFill>
                  <a:srgbClr val="ED174B"/>
                </a:solidFill>
              </a:rPr>
              <a:t>VP</a:t>
            </a:r>
            <a:r>
              <a:rPr lang="en-IE"/>
              <a:t> is </a:t>
            </a:r>
            <a:r>
              <a:rPr lang="en-IE">
                <a:solidFill>
                  <a:srgbClr val="ED174B"/>
                </a:solidFill>
              </a:rPr>
              <a:t>V</a:t>
            </a:r>
            <a:r>
              <a:rPr lang="en-IE"/>
              <a:t>.</a:t>
            </a:r>
            <a:endParaRPr/>
          </a:p>
          <a:p>
            <a:pPr indent="-182562" lvl="1" marL="6350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</a:pPr>
            <a:r>
              <a:rPr lang="en-IE"/>
              <a:t>S counts as a phrase, the head of which is </a:t>
            </a:r>
            <a:r>
              <a:rPr lang="en-IE">
                <a:solidFill>
                  <a:srgbClr val="ED174B"/>
                </a:solidFill>
              </a:rPr>
              <a:t>Aux</a:t>
            </a:r>
            <a:r>
              <a:rPr lang="en-IE"/>
              <a:t>. </a:t>
            </a:r>
            <a:endParaRPr/>
          </a:p>
          <a:p>
            <a:pPr indent="-28575" lvl="0" marL="180975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A head implies a phrase such that N implies NP and V implies VP.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The reverse is equally true. A phrase implies a head such that NP implies N and VP implies V.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247" name="Google Shape;247;p2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Task 8.2: Terminology</a:t>
            </a:r>
            <a:endParaRPr/>
          </a:p>
        </p:txBody>
      </p:sp>
      <p:sp>
        <p:nvSpPr>
          <p:cNvPr id="248" name="Google Shape;248;p22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52" name="Shape 25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3" name="Google Shape;253;p2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Types of node in the structure</a:t>
            </a:r>
            <a:endParaRPr/>
          </a:p>
        </p:txBody>
      </p:sp>
      <p:sp>
        <p:nvSpPr>
          <p:cNvPr id="254" name="Google Shape;254;p23"/>
          <p:cNvSpPr txBox="1"/>
          <p:nvPr>
            <p:ph idx="1" type="body"/>
          </p:nvPr>
        </p:nvSpPr>
        <p:spPr>
          <a:xfrm>
            <a:off x="457200" y="1600201"/>
            <a:ext cx="3796193" cy="4348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 lnSpcReduction="10000"/>
          </a:bodyPr>
          <a:lstStyle/>
          <a:p>
            <a:pPr indent="-222250" lvl="1" marL="67945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b="1" lang="en-IE" sz="2000"/>
              <a:t>Root node</a:t>
            </a:r>
            <a:r>
              <a:rPr lang="en-IE" sz="2000"/>
              <a:t>: Highest node (S in the sentence structure)</a:t>
            </a:r>
            <a:endParaRPr/>
          </a:p>
          <a:p>
            <a:pPr indent="-95250" lvl="1" marL="6794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 u="sng"/>
          </a:p>
          <a:p>
            <a:pPr indent="-222250" lvl="1" marL="6794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b="1" lang="en-IE" sz="2000"/>
              <a:t>Phrasal nodes </a:t>
            </a:r>
            <a:r>
              <a:rPr lang="en-IE" sz="2000"/>
              <a:t>(internal nodes): NP, VP (in the sentence structure). S(entence) counts as a phrasal node even though its label does not feature P. </a:t>
            </a:r>
            <a:endParaRPr/>
          </a:p>
          <a:p>
            <a:pPr indent="-95250" lvl="1" marL="6794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-222250" lvl="1" marL="67945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b="1" lang="en-IE" sz="2000"/>
              <a:t>Terminal nodes</a:t>
            </a:r>
            <a:r>
              <a:rPr lang="en-IE" sz="2000"/>
              <a:t>: Det, N and V (in the sentence structure).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255" name="Google Shape;255;p23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256" name="Google Shape;256;p23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53393" y="1840221"/>
            <a:ext cx="4525452" cy="28199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0" name="Shape 26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1" name="Google Shape;261;p2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Types of node in the structure</a:t>
            </a:r>
            <a:endParaRPr/>
          </a:p>
        </p:txBody>
      </p:sp>
      <p:sp>
        <p:nvSpPr>
          <p:cNvPr id="262" name="Google Shape;262;p24"/>
          <p:cNvSpPr txBox="1"/>
          <p:nvPr>
            <p:ph idx="1" type="body"/>
          </p:nvPr>
        </p:nvSpPr>
        <p:spPr>
          <a:xfrm>
            <a:off x="457200" y="1600201"/>
            <a:ext cx="3796193" cy="4348908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400"/>
              <a:buChar char="•"/>
            </a:pPr>
            <a:r>
              <a:rPr lang="en-IE" sz="2400"/>
              <a:t>In the structure of the sentence arrived at above,</a:t>
            </a:r>
            <a:endParaRPr/>
          </a:p>
          <a:p>
            <a:pPr indent="-28575" lvl="0" marL="180975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/>
          </a:p>
          <a:p>
            <a:pPr indent="-222250" lvl="1" marL="67945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</a:pPr>
            <a:r>
              <a:rPr lang="en-IE"/>
              <a:t>S is the mother of NP, Aux and VP.</a:t>
            </a:r>
            <a:endParaRPr/>
          </a:p>
          <a:p>
            <a:pPr indent="-222250" lvl="1" marL="67945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</a:pPr>
            <a:r>
              <a:rPr lang="en-IE"/>
              <a:t>NP, Aux and VP are therefore sisters.</a:t>
            </a:r>
            <a:endParaRPr/>
          </a:p>
          <a:p>
            <a:pPr indent="-222250" lvl="1" marL="67945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</a:pPr>
            <a:r>
              <a:rPr lang="en-IE"/>
              <a:t>NP has two daughters of its own: Det and N.</a:t>
            </a:r>
            <a:endParaRPr/>
          </a:p>
          <a:p>
            <a:pPr indent="-222250" lvl="1" marL="67945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</a:pPr>
            <a:r>
              <a:rPr lang="en-IE"/>
              <a:t>VP has two daughters of its own: V and NP (junior). 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263" name="Google Shape;263;p24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264" name="Google Shape;264;p24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53393" y="1840221"/>
            <a:ext cx="4525452" cy="281991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68" name="Shape 26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69" name="Google Shape;269;p2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Grammatical functions, relations are structurally based</a:t>
            </a:r>
            <a:endParaRPr/>
          </a:p>
        </p:txBody>
      </p:sp>
      <p:sp>
        <p:nvSpPr>
          <p:cNvPr id="270" name="Google Shape;270;p25"/>
          <p:cNvSpPr txBox="1"/>
          <p:nvPr>
            <p:ph idx="1" type="body"/>
          </p:nvPr>
        </p:nvSpPr>
        <p:spPr>
          <a:xfrm>
            <a:off x="457200" y="1600200"/>
            <a:ext cx="3816426" cy="4326875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The subject of the sentence ‘the cat’ is the NP-daughter-of-S (and sister of Aux and VP).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222250" lvl="1" marL="67945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</a:pPr>
            <a:r>
              <a:rPr lang="en-IE"/>
              <a:t>The cat will chase the mice.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The direct object (of the verb) ‘the mice’ is the NP-sister-of-V and daughter-of-VP.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222250" lvl="1" marL="67945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</a:pPr>
            <a:r>
              <a:rPr lang="en-IE"/>
              <a:t>The cat will chase the mice.</a:t>
            </a:r>
            <a:endParaRPr/>
          </a:p>
        </p:txBody>
      </p:sp>
      <p:sp>
        <p:nvSpPr>
          <p:cNvPr id="271" name="Google Shape;271;p25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272" name="Google Shape;272;p25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273626" y="1417638"/>
            <a:ext cx="4867699" cy="303317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76" name="Shape 27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77" name="Google Shape;277;p2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66675" lvl="0" marL="45720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 sz="1800">
              <a:latin typeface="Calibri"/>
              <a:ea typeface="Calibri"/>
              <a:cs typeface="Calibri"/>
              <a:sym typeface="Calibri"/>
            </a:endParaRPr>
          </a:p>
          <a:p>
            <a:pPr indent="-53975" lvl="0" marL="180975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278" name="Google Shape;278;p2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Worksheet 8.2: Problem Set 3</a:t>
            </a:r>
            <a:endParaRPr/>
          </a:p>
        </p:txBody>
      </p:sp>
      <p:sp>
        <p:nvSpPr>
          <p:cNvPr id="279" name="Google Shape;279;p26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280" name="Google Shape;280;p2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357438" y="1123720"/>
            <a:ext cx="4334710" cy="508046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2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84" name="Shape 28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pic>
        <p:nvPicPr>
          <p:cNvPr id="285" name="Google Shape;285;p2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998687" y="1134738"/>
            <a:ext cx="5675920" cy="4991426"/>
          </a:xfrm>
          <a:prstGeom prst="rect">
            <a:avLst/>
          </a:prstGeom>
          <a:noFill/>
          <a:ln>
            <a:noFill/>
          </a:ln>
        </p:spPr>
      </p:pic>
      <p:sp>
        <p:nvSpPr>
          <p:cNvPr id="286" name="Google Shape;286;p2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Feedback Problem Set 3</a:t>
            </a:r>
            <a:endParaRPr/>
          </a:p>
        </p:txBody>
      </p:sp>
      <p:sp>
        <p:nvSpPr>
          <p:cNvPr id="287" name="Google Shape;287;p27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>
</file>

<file path=ppt/slides/slide2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1" name="Shape 29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2" name="Google Shape;292;p28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 u="sng">
                <a:solidFill>
                  <a:schemeClr val="hlink"/>
                </a:solidFill>
                <a:hlinkClick r:id="rId3"/>
              </a:rPr>
              <a:t>Dogs and Cats on Trees puzzle </a:t>
            </a:r>
            <a:r>
              <a:rPr lang="en-IE"/>
              <a:t>and solution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293" name="Google Shape;293;p2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Task 8.2: AILO Puzzle</a:t>
            </a:r>
            <a:endParaRPr/>
          </a:p>
        </p:txBody>
      </p:sp>
      <p:sp>
        <p:nvSpPr>
          <p:cNvPr id="294" name="Google Shape;294;p28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92" name="Shape 9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3" name="Google Shape;93;g13aa4cd8913_0_0"/>
          <p:cNvSpPr txBox="1"/>
          <p:nvPr>
            <p:ph idx="1" type="body"/>
          </p:nvPr>
        </p:nvSpPr>
        <p:spPr>
          <a:xfrm>
            <a:off x="457200" y="1600200"/>
            <a:ext cx="8229600" cy="4526100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94" name="Google Shape;94;g13aa4cd8913_0_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3000"/>
              <a:buNone/>
            </a:pPr>
            <a:r>
              <a:t/>
            </a:r>
            <a:endParaRPr/>
          </a:p>
        </p:txBody>
      </p:sp>
      <p:sp>
        <p:nvSpPr>
          <p:cNvPr id="95" name="Google Shape;95;g13aa4cd8913_0_0"/>
          <p:cNvSpPr txBox="1"/>
          <p:nvPr>
            <p:ph idx="12" type="sldNum"/>
          </p:nvPr>
        </p:nvSpPr>
        <p:spPr>
          <a:xfrm>
            <a:off x="6631200" y="6282210"/>
            <a:ext cx="20574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96" name="Google Shape;96;g13aa4cd8913_0_0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747051" y="0"/>
            <a:ext cx="7007611" cy="62822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298" name="Shape 29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99" name="Google Shape;299;p29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300" name="Google Shape;300;p29"/>
          <p:cNvSpPr txBox="1"/>
          <p:nvPr>
            <p:ph type="title"/>
          </p:nvPr>
        </p:nvSpPr>
        <p:spPr>
          <a:xfrm>
            <a:off x="626400" y="1890000"/>
            <a:ext cx="3760249" cy="28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</a:pPr>
            <a:r>
              <a:rPr lang="en-IE"/>
              <a:t>Task 8.3: Phrase Structure (PS) Rules </a:t>
            </a:r>
            <a:endParaRPr/>
          </a:p>
        </p:txBody>
      </p:sp>
    </p:spTree>
  </p:cSld>
  <p:clrMapOvr>
    <a:masterClrMapping/>
  </p:clrMapOvr>
</p:sld>
</file>

<file path=ppt/slides/slide3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04" name="Shape 30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5" name="Google Shape;305;p3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The tree-diagrams above are visual representations of structures generated by rules known as </a:t>
            </a:r>
            <a:r>
              <a:rPr b="1" lang="en-IE"/>
              <a:t>Phrase Structure (PS)</a:t>
            </a:r>
            <a:r>
              <a:rPr lang="en-IE">
                <a:solidFill>
                  <a:srgbClr val="FF0000"/>
                </a:solidFill>
              </a:rPr>
              <a:t> </a:t>
            </a:r>
            <a:r>
              <a:rPr lang="en-IE"/>
              <a:t>rules.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80"/>
              </a:spcBef>
              <a:spcAft>
                <a:spcPts val="0"/>
              </a:spcAft>
              <a:buSzPts val="2400"/>
              <a:buNone/>
            </a:pPr>
            <a:r>
              <a:t/>
            </a:r>
            <a:endParaRPr sz="2400"/>
          </a:p>
          <a:p>
            <a:pPr indent="-182562" lvl="1" marL="6350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</a:pPr>
            <a:r>
              <a:rPr lang="en-IE" sz="2000"/>
              <a:t>PS rules are rewrite rules that rewrite symbols as a sequence of other symbols (think of rewriting code as natural language sentences).</a:t>
            </a:r>
            <a:endParaRPr sz="2000"/>
          </a:p>
          <a:p>
            <a:pPr indent="0" lvl="1" marL="4572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/>
          </a:p>
          <a:p>
            <a:pPr indent="-182562" lvl="1" marL="6350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</a:pPr>
            <a:r>
              <a:rPr lang="en-IE" sz="2000"/>
              <a:t>The set of PS rules that generates the structures arrived at above is provided in the next slide.</a:t>
            </a:r>
            <a:endParaRPr sz="2000"/>
          </a:p>
          <a:p>
            <a:pPr indent="0" lvl="1" marL="4572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None/>
            </a:pPr>
            <a:r>
              <a:t/>
            </a:r>
            <a:endParaRPr sz="2000"/>
          </a:p>
          <a:p>
            <a:pPr indent="-182562" lvl="1" marL="635000" rtl="0" algn="l">
              <a:lnSpc>
                <a:spcPct val="100000"/>
              </a:lnSpc>
              <a:spcBef>
                <a:spcPts val="320"/>
              </a:spcBef>
              <a:spcAft>
                <a:spcPts val="0"/>
              </a:spcAft>
              <a:buSzPts val="1600"/>
              <a:buChar char="•"/>
            </a:pPr>
            <a:r>
              <a:rPr lang="en-IE" sz="2000"/>
              <a:t>The arrow in the middle is read as </a:t>
            </a:r>
            <a:r>
              <a:rPr b="1" lang="en-IE" sz="2000"/>
              <a:t>‘goes to’ </a:t>
            </a:r>
            <a:endParaRPr sz="2000"/>
          </a:p>
        </p:txBody>
      </p:sp>
      <p:sp>
        <p:nvSpPr>
          <p:cNvPr id="306" name="Google Shape;306;p3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Task 8.3: Phrase Structure (PS) rules</a:t>
            </a:r>
            <a:endParaRPr/>
          </a:p>
        </p:txBody>
      </p:sp>
      <p:sp>
        <p:nvSpPr>
          <p:cNvPr id="307" name="Google Shape;307;p30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>
</file>

<file path=ppt/slides/slide3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1" name="Shape 31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12" name="Google Shape;312;p3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rPr lang="en-IE" sz="2000"/>
              <a:t> 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0" lvl="0" marL="0" rtl="0" algn="l">
              <a:lnSpc>
                <a:spcPct val="15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n-IE" sz="2000"/>
              <a:t>	</a:t>
            </a:r>
            <a:endParaRPr/>
          </a:p>
        </p:txBody>
      </p:sp>
      <p:sp>
        <p:nvSpPr>
          <p:cNvPr id="313" name="Google Shape;313;p3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Phrase Structure (PS) rules</a:t>
            </a:r>
            <a:endParaRPr/>
          </a:p>
        </p:txBody>
      </p:sp>
      <p:sp>
        <p:nvSpPr>
          <p:cNvPr id="314" name="Google Shape;314;p31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315" name="Google Shape;315;p31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20576" y="2300287"/>
            <a:ext cx="5991225" cy="22574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19" name="Shape 31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0" name="Google Shape;320;p3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The set of PS rules in the previous slide includes two instances that generate the same phrase, namely NP.</a:t>
            </a:r>
            <a:endParaRPr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Try to think of a standard notation that makes it possible to reduce the two rules repeated below to one rule that generates both patterns.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0" lvl="0" marL="0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n-IE" sz="2000"/>
              <a:t>	</a:t>
            </a:r>
            <a:endParaRPr/>
          </a:p>
        </p:txBody>
      </p:sp>
      <p:sp>
        <p:nvSpPr>
          <p:cNvPr id="321" name="Google Shape;321;p3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Worksheet 8.3: Problem Set 4</a:t>
            </a:r>
            <a:endParaRPr/>
          </a:p>
        </p:txBody>
      </p:sp>
      <p:sp>
        <p:nvSpPr>
          <p:cNvPr id="322" name="Google Shape;322;p32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323" name="Google Shape;323;p3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463208" y="3863181"/>
            <a:ext cx="2219325" cy="104775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27" name="Shape 32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28" name="Google Shape;328;p33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The required notation is one that encodes </a:t>
            </a:r>
            <a:r>
              <a:rPr b="1" lang="en-IE" sz="2000"/>
              <a:t>optionality</a:t>
            </a:r>
            <a:r>
              <a:rPr lang="en-IE" sz="2000"/>
              <a:t> of occurrence. 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sz="2000"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rPr lang="en-IE" sz="2000"/>
              <a:t> 	</a:t>
            </a:r>
            <a:endParaRPr sz="2000"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The single rule above generates NPs that consist of Det and N as well as NPs that consist of N alone.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329" name="Google Shape;329;p3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Feedback Problem Set 4</a:t>
            </a:r>
            <a:endParaRPr/>
          </a:p>
        </p:txBody>
      </p:sp>
      <p:sp>
        <p:nvSpPr>
          <p:cNvPr id="330" name="Google Shape;330;p33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331" name="Google Shape;331;p33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098921" y="4015094"/>
            <a:ext cx="6257925" cy="2038350"/>
          </a:xfrm>
          <a:prstGeom prst="rect">
            <a:avLst/>
          </a:prstGeom>
          <a:noFill/>
          <a:ln>
            <a:noFill/>
          </a:ln>
        </p:spPr>
      </p:pic>
      <p:pic>
        <p:nvPicPr>
          <p:cNvPr id="332" name="Google Shape;332;p33"/>
          <p:cNvPicPr preferRelativeResize="0"/>
          <p:nvPr/>
        </p:nvPicPr>
        <p:blipFill rotWithShape="1">
          <a:blip r:embed="rId4">
            <a:alphaModFix/>
          </a:blip>
          <a:srcRect b="0" l="0" r="0" t="0"/>
          <a:stretch/>
        </p:blipFill>
        <p:spPr>
          <a:xfrm>
            <a:off x="1098921" y="1942819"/>
            <a:ext cx="1981200" cy="695325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331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3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36" name="Shape 33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37" name="Google Shape;337;p34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80975" lvl="0" marL="180975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800"/>
              <a:buChar char="•"/>
            </a:pPr>
            <a:r>
              <a:rPr lang="en-IE">
                <a:latin typeface="Helvetica Neue"/>
                <a:ea typeface="Helvetica Neue"/>
                <a:cs typeface="Helvetica Neue"/>
                <a:sym typeface="Helvetica Neue"/>
              </a:rPr>
              <a:t>Make up simple sentences generated by the PS rules. Use </a:t>
            </a:r>
            <a:r>
              <a:rPr b="1" lang="en-IE">
                <a:latin typeface="Helvetica Neue"/>
                <a:ea typeface="Helvetica Neue"/>
                <a:cs typeface="Helvetica Neue"/>
                <a:sym typeface="Helvetica Neue"/>
              </a:rPr>
              <a:t>only</a:t>
            </a:r>
            <a:r>
              <a:rPr lang="en-IE">
                <a:latin typeface="Helvetica Neue"/>
                <a:ea typeface="Helvetica Neue"/>
                <a:cs typeface="Helvetica Neue"/>
                <a:sym typeface="Helvetica Neue"/>
              </a:rPr>
              <a:t> the PS rules below and the words given below. Don’t use any other words that are not listed for each example. </a:t>
            </a:r>
            <a:endParaRPr/>
          </a:p>
          <a:p>
            <a:pPr indent="-66675" lvl="0" marL="180975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66675" lvl="0" marL="180975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0" lvl="0" marL="276225" rtl="0" algn="l">
              <a:lnSpc>
                <a:spcPct val="107000"/>
              </a:lnSpc>
              <a:spcBef>
                <a:spcPts val="333"/>
              </a:spcBef>
              <a:spcAft>
                <a:spcPts val="0"/>
              </a:spcAft>
              <a:buSzPts val="1800"/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189547" lvl="0" marL="457200" rtl="0" algn="l">
              <a:lnSpc>
                <a:spcPct val="107000"/>
              </a:lnSpc>
              <a:spcBef>
                <a:spcPts val="333"/>
              </a:spcBef>
              <a:spcAft>
                <a:spcPts val="0"/>
              </a:spcAft>
              <a:buSzPts val="1800"/>
              <a:buChar char="•"/>
            </a:pPr>
            <a:r>
              <a:rPr lang="en-IE">
                <a:latin typeface="Helvetica Neue"/>
                <a:ea typeface="Helvetica Neue"/>
                <a:cs typeface="Helvetica Neue"/>
                <a:sym typeface="Helvetica Neue"/>
              </a:rPr>
              <a:t>Give three sentences which can be generated by the rules and words above: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342900" rtl="0" algn="l">
              <a:lnSpc>
                <a:spcPct val="150000"/>
              </a:lnSpc>
              <a:spcBef>
                <a:spcPts val="333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en-IE">
                <a:latin typeface="Helvetica Neue"/>
                <a:ea typeface="Helvetica Neue"/>
                <a:cs typeface="Helvetica Neue"/>
                <a:sym typeface="Helvetica Neue"/>
              </a:rPr>
              <a:t>________________________________________________ 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342900" rtl="0" algn="l">
              <a:lnSpc>
                <a:spcPct val="150000"/>
              </a:lnSpc>
              <a:spcBef>
                <a:spcPts val="333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en-IE">
                <a:latin typeface="Helvetica Neue"/>
                <a:ea typeface="Helvetica Neue"/>
                <a:cs typeface="Helvetica Neue"/>
                <a:sym typeface="Helvetica Neue"/>
              </a:rPr>
              <a:t>________________________________________________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342900" lvl="0" marL="342900" rtl="0" algn="l">
              <a:lnSpc>
                <a:spcPct val="150000"/>
              </a:lnSpc>
              <a:spcBef>
                <a:spcPts val="333"/>
              </a:spcBef>
              <a:spcAft>
                <a:spcPts val="0"/>
              </a:spcAft>
              <a:buSzPts val="1800"/>
              <a:buFont typeface="Arial"/>
              <a:buAutoNum type="arabicPeriod"/>
            </a:pPr>
            <a:r>
              <a:rPr lang="en-IE">
                <a:latin typeface="Helvetica Neue"/>
                <a:ea typeface="Helvetica Neue"/>
                <a:cs typeface="Helvetica Neue"/>
                <a:sym typeface="Helvetica Neue"/>
              </a:rPr>
              <a:t>________________________________________________</a:t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  <a:p>
            <a:pPr indent="-63500" lvl="0" marL="180975" rtl="0" algn="l">
              <a:lnSpc>
                <a:spcPct val="100000"/>
              </a:lnSpc>
              <a:spcBef>
                <a:spcPts val="117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>
              <a:latin typeface="Helvetica Neue"/>
              <a:ea typeface="Helvetica Neue"/>
              <a:cs typeface="Helvetica Neue"/>
              <a:sym typeface="Helvetica Neue"/>
            </a:endParaRPr>
          </a:p>
        </p:txBody>
      </p:sp>
      <p:sp>
        <p:nvSpPr>
          <p:cNvPr id="338" name="Google Shape;338;p34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Worksheet 8.3: Problem Set 5</a:t>
            </a:r>
            <a:endParaRPr/>
          </a:p>
        </p:txBody>
      </p:sp>
      <p:sp>
        <p:nvSpPr>
          <p:cNvPr id="339" name="Google Shape;339;p34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340" name="Google Shape;340;p34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260382" y="2707902"/>
            <a:ext cx="5657689" cy="849039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44" name="Shape 34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45" name="Google Shape;345;p3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7000"/>
              </a:lnSpc>
              <a:spcBef>
                <a:spcPts val="0"/>
              </a:spcBef>
              <a:spcAft>
                <a:spcPts val="0"/>
              </a:spcAft>
              <a:buSzPts val="1800"/>
              <a:buNone/>
            </a:pPr>
            <a:r>
              <a:rPr lang="en-IE" sz="1800"/>
              <a:t>Any adjective – Noun – Verb combination allowed from a syntax point of view:</a:t>
            </a:r>
            <a:endParaRPr sz="1800"/>
          </a:p>
          <a:p>
            <a:pPr indent="-180975" lvl="0" marL="180975" rtl="0" algn="l">
              <a:lnSpc>
                <a:spcPct val="107000"/>
              </a:lnSpc>
              <a:spcBef>
                <a:spcPts val="1160"/>
              </a:spcBef>
              <a:spcAft>
                <a:spcPts val="0"/>
              </a:spcAft>
              <a:buSzPts val="1800"/>
              <a:buFont typeface="Helvetica Neue"/>
              <a:buChar char="•"/>
            </a:pPr>
            <a:r>
              <a:rPr lang="en-IE" sz="1800"/>
              <a:t>Some examples:</a:t>
            </a:r>
            <a:endParaRPr sz="1800"/>
          </a:p>
          <a:p>
            <a:pPr indent="-180975" lvl="0" marL="180975" rtl="0" algn="l">
              <a:lnSpc>
                <a:spcPct val="107000"/>
              </a:lnSpc>
              <a:spcBef>
                <a:spcPts val="1160"/>
              </a:spcBef>
              <a:spcAft>
                <a:spcPts val="0"/>
              </a:spcAft>
              <a:buSzPts val="1800"/>
              <a:buFont typeface="Helvetica Neue"/>
              <a:buChar char="•"/>
            </a:pPr>
            <a:r>
              <a:rPr lang="en-IE" sz="1800"/>
              <a:t>Nervous dogs bark.</a:t>
            </a:r>
            <a:endParaRPr sz="1800"/>
          </a:p>
          <a:p>
            <a:pPr indent="-180975" lvl="0" marL="180975" rtl="0" algn="l">
              <a:lnSpc>
                <a:spcPct val="107000"/>
              </a:lnSpc>
              <a:spcBef>
                <a:spcPts val="1160"/>
              </a:spcBef>
              <a:spcAft>
                <a:spcPts val="0"/>
              </a:spcAft>
              <a:buSzPts val="1800"/>
              <a:buFont typeface="Helvetica Neue"/>
              <a:buChar char="•"/>
            </a:pPr>
            <a:r>
              <a:rPr lang="en-IE" sz="1800"/>
              <a:t>Cute cows sleep.</a:t>
            </a:r>
            <a:endParaRPr sz="1800"/>
          </a:p>
          <a:p>
            <a:pPr indent="-180975" lvl="0" marL="180975" rtl="0" algn="l">
              <a:lnSpc>
                <a:spcPct val="107000"/>
              </a:lnSpc>
              <a:spcBef>
                <a:spcPts val="1160"/>
              </a:spcBef>
              <a:spcAft>
                <a:spcPts val="0"/>
              </a:spcAft>
              <a:buSzPts val="1800"/>
              <a:buFont typeface="Helvetica Neue"/>
              <a:buChar char="•"/>
            </a:pPr>
            <a:r>
              <a:rPr lang="en-IE" sz="1800"/>
              <a:t>Curious birds fly.</a:t>
            </a:r>
            <a:endParaRPr sz="1800"/>
          </a:p>
          <a:p>
            <a:pPr indent="-53975" lvl="0" marL="180975" rtl="0" algn="l">
              <a:lnSpc>
                <a:spcPct val="100000"/>
              </a:lnSpc>
              <a:spcBef>
                <a:spcPts val="12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346" name="Google Shape;346;p3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Feedback Problem Set 5</a:t>
            </a:r>
            <a:endParaRPr/>
          </a:p>
        </p:txBody>
      </p:sp>
      <p:sp>
        <p:nvSpPr>
          <p:cNvPr id="347" name="Google Shape;347;p35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>
</file>

<file path=ppt/slides/slide3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1" name="Shape 351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52" name="Google Shape;352;p3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53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353" name="Google Shape;353;p36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Worksheet 8.3: Problem Set 6</a:t>
            </a:r>
            <a:endParaRPr/>
          </a:p>
        </p:txBody>
      </p:sp>
      <p:sp>
        <p:nvSpPr>
          <p:cNvPr id="354" name="Google Shape;354;p36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355" name="Google Shape;355;p3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0" y="1832358"/>
            <a:ext cx="9144000" cy="3193284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59" name="Shape 359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0" name="Google Shape;360;p37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Feedback Problem Set 6</a:t>
            </a:r>
            <a:endParaRPr/>
          </a:p>
        </p:txBody>
      </p:sp>
      <p:sp>
        <p:nvSpPr>
          <p:cNvPr id="361" name="Google Shape;361;p37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362" name="Google Shape;362;p37"/>
          <p:cNvPicPr preferRelativeResize="0"/>
          <p:nvPr>
            <p:ph idx="1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57200" y="2487943"/>
            <a:ext cx="8229600" cy="22437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3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66" name="Shape 36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67" name="Google Shape;367;p38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Grammar Rules!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u="sng">
                <a:solidFill>
                  <a:schemeClr val="hlink"/>
                </a:solidFill>
                <a:hlinkClick r:id="rId3"/>
              </a:rPr>
              <a:t>https://www.nacloweb.org/resources/problems/2013/N2013-F.pdf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Solution: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u="sng">
                <a:solidFill>
                  <a:schemeClr val="hlink"/>
                </a:solidFill>
                <a:hlinkClick r:id="rId4"/>
              </a:rPr>
              <a:t>https://www.nacloweb.org/resources/problems/2013/N2013-FS.pdf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368" name="Google Shape;368;p38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Puzzle: Grammar Rules!</a:t>
            </a:r>
            <a:endParaRPr/>
          </a:p>
        </p:txBody>
      </p:sp>
      <p:sp>
        <p:nvSpPr>
          <p:cNvPr id="369" name="Google Shape;369;p38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0" name="Shape 10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1" name="Google Shape;101;p2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53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Does this linear representation show all the family relations?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Can you think of another way to show the internal structure of the Simpson Family?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102" name="Google Shape;102;p2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How do we represent family relations?</a:t>
            </a:r>
            <a:endParaRPr/>
          </a:p>
        </p:txBody>
      </p:sp>
      <p:sp>
        <p:nvSpPr>
          <p:cNvPr id="103" name="Google Shape;103;p2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104" name="Google Shape;104;p2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228389" y="1783994"/>
            <a:ext cx="8687222" cy="248863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40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73" name="Shape 373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74" name="Google Shape;374;p39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A Matter of Horn Clauses: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u="sng">
                <a:solidFill>
                  <a:schemeClr val="hlink"/>
                </a:solidFill>
                <a:hlinkClick r:id="rId3"/>
              </a:rPr>
              <a:t>https://nacloweb.org/resources/problems/2016/N2016-P.pdf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Solution: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u="sng">
                <a:solidFill>
                  <a:schemeClr val="hlink"/>
                </a:solidFill>
                <a:hlinkClick r:id="rId4"/>
              </a:rPr>
              <a:t>https://nacloweb.org/resources/problems/2016/N2016-PS.pdf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Intergalactic Grammars: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u="sng">
                <a:solidFill>
                  <a:schemeClr val="hlink"/>
                </a:solidFill>
                <a:hlinkClick r:id="rId5"/>
              </a:rPr>
              <a:t>https://nacloweb.org/resources/problems/2018/N2018-D.pdf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Solution: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u="sng">
                <a:solidFill>
                  <a:schemeClr val="hlink"/>
                </a:solidFill>
                <a:hlinkClick r:id="rId6"/>
              </a:rPr>
              <a:t>https://nacloweb.org/resources/problems/2018/N2018-DS.pdf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375" name="Google Shape;375;p39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More Puzzles</a:t>
            </a:r>
            <a:endParaRPr/>
          </a:p>
        </p:txBody>
      </p:sp>
      <p:sp>
        <p:nvSpPr>
          <p:cNvPr id="376" name="Google Shape;376;p39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>
</file>

<file path=ppt/slides/slide41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0" name="Shape 38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1" name="Google Shape;381;p40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Peeled Potato Act with Annie: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u="sng">
                <a:solidFill>
                  <a:schemeClr val="hlink"/>
                </a:solidFill>
                <a:hlinkClick r:id="rId3"/>
              </a:rPr>
              <a:t>https://nacloweb.org/resources/problems/2018/N2018-L.pdf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Solution: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u="sng">
                <a:solidFill>
                  <a:schemeClr val="hlink"/>
                </a:solidFill>
                <a:hlinkClick r:id="rId4"/>
              </a:rPr>
              <a:t>https://nacloweb.org/resources/problems/2018/N2018-LS.pdf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A Makeshift Code: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u="sng">
                <a:solidFill>
                  <a:schemeClr val="hlink"/>
                </a:solidFill>
                <a:hlinkClick r:id="rId5"/>
              </a:rPr>
              <a:t>https://nacloweb.org/resources/problems/2018/N2018-R.pdf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Solution: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u="sng">
                <a:solidFill>
                  <a:schemeClr val="hlink"/>
                </a:solidFill>
                <a:hlinkClick r:id="rId6"/>
              </a:rPr>
              <a:t>https://nacloweb.org/resources/problems/2018/N2018-RS.pdf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382" name="Google Shape;382;p40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More Puzzles</a:t>
            </a:r>
            <a:endParaRPr/>
          </a:p>
        </p:txBody>
      </p:sp>
      <p:sp>
        <p:nvSpPr>
          <p:cNvPr id="383" name="Google Shape;383;p40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>
</file>

<file path=ppt/slides/slide42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87" name="Shape 38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88" name="Google Shape;388;p41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Autofit/>
          </a:bodyPr>
          <a:lstStyle/>
          <a:p>
            <a:pPr indent="-180975" lvl="0" marL="180975" rtl="0" algn="l">
              <a:lnSpc>
                <a:spcPct val="80000"/>
              </a:lnSpc>
              <a:spcBef>
                <a:spcPts val="0"/>
              </a:spcBef>
              <a:spcAft>
                <a:spcPts val="0"/>
              </a:spcAft>
              <a:buSzPts val="1600"/>
              <a:buChar char="•"/>
            </a:pPr>
            <a:r>
              <a:rPr lang="en-IE" sz="1600"/>
              <a:t>Orwellspeak:</a:t>
            </a:r>
            <a:endParaRPr sz="1600"/>
          </a:p>
          <a:p>
            <a:pPr indent="0" lvl="0" marL="180975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770"/>
              <a:buNone/>
            </a:pPr>
            <a:r>
              <a:rPr lang="en-IE" sz="1600" u="sng">
                <a:solidFill>
                  <a:schemeClr val="hlink"/>
                </a:solidFill>
                <a:hlinkClick r:id="rId3"/>
              </a:rPr>
              <a:t>https://www.nacloweb.org/resources/problems/2009/N2009-M.pdf</a:t>
            </a:r>
            <a:endParaRPr sz="1600"/>
          </a:p>
          <a:p>
            <a:pPr indent="-180975" lvl="0" marL="180975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600"/>
              <a:buChar char="•"/>
            </a:pPr>
            <a:r>
              <a:rPr lang="en-IE" sz="1600"/>
              <a:t>Solution:</a:t>
            </a:r>
            <a:endParaRPr sz="1600"/>
          </a:p>
          <a:p>
            <a:pPr indent="0" lvl="0" marL="180975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770"/>
              <a:buNone/>
            </a:pPr>
            <a:r>
              <a:rPr lang="en-IE" sz="1600" u="sng">
                <a:solidFill>
                  <a:schemeClr val="hlink"/>
                </a:solidFill>
                <a:hlinkClick r:id="rId4"/>
              </a:rPr>
              <a:t>https://www.nacloweb.org/resources/problems/2009/N2009-MS.pdf</a:t>
            </a:r>
            <a:endParaRPr sz="1600"/>
          </a:p>
          <a:p>
            <a:pPr indent="-82550" lvl="0" marL="180975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  <a:p>
            <a:pPr indent="-180975" lvl="0" marL="180975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600"/>
              <a:buChar char="•"/>
            </a:pPr>
            <a:r>
              <a:rPr lang="en-IE" sz="1600"/>
              <a:t>Use the Force:</a:t>
            </a:r>
            <a:endParaRPr sz="1600"/>
          </a:p>
          <a:p>
            <a:pPr indent="0" lvl="0" marL="180975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770"/>
              <a:buNone/>
            </a:pPr>
            <a:r>
              <a:rPr lang="en-IE" sz="1600" u="sng">
                <a:solidFill>
                  <a:schemeClr val="hlink"/>
                </a:solidFill>
                <a:hlinkClick r:id="rId5"/>
              </a:rPr>
              <a:t>https://nacloweb.org/resources/problems/2015/N2015-E.pdf</a:t>
            </a:r>
            <a:endParaRPr sz="1600"/>
          </a:p>
          <a:p>
            <a:pPr indent="-180975" lvl="0" marL="180975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600"/>
              <a:buChar char="•"/>
            </a:pPr>
            <a:r>
              <a:rPr lang="en-IE" sz="1600"/>
              <a:t>Solution:</a:t>
            </a:r>
            <a:endParaRPr sz="1600"/>
          </a:p>
          <a:p>
            <a:pPr indent="0" lvl="0" marL="180975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770"/>
              <a:buNone/>
            </a:pPr>
            <a:r>
              <a:rPr lang="en-IE" sz="1600" u="sng">
                <a:solidFill>
                  <a:schemeClr val="hlink"/>
                </a:solidFill>
                <a:hlinkClick r:id="rId6"/>
              </a:rPr>
              <a:t>https://nacloweb.org/resources/problems/2015/N2015-ES.pdf</a:t>
            </a:r>
            <a:endParaRPr sz="1600"/>
          </a:p>
          <a:p>
            <a:pPr indent="-82550" lvl="0" marL="180975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  <a:p>
            <a:pPr indent="-180975" lvl="0" marL="180975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600"/>
              <a:buChar char="•"/>
            </a:pPr>
            <a:r>
              <a:rPr lang="en-IE" sz="1600"/>
              <a:t>CCG:</a:t>
            </a:r>
            <a:endParaRPr sz="1600"/>
          </a:p>
          <a:p>
            <a:pPr indent="0" lvl="0" marL="180975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770"/>
              <a:buNone/>
            </a:pPr>
            <a:r>
              <a:rPr lang="en-IE" sz="1600" u="sng">
                <a:solidFill>
                  <a:schemeClr val="hlink"/>
                </a:solidFill>
                <a:hlinkClick r:id="rId7"/>
              </a:rPr>
              <a:t>https://nacloweb.org/resources/problems/2014/N2014-O.pdf</a:t>
            </a:r>
            <a:endParaRPr sz="1600"/>
          </a:p>
          <a:p>
            <a:pPr indent="-180975" lvl="0" marL="180975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600"/>
              <a:buChar char="•"/>
            </a:pPr>
            <a:r>
              <a:rPr lang="en-IE" sz="1600"/>
              <a:t>Solution:</a:t>
            </a:r>
            <a:endParaRPr sz="1600"/>
          </a:p>
          <a:p>
            <a:pPr indent="0" lvl="0" marL="180975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770"/>
              <a:buNone/>
            </a:pPr>
            <a:r>
              <a:rPr lang="en-IE" sz="1600" u="sng">
                <a:solidFill>
                  <a:schemeClr val="hlink"/>
                </a:solidFill>
                <a:hlinkClick r:id="rId8"/>
              </a:rPr>
              <a:t>https://nacloweb.org/resources/problems/2014/N2014-OS.pdf</a:t>
            </a:r>
            <a:endParaRPr sz="1600"/>
          </a:p>
          <a:p>
            <a:pPr indent="0" lvl="0" marL="180975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770"/>
              <a:buNone/>
            </a:pPr>
            <a:r>
              <a:t/>
            </a:r>
            <a:endParaRPr sz="1600"/>
          </a:p>
          <a:p>
            <a:pPr indent="-180975" lvl="0" marL="180975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600"/>
              <a:buChar char="•"/>
            </a:pPr>
            <a:r>
              <a:rPr lang="en-IE" sz="1600"/>
              <a:t>Combining Categories in Tok Pisin:</a:t>
            </a:r>
            <a:endParaRPr sz="1600"/>
          </a:p>
          <a:p>
            <a:pPr indent="0" lvl="0" marL="180975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770"/>
              <a:buNone/>
            </a:pPr>
            <a:r>
              <a:rPr lang="en-IE" sz="1600" u="sng">
                <a:solidFill>
                  <a:schemeClr val="hlink"/>
                </a:solidFill>
                <a:hlinkClick r:id="rId9"/>
              </a:rPr>
              <a:t>https://nacloweb.org/resources/problems/2014/N2014-P.pdf</a:t>
            </a:r>
            <a:endParaRPr sz="1600"/>
          </a:p>
          <a:p>
            <a:pPr indent="-180975" lvl="0" marL="180975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600"/>
              <a:buChar char="•"/>
            </a:pPr>
            <a:r>
              <a:rPr lang="en-IE" sz="1600"/>
              <a:t>Solution:</a:t>
            </a:r>
            <a:endParaRPr sz="1600"/>
          </a:p>
          <a:p>
            <a:pPr indent="0" lvl="0" marL="180975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770"/>
              <a:buNone/>
            </a:pPr>
            <a:r>
              <a:rPr lang="en-IE" sz="1600" u="sng">
                <a:solidFill>
                  <a:schemeClr val="hlink"/>
                </a:solidFill>
                <a:hlinkClick r:id="rId10"/>
              </a:rPr>
              <a:t>https://nacloweb.org/resources/problems/2014/N2014-PS.pdf</a:t>
            </a:r>
            <a:endParaRPr sz="1600"/>
          </a:p>
          <a:p>
            <a:pPr indent="-82550" lvl="0" marL="180975" rtl="0" algn="l">
              <a:lnSpc>
                <a:spcPct val="80000"/>
              </a:lnSpc>
              <a:spcBef>
                <a:spcPts val="310"/>
              </a:spcBef>
              <a:spcAft>
                <a:spcPts val="0"/>
              </a:spcAft>
              <a:buSzPts val="1400"/>
              <a:buNone/>
            </a:pPr>
            <a:r>
              <a:t/>
            </a:r>
            <a:endParaRPr sz="1600"/>
          </a:p>
        </p:txBody>
      </p:sp>
      <p:sp>
        <p:nvSpPr>
          <p:cNvPr id="389" name="Google Shape;389;p41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More Puzzles</a:t>
            </a:r>
            <a:endParaRPr/>
          </a:p>
        </p:txBody>
      </p:sp>
      <p:sp>
        <p:nvSpPr>
          <p:cNvPr id="390" name="Google Shape;390;p41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>
</file>

<file path=ppt/slides/slide43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394" name="Shape 394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95" name="Google Shape;395;g13ad0d20e48_0_14"/>
          <p:cNvSpPr txBox="1"/>
          <p:nvPr>
            <p:ph idx="12" type="sldNum"/>
          </p:nvPr>
        </p:nvSpPr>
        <p:spPr>
          <a:xfrm>
            <a:off x="7975600" y="6282210"/>
            <a:ext cx="711300" cy="365100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0000"/>
              </a:buClr>
              <a:buSzPts val="900"/>
              <a:buFont typeface="Arial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08" name="Shape 108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9" name="Google Shape;109;p3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How do we represent family relations?</a:t>
            </a:r>
            <a:endParaRPr/>
          </a:p>
        </p:txBody>
      </p:sp>
      <p:sp>
        <p:nvSpPr>
          <p:cNvPr id="110" name="Google Shape;110;p3"/>
          <p:cNvSpPr txBox="1"/>
          <p:nvPr>
            <p:ph idx="1" type="body"/>
          </p:nvPr>
        </p:nvSpPr>
        <p:spPr>
          <a:xfrm>
            <a:off x="457200" y="1600200"/>
            <a:ext cx="2892175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We use a tree structure to show how the members of a family are related. 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The family tree shows who is higher in the hierarchy and who is lower. 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/>
              <a:t>It also shows relationships (e.g. daughter/sister/mother)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111" name="Google Shape;111;p3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112" name="Google Shape;112;p3"/>
          <p:cNvPicPr preferRelativeResize="0"/>
          <p:nvPr>
            <p:ph idx="2" type="body"/>
          </p:nvPr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4083120" y="1600200"/>
            <a:ext cx="4781927" cy="3467688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  <p:timing>
    <p:tnLst>
      <p:par>
        <p:cTn dur="indefinite" nodeType="tmRoot" restart="never">
          <p:childTnLst>
            <p:seq concurrent="1" nextAc="seek">
              <p:cTn dur="indefinite" id="2" nodeType="mainSeq">
                <p:childTnLst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0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2"/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  <p:animEffect filter="fade" transition="in">
                                      <p:cBhvr>
                                        <p:cTn dur="1000"/>
                                        <p:tgtEl>
                                          <p:spTgt spid="112"/>
                                        </p:tgtEl>
                                      </p:cBhvr>
                                    </p:animEffec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0" st="0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1" st="1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2" st="2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  <p:par>
                    <p:cTn fill="hold">
                      <p:stCondLst>
                        <p:cond delay="indefinite"/>
                      </p:stCondLst>
                      <p:childTnLst>
                        <p:par>
                          <p:cTn fill="hold">
                            <p:stCondLst>
                              <p:cond delay="0"/>
                            </p:stCondLst>
                            <p:childTnLst>
                              <p:par>
                                <p:cTn fill="hold" nodeType="clickEffect" presetClass="entr" presetID="1" presetSubtype="0">
                                  <p:stCondLst>
                                    <p:cond delay="0"/>
                                  </p:stCondLst>
                                  <p:childTnLst>
                                    <p:set>
                                      <p:cBhvr>
                                        <p:cTn dur="1" fill="hold">
                                          <p:stCondLst>
                                            <p:cond delay="0"/>
                                          </p:stCondLst>
                                        </p:cTn>
                                        <p:tgtEl>
                                          <p:spTgt spid="110">
                                            <p:txEl>
                                              <p:pRg end="3" st="3"/>
                                            </p:txEl>
                                          </p:spTgt>
                                        </p:tgtEl>
                                        <p:attrNameLst>
                                          <p:attrName>style.visibility</p:attrName>
                                        </p:attrNameLst>
                                      </p:cBhvr>
                                      <p:to>
                                        <p:strVal val="visible"/>
                                      </p:to>
                                    </p:set>
                                  </p:childTnLst>
                                </p:cTn>
                              </p:par>
                            </p:childTnLst>
                          </p:cTn>
                        </p:par>
                      </p:childTnLst>
                    </p:cTn>
                  </p:par>
                </p:childTnLst>
              </p:cTn>
              <p:prevCondLst>
                <p:cond evt="onPrev">
                  <p:tgtEl>
                    <p:sldTgt/>
                  </p:tgtEl>
                </p:cond>
              </p:prevCondLst>
              <p:nextCondLst>
                <p:cond evt="onNext">
                  <p:tgtEl>
                    <p:sldTgt/>
                  </p:tgtEl>
                </p:cond>
              </p:nextCondLst>
            </p:seq>
          </p:childTnLst>
        </p:cTn>
      </p:par>
    </p:tnLst>
  </p:timing>
</p:sld>
</file>

<file path=ppt/slides/slide6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16" name="Shape 116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17" name="Google Shape;117;p4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sp>
        <p:nvSpPr>
          <p:cNvPr id="118" name="Google Shape;118;p4"/>
          <p:cNvSpPr txBox="1"/>
          <p:nvPr>
            <p:ph type="title"/>
          </p:nvPr>
        </p:nvSpPr>
        <p:spPr>
          <a:xfrm>
            <a:off x="626400" y="1890000"/>
            <a:ext cx="3760249" cy="2880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chemeClr val="lt1"/>
              </a:buClr>
              <a:buSzPts val="3000"/>
              <a:buFont typeface="Helvetica Neue"/>
              <a:buNone/>
            </a:pPr>
            <a:r>
              <a:rPr lang="en-IE"/>
              <a:t>Task 8.1: Constituents and diagnostic tests</a:t>
            </a:r>
            <a:endParaRPr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22" name="Shape 122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23" name="Google Shape;123;p5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 fontScale="85000" lnSpcReduction="20000"/>
          </a:bodyPr>
          <a:lstStyle/>
          <a:p>
            <a:pPr indent="-16811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ct val="100000"/>
              <a:buChar char="•"/>
            </a:pPr>
            <a:r>
              <a:rPr lang="en-IE" sz="2350"/>
              <a:t>Just as families, sentences can also be represented in form of trees in order to show their internal structure.</a:t>
            </a:r>
            <a:endParaRPr sz="2350"/>
          </a:p>
          <a:p>
            <a:pPr indent="-51752" lvl="0" marL="180975" rtl="0" algn="l">
              <a:lnSpc>
                <a:spcPct val="100000"/>
              </a:lnSpc>
              <a:spcBef>
                <a:spcPts val="407"/>
              </a:spcBef>
              <a:spcAft>
                <a:spcPts val="0"/>
              </a:spcAft>
              <a:buSzPct val="93617"/>
              <a:buNone/>
            </a:pPr>
            <a:r>
              <a:t/>
            </a:r>
            <a:endParaRPr sz="2350"/>
          </a:p>
          <a:p>
            <a:pPr indent="-168115" lvl="0" marL="180975" rtl="0" algn="l">
              <a:lnSpc>
                <a:spcPct val="100000"/>
              </a:lnSpc>
              <a:spcBef>
                <a:spcPts val="407"/>
              </a:spcBef>
              <a:spcAft>
                <a:spcPts val="0"/>
              </a:spcAft>
              <a:buSzPct val="100000"/>
              <a:buChar char="•"/>
            </a:pPr>
            <a:r>
              <a:rPr lang="en-IE" sz="2350"/>
              <a:t>In this section, we are going to work out the structure of the following sentence:</a:t>
            </a:r>
            <a:endParaRPr sz="2350"/>
          </a:p>
          <a:p>
            <a:pPr indent="-51752" lvl="0" marL="180975" rtl="0" algn="l">
              <a:lnSpc>
                <a:spcPct val="100000"/>
              </a:lnSpc>
              <a:spcBef>
                <a:spcPts val="407"/>
              </a:spcBef>
              <a:spcAft>
                <a:spcPts val="0"/>
              </a:spcAft>
              <a:buSzPct val="93617"/>
              <a:buNone/>
            </a:pPr>
            <a:r>
              <a:t/>
            </a:r>
            <a:endParaRPr sz="2350"/>
          </a:p>
          <a:p>
            <a:pPr indent="0" lvl="0" marL="0" rtl="0" algn="l">
              <a:lnSpc>
                <a:spcPct val="100000"/>
              </a:lnSpc>
              <a:spcBef>
                <a:spcPts val="407"/>
              </a:spcBef>
              <a:spcAft>
                <a:spcPts val="0"/>
              </a:spcAft>
              <a:buSzPct val="93617"/>
              <a:buNone/>
            </a:pPr>
            <a:r>
              <a:rPr i="1" lang="en-IE" sz="2350"/>
              <a:t>	</a:t>
            </a:r>
            <a:r>
              <a:rPr b="1" i="1" lang="en-IE" sz="2350"/>
              <a:t>The cat will chase the mice.</a:t>
            </a:r>
            <a:endParaRPr sz="2350"/>
          </a:p>
          <a:p>
            <a:pPr indent="0" lvl="0" marL="0" rtl="0" algn="l">
              <a:lnSpc>
                <a:spcPct val="100000"/>
              </a:lnSpc>
              <a:spcBef>
                <a:spcPts val="407"/>
              </a:spcBef>
              <a:spcAft>
                <a:spcPts val="0"/>
              </a:spcAft>
              <a:buSzPct val="93617"/>
              <a:buNone/>
            </a:pPr>
            <a:r>
              <a:t/>
            </a:r>
            <a:endParaRPr i="1" sz="2350"/>
          </a:p>
          <a:p>
            <a:pPr indent="-168115" lvl="0" marL="180975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SzPct val="100000"/>
              <a:buChar char="•"/>
            </a:pPr>
            <a:r>
              <a:rPr lang="en-IE" sz="2350"/>
              <a:t>The sentence contains the following words:</a:t>
            </a:r>
            <a:endParaRPr sz="2350"/>
          </a:p>
          <a:p>
            <a:pPr indent="0" lvl="0" marL="0" rtl="0" algn="l">
              <a:lnSpc>
                <a:spcPct val="80000"/>
              </a:lnSpc>
              <a:spcBef>
                <a:spcPts val="600"/>
              </a:spcBef>
              <a:spcAft>
                <a:spcPts val="0"/>
              </a:spcAft>
              <a:buSzPct val="93617"/>
              <a:buNone/>
            </a:pPr>
            <a:r>
              <a:t/>
            </a:r>
            <a:endParaRPr sz="2350"/>
          </a:p>
          <a:p>
            <a:pPr indent="0" lvl="1" marL="4572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ct val="93617"/>
              <a:buNone/>
            </a:pPr>
            <a:r>
              <a:rPr i="1" lang="en-IE" sz="2350"/>
              <a:t>	the</a:t>
            </a:r>
            <a:r>
              <a:rPr lang="en-IE" sz="2350"/>
              <a:t>: </a:t>
            </a:r>
            <a:r>
              <a:rPr b="1" lang="en-IE" sz="2350"/>
              <a:t>Det(</a:t>
            </a:r>
            <a:r>
              <a:rPr lang="en-IE" sz="2350"/>
              <a:t>erminer) – definite article)</a:t>
            </a:r>
            <a:endParaRPr sz="2350"/>
          </a:p>
          <a:p>
            <a:pPr indent="0" lvl="1" marL="4572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ct val="93617"/>
              <a:buNone/>
            </a:pPr>
            <a:r>
              <a:rPr i="1" lang="en-IE" sz="2350"/>
              <a:t>	cat</a:t>
            </a:r>
            <a:r>
              <a:rPr lang="en-IE" sz="2350"/>
              <a:t>: </a:t>
            </a:r>
            <a:r>
              <a:rPr b="1" lang="en-IE" sz="2350"/>
              <a:t>N</a:t>
            </a:r>
            <a:r>
              <a:rPr lang="en-IE" sz="2350"/>
              <a:t>(oun)</a:t>
            </a:r>
            <a:endParaRPr sz="2350"/>
          </a:p>
          <a:p>
            <a:pPr indent="0" lvl="1" marL="4572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ct val="93617"/>
              <a:buNone/>
            </a:pPr>
            <a:r>
              <a:rPr i="1" lang="en-IE" sz="2350"/>
              <a:t>	will</a:t>
            </a:r>
            <a:r>
              <a:rPr lang="en-IE" sz="2350"/>
              <a:t>: </a:t>
            </a:r>
            <a:r>
              <a:rPr b="1" lang="en-IE" sz="2350"/>
              <a:t>Aux/T</a:t>
            </a:r>
            <a:r>
              <a:rPr lang="en-IE" sz="2350"/>
              <a:t>(ense): [Future]</a:t>
            </a:r>
            <a:endParaRPr sz="2350"/>
          </a:p>
          <a:p>
            <a:pPr indent="0" lvl="1" marL="4572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ct val="93617"/>
              <a:buNone/>
            </a:pPr>
            <a:r>
              <a:rPr i="1" lang="en-IE" sz="2350"/>
              <a:t>	chase</a:t>
            </a:r>
            <a:r>
              <a:rPr lang="en-IE" sz="2350"/>
              <a:t>: </a:t>
            </a:r>
            <a:r>
              <a:rPr b="1" lang="en-IE" sz="2350"/>
              <a:t>V</a:t>
            </a:r>
            <a:r>
              <a:rPr lang="en-IE" sz="2350"/>
              <a:t>(erb)</a:t>
            </a:r>
            <a:endParaRPr sz="2350"/>
          </a:p>
          <a:p>
            <a:pPr indent="0" lvl="1" marL="4572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ct val="93617"/>
              <a:buNone/>
            </a:pPr>
            <a:r>
              <a:rPr i="1" lang="en-IE" sz="2350"/>
              <a:t>	the</a:t>
            </a:r>
            <a:r>
              <a:rPr lang="en-IE" sz="2350"/>
              <a:t>: </a:t>
            </a:r>
            <a:r>
              <a:rPr b="1" lang="en-IE" sz="2350"/>
              <a:t>Det</a:t>
            </a:r>
            <a:r>
              <a:rPr lang="en-IE" sz="2350"/>
              <a:t>(erminer – definite article) </a:t>
            </a:r>
            <a:endParaRPr sz="2350"/>
          </a:p>
          <a:p>
            <a:pPr indent="0" lvl="1" marL="457200" rtl="0" algn="l">
              <a:lnSpc>
                <a:spcPct val="80000"/>
              </a:lnSpc>
              <a:spcBef>
                <a:spcPts val="500"/>
              </a:spcBef>
              <a:spcAft>
                <a:spcPts val="0"/>
              </a:spcAft>
              <a:buSzPct val="93617"/>
              <a:buNone/>
            </a:pPr>
            <a:r>
              <a:rPr i="1" lang="en-IE" sz="2350"/>
              <a:t>	mice</a:t>
            </a:r>
            <a:r>
              <a:rPr lang="en-IE" sz="2350"/>
              <a:t>: </a:t>
            </a:r>
            <a:r>
              <a:rPr b="1" lang="en-IE" sz="2350"/>
              <a:t>N</a:t>
            </a:r>
            <a:r>
              <a:rPr lang="en-IE" sz="2350"/>
              <a:t>(noun) </a:t>
            </a:r>
            <a:endParaRPr sz="2350"/>
          </a:p>
          <a:p>
            <a:pPr indent="-63500" lvl="0" marL="180975" rtl="0" algn="l">
              <a:lnSpc>
                <a:spcPct val="100000"/>
              </a:lnSpc>
              <a:spcBef>
                <a:spcPts val="370"/>
              </a:spcBef>
              <a:spcAft>
                <a:spcPts val="0"/>
              </a:spcAft>
              <a:buSzPct val="100000"/>
              <a:buNone/>
            </a:pPr>
            <a:r>
              <a:t/>
            </a:r>
            <a:endParaRPr b="1"/>
          </a:p>
        </p:txBody>
      </p:sp>
      <p:sp>
        <p:nvSpPr>
          <p:cNvPr id="124" name="Google Shape;124;p5"/>
          <p:cNvSpPr txBox="1"/>
          <p:nvPr>
            <p:ph type="title"/>
          </p:nvPr>
        </p:nvSpPr>
        <p:spPr>
          <a:xfrm>
            <a:off x="457200" y="274638"/>
            <a:ext cx="8229600" cy="1143000"/>
          </a:xfrm>
          <a:prstGeom prst="rect">
            <a:avLst/>
          </a:prstGeom>
          <a:noFill/>
          <a:ln>
            <a:noFill/>
          </a:ln>
        </p:spPr>
        <p:txBody>
          <a:bodyPr anchorCtr="0" anchor="ctr" bIns="0" lIns="0" spcFirstLastPara="1" rIns="0" wrap="square" tIns="0">
            <a:normAutofit/>
          </a:bodyPr>
          <a:lstStyle/>
          <a:p>
            <a:pPr indent="0" lvl="0" marL="0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Clr>
                <a:srgbClr val="009CDE"/>
              </a:buClr>
              <a:buSzPts val="3000"/>
              <a:buFont typeface="Helvetica Neue"/>
              <a:buNone/>
            </a:pPr>
            <a:r>
              <a:rPr lang="en-IE"/>
              <a:t>Task 8.1: Constituents and diagnostic tests</a:t>
            </a:r>
            <a:endParaRPr/>
          </a:p>
        </p:txBody>
      </p:sp>
      <p:sp>
        <p:nvSpPr>
          <p:cNvPr id="125" name="Google Shape;125;p5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0" name="Shape 130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1" name="Google Shape;131;p6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 sz="2000">
                <a:solidFill>
                  <a:srgbClr val="FF0000"/>
                </a:solidFill>
              </a:rPr>
              <a:t>S</a:t>
            </a:r>
            <a:r>
              <a:rPr lang="en-IE" sz="2000"/>
              <a:t>entence: 	[</a:t>
            </a:r>
            <a:r>
              <a:rPr baseline="-25000" lang="en-IE" sz="2000">
                <a:solidFill>
                  <a:srgbClr val="FF0000"/>
                </a:solidFill>
              </a:rPr>
              <a:t>S</a:t>
            </a:r>
            <a:r>
              <a:rPr lang="en-IE" sz="2000"/>
              <a:t> </a:t>
            </a:r>
            <a:r>
              <a:rPr i="1" lang="en-IE" sz="2000"/>
              <a:t>the cat will chase the mice</a:t>
            </a:r>
            <a:r>
              <a:rPr lang="en-IE" sz="2000"/>
              <a:t>]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What is the internal structure of </a:t>
            </a:r>
            <a:r>
              <a:rPr lang="en-IE" sz="2000">
                <a:solidFill>
                  <a:srgbClr val="ED174B"/>
                </a:solidFill>
              </a:rPr>
              <a:t>S</a:t>
            </a:r>
            <a:r>
              <a:rPr lang="en-IE" sz="2000"/>
              <a:t> and how do we go about finding out?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 i="1" sz="2000"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132" name="Google Shape;132;p6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133" name="Google Shape;133;p6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676467" y="2194246"/>
            <a:ext cx="5589809" cy="2882900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mc="http://schemas.openxmlformats.org/markup-compatibility/2006" xmlns:mv="urn:schemas-microsoft-com:mac:vml" xmlns:p="http://schemas.openxmlformats.org/presentationml/2006/main" xmlns:c="http://schemas.openxmlformats.org/drawingml/2006/chart" xmlns:dgm="http://schemas.openxmlformats.org/drawingml/2006/diagram" xmlns:o="urn:schemas-microsoft-com:office:office" xmlns:v="urn:schemas-microsoft-com:vml" xmlns:pvml="urn:schemas-microsoft-com:office:powerpoint" xmlns:com="http://schemas.openxmlformats.org/drawingml/2006/compatibility" xmlns:p14="http://schemas.microsoft.com/office/powerpoint/2010/main" xmlns:p15="http://schemas.microsoft.com/office/powerpoint/2012/main" xmlns:ahyp="http://schemas.microsoft.com/office/drawing/2018/hyperlinkcolor">
  <p:cSld>
    <p:spTree>
      <p:nvGrpSpPr>
        <p:cNvPr id="137" name="Shape 137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38" name="Google Shape;138;p7"/>
          <p:cNvSpPr txBox="1"/>
          <p:nvPr>
            <p:ph idx="1" type="body"/>
          </p:nvPr>
        </p:nvSpPr>
        <p:spPr>
          <a:xfrm>
            <a:off x="457200" y="1600200"/>
            <a:ext cx="8229600" cy="4525963"/>
          </a:xfrm>
          <a:prstGeom prst="rect">
            <a:avLst/>
          </a:prstGeom>
          <a:noFill/>
          <a:ln>
            <a:noFill/>
          </a:ln>
        </p:spPr>
        <p:txBody>
          <a:bodyPr anchorCtr="0" anchor="t" bIns="0" lIns="0" spcFirstLastPara="1" rIns="0" wrap="square" tIns="0">
            <a:normAutofit/>
          </a:bodyPr>
          <a:lstStyle/>
          <a:p>
            <a:pPr indent="-180975" lvl="0" marL="180975" rtl="0" algn="l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The flat structure (theory)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Remember the Simpsons Family tree!</a:t>
            </a:r>
            <a:endParaRPr/>
          </a:p>
          <a:p>
            <a:pPr indent="-180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Char char="•"/>
            </a:pPr>
            <a:r>
              <a:rPr lang="en-IE" sz="2000"/>
              <a:t>The flat structure above does not indicate the hierarchical relations. </a:t>
            </a:r>
            <a:endParaRPr/>
          </a:p>
          <a:p>
            <a:pPr indent="-53975" lvl="0" marL="180975" rtl="0" algn="l">
              <a:lnSpc>
                <a:spcPct val="100000"/>
              </a:lnSpc>
              <a:spcBef>
                <a:spcPts val="400"/>
              </a:spcBef>
              <a:spcAft>
                <a:spcPts val="0"/>
              </a:spcAft>
              <a:buSzPts val="2000"/>
              <a:buNone/>
            </a:pPr>
            <a:r>
              <a:t/>
            </a:r>
            <a:endParaRPr/>
          </a:p>
        </p:txBody>
      </p:sp>
      <p:sp>
        <p:nvSpPr>
          <p:cNvPr id="139" name="Google Shape;139;p7"/>
          <p:cNvSpPr txBox="1"/>
          <p:nvPr>
            <p:ph idx="12" type="sldNum"/>
          </p:nvPr>
        </p:nvSpPr>
        <p:spPr>
          <a:xfrm>
            <a:off x="6631200" y="6282210"/>
            <a:ext cx="2057400" cy="365125"/>
          </a:xfrm>
          <a:prstGeom prst="rect">
            <a:avLst/>
          </a:prstGeom>
          <a:noFill/>
          <a:ln>
            <a:noFill/>
          </a:ln>
        </p:spPr>
        <p:txBody>
          <a:bodyPr anchorCtr="0" anchor="ctr" bIns="45700" lIns="91425" spcFirstLastPara="1" rIns="91425" wrap="square" tIns="45700">
            <a:noAutofit/>
          </a:bodyPr>
          <a:lstStyle/>
          <a:p>
            <a:pPr indent="0" lvl="0" marL="0" rtl="0" algn="r">
              <a:lnSpc>
                <a:spcPct val="100000"/>
              </a:lnSpc>
              <a:spcBef>
                <a:spcPts val="0"/>
              </a:spcBef>
              <a:spcAft>
                <a:spcPts val="0"/>
              </a:spcAft>
              <a:buSzPts val="900"/>
              <a:buNone/>
            </a:pPr>
            <a:fld id="{00000000-1234-1234-1234-123412341234}" type="slidenum">
              <a:rPr lang="en-IE"/>
              <a:t>‹#›</a:t>
            </a:fld>
            <a:endParaRPr/>
          </a:p>
        </p:txBody>
      </p:sp>
      <p:pic>
        <p:nvPicPr>
          <p:cNvPr id="140" name="Google Shape;140;p7"/>
          <p:cNvPicPr preferRelativeResize="0"/>
          <p:nvPr/>
        </p:nvPicPr>
        <p:blipFill rotWithShape="1">
          <a:blip r:embed="rId3">
            <a:alphaModFix/>
          </a:blip>
          <a:srcRect b="0" l="0" r="0" t="0"/>
          <a:stretch/>
        </p:blipFill>
        <p:spPr>
          <a:xfrm>
            <a:off x="1840126" y="2198377"/>
            <a:ext cx="5012738" cy="2461246"/>
          </a:xfrm>
          <a:prstGeom prst="rect">
            <a:avLst/>
          </a:prstGeom>
          <a:noFill/>
          <a:ln>
            <a:noFill/>
          </a:ln>
        </p:spPr>
      </p:pic>
    </p:spTree>
  </p:cSld>
  <p:clrMapOvr>
    <a:masterClrMapping/>
  </p:clrMapOvr>
</p:sld>
</file>

<file path=ppt/theme/theme1.xml><?xml version="1.0" encoding="utf-8"?>
<a:theme xmlns:a="http://schemas.openxmlformats.org/drawingml/2006/main" xmlns:r="http://schemas.openxmlformats.org/officeDocument/2006/relationships" name="Office Theme">
  <a:themeElements>
    <a:clrScheme name="Office">
      <a:dk1>
        <a:srgbClr val="000000"/>
      </a:dk1>
      <a:lt1>
        <a:srgbClr val="FFFFFF"/>
      </a:lt1>
      <a:dk2>
        <a:srgbClr val="44546A"/>
      </a:dk2>
      <a:lt2>
        <a:srgbClr val="E7E6E6"/>
      </a:lt2>
      <a:accent1>
        <a:srgbClr val="5B9BD5"/>
      </a:accent1>
      <a:accent2>
        <a:srgbClr val="ED7D31"/>
      </a:accent2>
      <a:accent3>
        <a:srgbClr val="A5A5A5"/>
      </a:accent3>
      <a:accent4>
        <a:srgbClr val="FFC000"/>
      </a:accent4>
      <a:accent5>
        <a:srgbClr val="4472C4"/>
      </a:accent5>
      <a:accent6>
        <a:srgbClr val="70AD47"/>
      </a:accent6>
      <a:hlink>
        <a:srgbClr val="0563C1"/>
      </a:hlink>
      <a:folHlink>
        <a:srgbClr val="954F72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ppt/theme/theme2.xml><?xml version="1.0" encoding="utf-8"?>
<a:theme xmlns:a="http://schemas.openxmlformats.org/drawingml/2006/main" xmlns:r="http://schemas.openxmlformats.org/officeDocument/2006/relationships" name="Office Theme">
  <a:themeElements>
    <a:clrScheme name="PPLI Brand Theme Colours_2021">
      <a:dk1>
        <a:srgbClr val="000000"/>
      </a:dk1>
      <a:lt1>
        <a:srgbClr val="FFFFFF"/>
      </a:lt1>
      <a:dk2>
        <a:srgbClr val="009CDE"/>
      </a:dk2>
      <a:lt2>
        <a:srgbClr val="97999B"/>
      </a:lt2>
      <a:accent1>
        <a:srgbClr val="009CDE"/>
      </a:accent1>
      <a:accent2>
        <a:srgbClr val="97999B"/>
      </a:accent2>
      <a:accent3>
        <a:srgbClr val="AAC5DE"/>
      </a:accent3>
      <a:accent4>
        <a:srgbClr val="C8C9CA"/>
      </a:accent4>
      <a:accent5>
        <a:srgbClr val="4478AB"/>
      </a:accent5>
      <a:accent6>
        <a:srgbClr val="757678"/>
      </a:accent6>
      <a:hlink>
        <a:srgbClr val="C8C9CA"/>
      </a:hlink>
      <a:folHlink>
        <a:srgbClr val="4478AB"/>
      </a:folHlink>
    </a:clrScheme>
    <a:fontScheme name="Office">
      <a:maj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</a:majorFont>
      <a:minorFont>
        <a:latin typeface="Arial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tint val="100000"/>
                <a:shade val="100000"/>
                <a:satMod val="130000"/>
              </a:schemeClr>
            </a:gs>
            <a:gs pos="100000">
              <a:schemeClr val="phClr">
                <a:tint val="50000"/>
                <a:shade val="100000"/>
                <a:satMod val="350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</a:theme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terms:created xsi:type="dcterms:W3CDTF">2018-09-06T13:39:44Z</dcterms:created>
  <dc:creator>Office 2004 Test Drive User</dc:creator>
</cp:coreProperties>
</file>

<file path=docProps/custom.xml><?xml version="1.0" encoding="utf-8"?>
<Properties xmlns="http://schemas.openxmlformats.org/officeDocument/2006/custom-properties" xmlns:vt="http://schemas.openxmlformats.org/officeDocument/2006/docPropsVTypes">
  <property fmtid="{D5CDD505-2E9C-101B-9397-08002B2CF9AE}" pid="2" name="ContentTypeId">
    <vt:lpwstr>0x0101007E4C8BBF7FBD724A836FFA047F16560C</vt:lpwstr>
  </property>
  <property fmtid="{D5CDD505-2E9C-101B-9397-08002B2CF9AE}" pid="3" name="_Level">
    <vt:i4>1</vt:i4>
  </property>
</Properties>
</file>