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y="6858000" cx="9144000"/>
  <p:notesSz cx="6858000" cy="9144000"/>
  <p:embeddedFontLst>
    <p:embeddedFont>
      <p:font typeface="Helvetica Neue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3" roundtripDataSignature="AMtx7mhxmAssBiGTKiviBM0tXTIPud3W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83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font" Target="fonts/HelveticaNeu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HelveticaNeue-italic.fntdata"/><Relationship Id="rId50" Type="http://schemas.openxmlformats.org/officeDocument/2006/relationships/font" Target="fonts/HelveticaNeue-bold.fntdata"/><Relationship Id="rId53" Type="http://customschemas.google.com/relationships/presentationmetadata" Target="metadata"/><Relationship Id="rId52" Type="http://schemas.openxmlformats.org/officeDocument/2006/relationships/font" Target="fonts/HelveticaNeue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I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E"/>
              <a:t>A pro-form is a word that replaces another word or expression found elsewhere in discourse, or understood from the situational context. Pronouns are the best known pro-forms, but words like </a:t>
            </a:r>
            <a:r>
              <a:rPr i="1" lang="en-IE"/>
              <a:t>did </a:t>
            </a:r>
            <a:r>
              <a:rPr i="0" lang="en-IE"/>
              <a:t>may function as ‘pro-verb phrases’ as in </a:t>
            </a:r>
            <a:r>
              <a:rPr i="1" lang="en-IE"/>
              <a:t>John washed three sheepdogs and Mary did too</a:t>
            </a:r>
            <a:r>
              <a:rPr i="0" lang="en-IE"/>
              <a:t>. </a:t>
            </a:r>
            <a:endParaRPr/>
          </a:p>
        </p:txBody>
      </p:sp>
      <p:sp>
        <p:nvSpPr>
          <p:cNvPr id="150" name="Google Shape;15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E"/>
              <a:t>‘embryonic structure’ here refers to the syntactic tree structure that we are trying to work out step by step</a:t>
            </a:r>
            <a:endParaRPr/>
          </a:p>
        </p:txBody>
      </p:sp>
      <p:sp>
        <p:nvSpPr>
          <p:cNvPr id="175" name="Google Shape;175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E"/>
              <a:t>Students should take down the feedback (including the tree) on their worksheets. It will help them do Problem Set 2 later.</a:t>
            </a:r>
            <a:endParaRPr/>
          </a:p>
        </p:txBody>
      </p:sp>
      <p:sp>
        <p:nvSpPr>
          <p:cNvPr id="183" name="Google Shape;183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E"/>
              <a:t>Students should take down the feedback (including the tree) on their worksheets. It will help them do Problem Set 2 later.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lang="en-IE">
                <a:latin typeface="Helvetica Neue"/>
                <a:ea typeface="Helvetica Neue"/>
                <a:cs typeface="Helvetica Neue"/>
                <a:sym typeface="Helvetica Neue"/>
              </a:rPr>
              <a:t>Aux is a syntactic category containing auxiliary verbs and abstract tense morphemes.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E">
                <a:latin typeface="Helvetica Neue"/>
                <a:ea typeface="Helvetica Neue"/>
                <a:cs typeface="Helvetica Neue"/>
                <a:sym typeface="Helvetica Neue"/>
              </a:rPr>
              <a:t>Aux is a syntactic category containing auxiliary verbs and abstract tense morphemes.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5" name="Google Shape;215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37b487b39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g137b487b397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E">
                <a:latin typeface="Helvetica Neue"/>
                <a:ea typeface="Helvetica Neue"/>
                <a:cs typeface="Helvetica Neue"/>
                <a:sym typeface="Helvetica Neue"/>
              </a:rPr>
              <a:t>A constituent is syntactic unit in a phrase structure tree, e.g. </a:t>
            </a:r>
            <a:r>
              <a:rPr i="1" lang="en-IE">
                <a:latin typeface="Helvetica Neue"/>
                <a:ea typeface="Helvetica Neue"/>
                <a:cs typeface="Helvetica Neue"/>
                <a:sym typeface="Helvetica Neue"/>
              </a:rPr>
              <a:t>the cat</a:t>
            </a:r>
            <a:r>
              <a:rPr i="0" lang="en-IE">
                <a:latin typeface="Helvetica Neue"/>
                <a:ea typeface="Helvetica Neue"/>
                <a:cs typeface="Helvetica Neue"/>
                <a:sym typeface="Helvetica Neue"/>
              </a:rPr>
              <a:t> is a noun phrase constituent in the sentence </a:t>
            </a:r>
            <a:r>
              <a:rPr i="1" lang="en-IE">
                <a:latin typeface="Helvetica Neue"/>
                <a:ea typeface="Helvetica Neue"/>
                <a:cs typeface="Helvetica Neue"/>
                <a:sym typeface="Helvetica Neue"/>
              </a:rPr>
              <a:t>The cat will chase the mice.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0" lang="en-IE"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b="1" i="0" lang="en-IE">
                <a:latin typeface="Helvetica Neue"/>
                <a:ea typeface="Helvetica Neue"/>
                <a:cs typeface="Helvetica Neue"/>
                <a:sym typeface="Helvetica Neue"/>
              </a:rPr>
              <a:t>head</a:t>
            </a:r>
            <a:r>
              <a:rPr b="0" i="0" lang="en-IE">
                <a:latin typeface="Helvetica Neue"/>
                <a:ea typeface="Helvetica Neue"/>
                <a:cs typeface="Helvetica Neue"/>
                <a:sym typeface="Helvetica Neue"/>
              </a:rPr>
              <a:t> is the central word of a phrase whose lexical category defines the type of phrase, e.g. the noun </a:t>
            </a:r>
            <a:r>
              <a:rPr b="0" i="1" lang="en-IE">
                <a:latin typeface="Helvetica Neue"/>
                <a:ea typeface="Helvetica Neue"/>
                <a:cs typeface="Helvetica Neue"/>
                <a:sym typeface="Helvetica Neue"/>
              </a:rPr>
              <a:t>cat</a:t>
            </a:r>
            <a:r>
              <a:rPr b="0" i="0" lang="en-IE">
                <a:latin typeface="Helvetica Neue"/>
                <a:ea typeface="Helvetica Neue"/>
                <a:cs typeface="Helvetica Neue"/>
                <a:sym typeface="Helvetica Neue"/>
              </a:rPr>
              <a:t> is the head of the noun phrase </a:t>
            </a:r>
            <a:r>
              <a:rPr b="0" i="1" lang="en-IE">
                <a:latin typeface="Helvetica Neue"/>
                <a:ea typeface="Helvetica Neue"/>
                <a:cs typeface="Helvetica Neue"/>
                <a:sym typeface="Helvetica Neue"/>
              </a:rPr>
              <a:t>the cat who chased the mice</a:t>
            </a:r>
            <a:r>
              <a:rPr b="0" i="0" lang="en-IE">
                <a:latin typeface="Helvetica Neue"/>
                <a:ea typeface="Helvetica Neue"/>
                <a:cs typeface="Helvetica Neue"/>
                <a:sym typeface="Helvetica Neue"/>
              </a:rPr>
              <a:t>; the verb </a:t>
            </a:r>
            <a:r>
              <a:rPr b="0" i="1" lang="en-IE">
                <a:latin typeface="Helvetica Neue"/>
                <a:ea typeface="Helvetica Neue"/>
                <a:cs typeface="Helvetica Neue"/>
                <a:sym typeface="Helvetica Neue"/>
              </a:rPr>
              <a:t>threw </a:t>
            </a:r>
            <a:r>
              <a:rPr b="0" i="0" lang="en-IE">
                <a:latin typeface="Helvetica Neue"/>
                <a:ea typeface="Helvetica Neue"/>
                <a:cs typeface="Helvetica Neue"/>
                <a:sym typeface="Helvetica Neue"/>
              </a:rPr>
              <a:t>is the head of the verb phrase </a:t>
            </a:r>
            <a:r>
              <a:rPr b="0" i="1" lang="en-IE">
                <a:latin typeface="Helvetica Neue"/>
                <a:ea typeface="Helvetica Neue"/>
                <a:cs typeface="Helvetica Neue"/>
                <a:sym typeface="Helvetica Neue"/>
              </a:rPr>
              <a:t>threw the ball to his friend</a:t>
            </a:r>
            <a:r>
              <a:rPr b="0" i="0" lang="en-IE">
                <a:latin typeface="Helvetica Neue"/>
                <a:ea typeface="Helvetica Neue"/>
                <a:cs typeface="Helvetica Neue"/>
                <a:sym typeface="Helvetica Neue"/>
              </a:rPr>
              <a:t>; the adjective </a:t>
            </a:r>
            <a:r>
              <a:rPr b="0" i="1" lang="en-IE">
                <a:latin typeface="Helvetica Neue"/>
                <a:ea typeface="Helvetica Neue"/>
                <a:cs typeface="Helvetica Neue"/>
                <a:sym typeface="Helvetica Neue"/>
              </a:rPr>
              <a:t>red </a:t>
            </a:r>
            <a:r>
              <a:rPr b="0" i="0" lang="en-IE">
                <a:latin typeface="Helvetica Neue"/>
                <a:ea typeface="Helvetica Neue"/>
                <a:cs typeface="Helvetica Neue"/>
                <a:sym typeface="Helvetica Neue"/>
              </a:rPr>
              <a:t>is the head of the adjective phrase </a:t>
            </a:r>
            <a:r>
              <a:rPr b="0" i="1" lang="en-IE">
                <a:latin typeface="Helvetica Neue"/>
                <a:ea typeface="Helvetica Neue"/>
                <a:cs typeface="Helvetica Neue"/>
                <a:sym typeface="Helvetica Neue"/>
              </a:rPr>
              <a:t>bright red</a:t>
            </a:r>
            <a:r>
              <a:rPr b="0" i="0" lang="en-IE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i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4" name="Google Shape;244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9" name="Google Shape;259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7" name="Google Shape;267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3" name="Google Shape;283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0" name="Google Shape;290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3aa4cd8913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13aa4cd891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E"/>
              <a:t>Cartoonstock.com under educational license</a:t>
            </a:r>
            <a:endParaRPr/>
          </a:p>
        </p:txBody>
      </p:sp>
      <p:sp>
        <p:nvSpPr>
          <p:cNvPr id="91" name="Google Shape;91;g13aa4cd891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p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" name="Google Shape;303;p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0" name="Google Shape;310;p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p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p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5" name="Google Shape;335;p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3" name="Google Shape;343;p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0" name="Google Shape;350;p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8" name="Google Shape;358;p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5" name="Google Shape;365;p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2" name="Google Shape;372;p3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9" name="Google Shape;379;p4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6" name="Google Shape;386;p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3ad0d20e48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3" name="Google Shape;393;g13ad0d20e48_0_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E"/>
              <a:t>There are 2 ways to represent the internal structure of a sentence: either with brackets </a:t>
            </a:r>
            <a:r>
              <a:rPr lang="en-IE" sz="1200"/>
              <a:t>[</a:t>
            </a:r>
            <a:r>
              <a:rPr baseline="-25000" lang="en-IE" sz="1200">
                <a:solidFill>
                  <a:srgbClr val="FF0000"/>
                </a:solidFill>
              </a:rPr>
              <a:t>S</a:t>
            </a:r>
            <a:r>
              <a:rPr lang="en-IE" sz="1200"/>
              <a:t> </a:t>
            </a:r>
            <a:r>
              <a:rPr i="1" lang="en-IE" sz="1200"/>
              <a:t>the cat will chase the mice</a:t>
            </a:r>
            <a:r>
              <a:rPr lang="en-IE" sz="1200"/>
              <a:t>] or in form of a tree diagram. In our sentence, S(entence) is the highest category.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Relationship Id="rId3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3"/>
          <p:cNvSpPr txBox="1"/>
          <p:nvPr>
            <p:ph type="ctrTitle"/>
          </p:nvPr>
        </p:nvSpPr>
        <p:spPr>
          <a:xfrm>
            <a:off x="685800" y="684000"/>
            <a:ext cx="7772400" cy="18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"/>
              <a:buNone/>
              <a:defRPr b="0" i="0" sz="4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3"/>
          <p:cNvSpPr txBox="1"/>
          <p:nvPr>
            <p:ph idx="1" type="subTitle"/>
          </p:nvPr>
        </p:nvSpPr>
        <p:spPr>
          <a:xfrm>
            <a:off x="685800" y="2725200"/>
            <a:ext cx="77894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A picture containing company name&#10;&#10;Description automatically generated" id="21" name="Google Shape;2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0873" y="6030390"/>
            <a:ext cx="808861" cy="489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0723" y="6003235"/>
            <a:ext cx="609730" cy="523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With Icon">
  <p:cSld name="1_Divider With Ic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CDE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" name="Google Shape;70;p51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71" name="Google Shape;71;p51"/>
          <p:cNvSpPr/>
          <p:nvPr/>
        </p:nvSpPr>
        <p:spPr>
          <a:xfrm rot="1647613">
            <a:off x="4680000" y="360000"/>
            <a:ext cx="3761999" cy="4046400"/>
          </a:xfrm>
          <a:custGeom>
            <a:rect b="b" l="l" r="r" t="t"/>
            <a:pathLst>
              <a:path extrusionOk="0" h="4294133" w="3992145">
                <a:moveTo>
                  <a:pt x="1207413" y="274463"/>
                </a:moveTo>
                <a:cubicBezTo>
                  <a:pt x="2219811" y="-251665"/>
                  <a:pt x="3393616" y="1266"/>
                  <a:pt x="3829181" y="839398"/>
                </a:cubicBezTo>
                <a:cubicBezTo>
                  <a:pt x="4264746" y="1677530"/>
                  <a:pt x="3797130" y="2783482"/>
                  <a:pt x="2784733" y="3309610"/>
                </a:cubicBezTo>
                <a:cubicBezTo>
                  <a:pt x="2658183" y="3375376"/>
                  <a:pt x="2529111" y="3428969"/>
                  <a:pt x="2399274" y="3470768"/>
                </a:cubicBezTo>
                <a:lnTo>
                  <a:pt x="2392083" y="3472755"/>
                </a:lnTo>
                <a:lnTo>
                  <a:pt x="1938471" y="4137802"/>
                </a:lnTo>
                <a:lnTo>
                  <a:pt x="1881045" y="4216983"/>
                </a:lnTo>
                <a:lnTo>
                  <a:pt x="1863096" y="4243605"/>
                </a:lnTo>
                <a:cubicBezTo>
                  <a:pt x="1831877" y="4274824"/>
                  <a:pt x="1788749" y="4294133"/>
                  <a:pt x="1741110" y="4294133"/>
                </a:cubicBezTo>
                <a:lnTo>
                  <a:pt x="1672088" y="4294133"/>
                </a:lnTo>
                <a:cubicBezTo>
                  <a:pt x="1624449" y="4294133"/>
                  <a:pt x="1581321" y="4274824"/>
                  <a:pt x="1550102" y="4243605"/>
                </a:cubicBezTo>
                <a:lnTo>
                  <a:pt x="1518253" y="4196365"/>
                </a:lnTo>
                <a:lnTo>
                  <a:pt x="1493887" y="4143136"/>
                </a:lnTo>
                <a:lnTo>
                  <a:pt x="1262271" y="3539532"/>
                </a:lnTo>
                <a:lnTo>
                  <a:pt x="1257536" y="3538740"/>
                </a:lnTo>
                <a:cubicBezTo>
                  <a:pt x="783089" y="3436507"/>
                  <a:pt x="380747" y="3163741"/>
                  <a:pt x="162964" y="2744675"/>
                </a:cubicBezTo>
                <a:cubicBezTo>
                  <a:pt x="-272600" y="1906543"/>
                  <a:pt x="195015" y="800591"/>
                  <a:pt x="1207413" y="274463"/>
                </a:cubicBezTo>
                <a:close/>
              </a:path>
            </a:pathLst>
          </a:custGeom>
          <a:blipFill rotWithShape="0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" name="Google Shape;72;p51"/>
          <p:cNvSpPr txBox="1"/>
          <p:nvPr>
            <p:ph type="title"/>
          </p:nvPr>
        </p:nvSpPr>
        <p:spPr>
          <a:xfrm>
            <a:off x="626400" y="1890000"/>
            <a:ext cx="3760249" cy="28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3" name="Google Shape;7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000" y="6346826"/>
            <a:ext cx="1044575" cy="26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92875" y="6350400"/>
            <a:ext cx="1357200" cy="266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">
  <p:cSld name="Text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b="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  <a:defRPr sz="3000">
                <a:solidFill>
                  <a:srgbClr val="009CD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4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27" name="Google Shape;27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0849" y="6346825"/>
            <a:ext cx="1044575" cy="267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  <a:defRPr>
                <a:solidFill>
                  <a:srgbClr val="009CD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302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1" name="Google Shape;31;p4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302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45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vider With Icon">
  <p:cSld name="2_Divider With Ic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CDE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" name="Google Shape;35;p46"/>
          <p:cNvSpPr/>
          <p:nvPr/>
        </p:nvSpPr>
        <p:spPr>
          <a:xfrm rot="1647613">
            <a:off x="4680000" y="360000"/>
            <a:ext cx="3761999" cy="4046400"/>
          </a:xfrm>
          <a:custGeom>
            <a:rect b="b" l="l" r="r" t="t"/>
            <a:pathLst>
              <a:path extrusionOk="0" h="4294133" w="3992145">
                <a:moveTo>
                  <a:pt x="1207413" y="274463"/>
                </a:moveTo>
                <a:cubicBezTo>
                  <a:pt x="2219811" y="-251665"/>
                  <a:pt x="3393616" y="1266"/>
                  <a:pt x="3829181" y="839398"/>
                </a:cubicBezTo>
                <a:cubicBezTo>
                  <a:pt x="4264746" y="1677530"/>
                  <a:pt x="3797130" y="2783482"/>
                  <a:pt x="2784733" y="3309610"/>
                </a:cubicBezTo>
                <a:cubicBezTo>
                  <a:pt x="2658183" y="3375376"/>
                  <a:pt x="2529111" y="3428969"/>
                  <a:pt x="2399274" y="3470768"/>
                </a:cubicBezTo>
                <a:lnTo>
                  <a:pt x="2392083" y="3472755"/>
                </a:lnTo>
                <a:lnTo>
                  <a:pt x="1938471" y="4137802"/>
                </a:lnTo>
                <a:lnTo>
                  <a:pt x="1881045" y="4216983"/>
                </a:lnTo>
                <a:lnTo>
                  <a:pt x="1863096" y="4243605"/>
                </a:lnTo>
                <a:cubicBezTo>
                  <a:pt x="1831877" y="4274824"/>
                  <a:pt x="1788749" y="4294133"/>
                  <a:pt x="1741110" y="4294133"/>
                </a:cubicBezTo>
                <a:lnTo>
                  <a:pt x="1672088" y="4294133"/>
                </a:lnTo>
                <a:cubicBezTo>
                  <a:pt x="1624449" y="4294133"/>
                  <a:pt x="1581321" y="4274824"/>
                  <a:pt x="1550102" y="4243605"/>
                </a:cubicBezTo>
                <a:lnTo>
                  <a:pt x="1518253" y="4196365"/>
                </a:lnTo>
                <a:lnTo>
                  <a:pt x="1493887" y="4143136"/>
                </a:lnTo>
                <a:lnTo>
                  <a:pt x="1262271" y="3539532"/>
                </a:lnTo>
                <a:lnTo>
                  <a:pt x="1257536" y="3538740"/>
                </a:lnTo>
                <a:cubicBezTo>
                  <a:pt x="783089" y="3436507"/>
                  <a:pt x="380747" y="3163741"/>
                  <a:pt x="162964" y="2744675"/>
                </a:cubicBezTo>
                <a:cubicBezTo>
                  <a:pt x="-272600" y="1906543"/>
                  <a:pt x="195015" y="800591"/>
                  <a:pt x="1207413" y="274463"/>
                </a:cubicBezTo>
                <a:close/>
              </a:path>
            </a:pathLst>
          </a:custGeom>
          <a:blipFill rotWithShape="0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" name="Google Shape;36;p46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37" name="Google Shape;37;p46"/>
          <p:cNvSpPr txBox="1"/>
          <p:nvPr>
            <p:ph type="title"/>
          </p:nvPr>
        </p:nvSpPr>
        <p:spPr>
          <a:xfrm>
            <a:off x="626400" y="1890000"/>
            <a:ext cx="3760249" cy="28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8" name="Google Shape;3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000" y="6346826"/>
            <a:ext cx="1044575" cy="26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92875" y="6350400"/>
            <a:ext cx="1357200" cy="266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With Icon">
  <p:cSld name="Divider With Ic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CDE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47"/>
          <p:cNvSpPr txBox="1"/>
          <p:nvPr>
            <p:ph type="title"/>
          </p:nvPr>
        </p:nvSpPr>
        <p:spPr>
          <a:xfrm>
            <a:off x="626400" y="1890000"/>
            <a:ext cx="3760249" cy="28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7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44" name="Google Shape;44;p47"/>
          <p:cNvSpPr/>
          <p:nvPr/>
        </p:nvSpPr>
        <p:spPr>
          <a:xfrm rot="1647613">
            <a:off x="4680000" y="360000"/>
            <a:ext cx="3762650" cy="4047278"/>
          </a:xfrm>
          <a:custGeom>
            <a:rect b="b" l="l" r="r" t="t"/>
            <a:pathLst>
              <a:path extrusionOk="0" h="4294133" w="3992145">
                <a:moveTo>
                  <a:pt x="1207413" y="274463"/>
                </a:moveTo>
                <a:cubicBezTo>
                  <a:pt x="2219811" y="-251665"/>
                  <a:pt x="3393616" y="1266"/>
                  <a:pt x="3829181" y="839398"/>
                </a:cubicBezTo>
                <a:cubicBezTo>
                  <a:pt x="4264746" y="1677530"/>
                  <a:pt x="3797130" y="2783482"/>
                  <a:pt x="2784733" y="3309610"/>
                </a:cubicBezTo>
                <a:cubicBezTo>
                  <a:pt x="2658183" y="3375376"/>
                  <a:pt x="2529111" y="3428969"/>
                  <a:pt x="2399274" y="3470768"/>
                </a:cubicBezTo>
                <a:lnTo>
                  <a:pt x="2392083" y="3472755"/>
                </a:lnTo>
                <a:lnTo>
                  <a:pt x="1938471" y="4137802"/>
                </a:lnTo>
                <a:lnTo>
                  <a:pt x="1881045" y="4216983"/>
                </a:lnTo>
                <a:lnTo>
                  <a:pt x="1863096" y="4243605"/>
                </a:lnTo>
                <a:cubicBezTo>
                  <a:pt x="1831877" y="4274824"/>
                  <a:pt x="1788749" y="4294133"/>
                  <a:pt x="1741110" y="4294133"/>
                </a:cubicBezTo>
                <a:lnTo>
                  <a:pt x="1672088" y="4294133"/>
                </a:lnTo>
                <a:cubicBezTo>
                  <a:pt x="1624449" y="4294133"/>
                  <a:pt x="1581321" y="4274824"/>
                  <a:pt x="1550102" y="4243605"/>
                </a:cubicBezTo>
                <a:lnTo>
                  <a:pt x="1518253" y="4196365"/>
                </a:lnTo>
                <a:lnTo>
                  <a:pt x="1493887" y="4143136"/>
                </a:lnTo>
                <a:lnTo>
                  <a:pt x="1262271" y="3539532"/>
                </a:lnTo>
                <a:lnTo>
                  <a:pt x="1257536" y="3538740"/>
                </a:lnTo>
                <a:cubicBezTo>
                  <a:pt x="783089" y="3436507"/>
                  <a:pt x="380747" y="3163741"/>
                  <a:pt x="162964" y="2744675"/>
                </a:cubicBezTo>
                <a:cubicBezTo>
                  <a:pt x="-272600" y="1906543"/>
                  <a:pt x="195015" y="800591"/>
                  <a:pt x="1207413" y="274463"/>
                </a:cubicBezTo>
                <a:close/>
              </a:path>
            </a:pathLst>
          </a:custGeom>
          <a:blipFill rotWithShape="0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5" name="Google Shape;4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000" y="6346826"/>
            <a:ext cx="1044575" cy="26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92875" y="6350400"/>
            <a:ext cx="1357200" cy="266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vider With Icon">
  <p:cSld name="3_Divider With Ic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CDE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" name="Google Shape;49;p48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50" name="Google Shape;50;p48"/>
          <p:cNvSpPr/>
          <p:nvPr/>
        </p:nvSpPr>
        <p:spPr>
          <a:xfrm rot="1647613">
            <a:off x="4680000" y="360000"/>
            <a:ext cx="3761999" cy="4046400"/>
          </a:xfrm>
          <a:custGeom>
            <a:rect b="b" l="l" r="r" t="t"/>
            <a:pathLst>
              <a:path extrusionOk="0" h="4294133" w="3992145">
                <a:moveTo>
                  <a:pt x="1207413" y="274463"/>
                </a:moveTo>
                <a:cubicBezTo>
                  <a:pt x="2219811" y="-251665"/>
                  <a:pt x="3393616" y="1266"/>
                  <a:pt x="3829181" y="839398"/>
                </a:cubicBezTo>
                <a:cubicBezTo>
                  <a:pt x="4264746" y="1677530"/>
                  <a:pt x="3797130" y="2783482"/>
                  <a:pt x="2784733" y="3309610"/>
                </a:cubicBezTo>
                <a:cubicBezTo>
                  <a:pt x="2658183" y="3375376"/>
                  <a:pt x="2529111" y="3428969"/>
                  <a:pt x="2399274" y="3470768"/>
                </a:cubicBezTo>
                <a:lnTo>
                  <a:pt x="2392083" y="3472755"/>
                </a:lnTo>
                <a:lnTo>
                  <a:pt x="1938471" y="4137802"/>
                </a:lnTo>
                <a:lnTo>
                  <a:pt x="1881045" y="4216983"/>
                </a:lnTo>
                <a:lnTo>
                  <a:pt x="1863096" y="4243605"/>
                </a:lnTo>
                <a:cubicBezTo>
                  <a:pt x="1831877" y="4274824"/>
                  <a:pt x="1788749" y="4294133"/>
                  <a:pt x="1741110" y="4294133"/>
                </a:cubicBezTo>
                <a:lnTo>
                  <a:pt x="1672088" y="4294133"/>
                </a:lnTo>
                <a:cubicBezTo>
                  <a:pt x="1624449" y="4294133"/>
                  <a:pt x="1581321" y="4274824"/>
                  <a:pt x="1550102" y="4243605"/>
                </a:cubicBezTo>
                <a:lnTo>
                  <a:pt x="1518253" y="4196365"/>
                </a:lnTo>
                <a:lnTo>
                  <a:pt x="1493887" y="4143136"/>
                </a:lnTo>
                <a:lnTo>
                  <a:pt x="1262271" y="3539532"/>
                </a:lnTo>
                <a:lnTo>
                  <a:pt x="1257536" y="3538740"/>
                </a:lnTo>
                <a:cubicBezTo>
                  <a:pt x="783089" y="3436507"/>
                  <a:pt x="380747" y="3163741"/>
                  <a:pt x="162964" y="2744675"/>
                </a:cubicBezTo>
                <a:cubicBezTo>
                  <a:pt x="-272600" y="1906543"/>
                  <a:pt x="195015" y="800591"/>
                  <a:pt x="1207413" y="274463"/>
                </a:cubicBezTo>
                <a:close/>
              </a:path>
            </a:pathLst>
          </a:custGeom>
          <a:blipFill rotWithShape="0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Google Shape;51;p48"/>
          <p:cNvSpPr txBox="1"/>
          <p:nvPr>
            <p:ph type="title"/>
          </p:nvPr>
        </p:nvSpPr>
        <p:spPr>
          <a:xfrm>
            <a:off x="626400" y="1890000"/>
            <a:ext cx="3760249" cy="28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2" name="Google Shape;5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000" y="6346826"/>
            <a:ext cx="1044575" cy="26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92875" y="6350400"/>
            <a:ext cx="1357200" cy="266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2"/>
          <p:cNvSpPr txBox="1"/>
          <p:nvPr>
            <p:ph idx="12" type="sldNum"/>
          </p:nvPr>
        </p:nvSpPr>
        <p:spPr>
          <a:xfrm>
            <a:off x="7975600" y="6282210"/>
            <a:ext cx="71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56" name="Google Shape;56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97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52"/>
          <p:cNvSpPr/>
          <p:nvPr/>
        </p:nvSpPr>
        <p:spPr>
          <a:xfrm>
            <a:off x="457200" y="2289600"/>
            <a:ext cx="4373313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0" i="0" lang="en-IE" sz="7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company name&#10;&#10;Description automatically generated" id="58" name="Google Shape;5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9188" y="6057938"/>
            <a:ext cx="718269" cy="434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4352" y="6038370"/>
            <a:ext cx="541441" cy="464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">
  <p:cSld name="Single Imag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9"/>
          <p:cNvSpPr txBox="1"/>
          <p:nvPr>
            <p:ph type="title"/>
          </p:nvPr>
        </p:nvSpPr>
        <p:spPr>
          <a:xfrm>
            <a:off x="457200" y="274638"/>
            <a:ext cx="388378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  <a:defRPr>
                <a:solidFill>
                  <a:srgbClr val="009CD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9"/>
          <p:cNvSpPr txBox="1"/>
          <p:nvPr>
            <p:ph idx="1" type="body"/>
          </p:nvPr>
        </p:nvSpPr>
        <p:spPr>
          <a:xfrm>
            <a:off x="457200" y="1600200"/>
            <a:ext cx="3901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302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3" name="Google Shape;63;p49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mages">
  <p:cSld name="Two images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0"/>
          <p:cNvSpPr txBox="1"/>
          <p:nvPr>
            <p:ph type="title"/>
          </p:nvPr>
        </p:nvSpPr>
        <p:spPr>
          <a:xfrm>
            <a:off x="457200" y="274638"/>
            <a:ext cx="388378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  <a:defRPr>
                <a:solidFill>
                  <a:srgbClr val="009CD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0"/>
          <p:cNvSpPr txBox="1"/>
          <p:nvPr>
            <p:ph idx="1" type="body"/>
          </p:nvPr>
        </p:nvSpPr>
        <p:spPr>
          <a:xfrm>
            <a:off x="457200" y="1600200"/>
            <a:ext cx="3901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302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7" name="Google Shape;67;p50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8.jpg"/><Relationship Id="rId2" Type="http://schemas.openxmlformats.org/officeDocument/2006/relationships/image" Target="../media/image5.jpg"/><Relationship Id="rId3" Type="http://schemas.openxmlformats.org/officeDocument/2006/relationships/image" Target="../media/image10.jpg"/><Relationship Id="rId4" Type="http://schemas.openxmlformats.org/officeDocument/2006/relationships/image" Target="../media/image3.png"/><Relationship Id="rId9" Type="http://schemas.openxmlformats.org/officeDocument/2006/relationships/slideLayout" Target="../slideLayouts/slideLayout5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  <a:defRPr b="0" i="0" sz="3000" u="none" cap="none" strike="noStrike">
                <a:solidFill>
                  <a:srgbClr val="009C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CDE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9CDE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9CDE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9CDE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9CDE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2"/>
          <p:cNvSpPr txBox="1"/>
          <p:nvPr>
            <p:ph idx="12" type="sldNum"/>
          </p:nvPr>
        </p:nvSpPr>
        <p:spPr>
          <a:xfrm>
            <a:off x="7975600" y="6282210"/>
            <a:ext cx="71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3" name="Google Shape;13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50849" y="6346825"/>
            <a:ext cx="1044575" cy="26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92875" y="6350828"/>
            <a:ext cx="1355725" cy="265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ompany name&#10;&#10;Description automatically generated" id="15" name="Google Shape;1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8419" y="6301778"/>
            <a:ext cx="564638" cy="34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6493" y="6282210"/>
            <a:ext cx="425632" cy="3651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ailo.adaptcentre.ie/wp-content/uploads/2022/06/Dogs-and-cats-on-trees-puzzle-combined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nacloweb.org/resources/problems/2013/N2013-F.pdf" TargetMode="External"/><Relationship Id="rId4" Type="http://schemas.openxmlformats.org/officeDocument/2006/relationships/hyperlink" Target="https://www.nacloweb.org/resources/problems/2013/N2013-FS.pd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nacloweb.org/resources/problems/2016/N2016-P.pdf" TargetMode="External"/><Relationship Id="rId4" Type="http://schemas.openxmlformats.org/officeDocument/2006/relationships/hyperlink" Target="https://nacloweb.org/resources/problems/2016/N2016-PS.pdf" TargetMode="External"/><Relationship Id="rId5" Type="http://schemas.openxmlformats.org/officeDocument/2006/relationships/hyperlink" Target="https://nacloweb.org/resources/problems/2018/N2018-D.pdf" TargetMode="External"/><Relationship Id="rId6" Type="http://schemas.openxmlformats.org/officeDocument/2006/relationships/hyperlink" Target="https://nacloweb.org/resources/problems/2018/N2018-DS.pdf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nacloweb.org/resources/problems/2018/N2018-L.pdf" TargetMode="External"/><Relationship Id="rId4" Type="http://schemas.openxmlformats.org/officeDocument/2006/relationships/hyperlink" Target="https://nacloweb.org/resources/problems/2018/N2018-LS.pdf" TargetMode="External"/><Relationship Id="rId5" Type="http://schemas.openxmlformats.org/officeDocument/2006/relationships/hyperlink" Target="https://nacloweb.org/resources/problems/2018/N2018-R.pdf" TargetMode="External"/><Relationship Id="rId6" Type="http://schemas.openxmlformats.org/officeDocument/2006/relationships/hyperlink" Target="https://nacloweb.org/resources/problems/2018/N2018-RS.pdf" TargetMode="External"/></Relationships>
</file>

<file path=ppt/slides/_rels/slide42.xml.rels><?xml version="1.0" encoding="UTF-8" standalone="yes"?><Relationships xmlns="http://schemas.openxmlformats.org/package/2006/relationships"><Relationship Id="rId10" Type="http://schemas.openxmlformats.org/officeDocument/2006/relationships/hyperlink" Target="https://nacloweb.org/resources/problems/2014/N2014-PS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s://www.nacloweb.org/resources/problems/2009/N2009-M.pdf" TargetMode="External"/><Relationship Id="rId4" Type="http://schemas.openxmlformats.org/officeDocument/2006/relationships/hyperlink" Target="https://www.nacloweb.org/resources/problems/2009/N2009-MS.pdf" TargetMode="External"/><Relationship Id="rId9" Type="http://schemas.openxmlformats.org/officeDocument/2006/relationships/hyperlink" Target="https://nacloweb.org/resources/problems/2014/N2014-P.pdf" TargetMode="External"/><Relationship Id="rId5" Type="http://schemas.openxmlformats.org/officeDocument/2006/relationships/hyperlink" Target="https://nacloweb.org/resources/problems/2015/N2015-E.pdf" TargetMode="External"/><Relationship Id="rId6" Type="http://schemas.openxmlformats.org/officeDocument/2006/relationships/hyperlink" Target="https://nacloweb.org/resources/problems/2015/N2015-ES.pdf" TargetMode="External"/><Relationship Id="rId7" Type="http://schemas.openxmlformats.org/officeDocument/2006/relationships/hyperlink" Target="https://nacloweb.org/resources/problems/2014/N2014-O.pdf" TargetMode="External"/><Relationship Id="rId8" Type="http://schemas.openxmlformats.org/officeDocument/2006/relationships/hyperlink" Target="https://nacloweb.org/resources/problems/2014/N2014-OS.pdf" TargetMode="Externa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 txBox="1"/>
          <p:nvPr>
            <p:ph type="ctrTitle"/>
          </p:nvPr>
        </p:nvSpPr>
        <p:spPr>
          <a:xfrm>
            <a:off x="685800" y="684000"/>
            <a:ext cx="7772400" cy="18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"/>
              <a:buNone/>
            </a:pPr>
            <a:r>
              <a:rPr lang="en-IE"/>
              <a:t>Introduction to Syntax (sentences)</a:t>
            </a:r>
            <a:endParaRPr/>
          </a:p>
        </p:txBody>
      </p:sp>
      <p:sp>
        <p:nvSpPr>
          <p:cNvPr id="80" name="Google Shape;80;p1"/>
          <p:cNvSpPr txBox="1"/>
          <p:nvPr>
            <p:ph idx="1" type="subTitle"/>
          </p:nvPr>
        </p:nvSpPr>
        <p:spPr>
          <a:xfrm>
            <a:off x="685800" y="2725200"/>
            <a:ext cx="778946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IE"/>
              <a:t>Linguistics Module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46" name="Google Shape;146;p8"/>
          <p:cNvSpPr txBox="1"/>
          <p:nvPr>
            <p:ph type="title"/>
          </p:nvPr>
        </p:nvSpPr>
        <p:spPr>
          <a:xfrm>
            <a:off x="626400" y="1890000"/>
            <a:ext cx="3760249" cy="28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</a:pPr>
            <a:r>
              <a:rPr lang="en-IE"/>
              <a:t>How can we determine the internal structure of sentences?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IE" sz="2000"/>
              <a:t>Various diagnostic tests, criteria have been developed for the purpose of figuring out the internal structures of phrases and sentences.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 sz="2000"/>
              <a:t>They include one known as </a:t>
            </a:r>
            <a:r>
              <a:rPr b="1" lang="en-IE" sz="2000"/>
              <a:t>Pro-form Replacement</a:t>
            </a:r>
            <a:r>
              <a:rPr lang="en-IE" sz="2000"/>
              <a:t>, which exploits small words that have the function of replacing (= standing in for) long phrases in sentences in conversation contexts.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 sz="2000"/>
              <a:t>The pro-form words include </a:t>
            </a:r>
            <a:r>
              <a:rPr b="1" lang="en-IE" sz="2000"/>
              <a:t>pronouns</a:t>
            </a:r>
            <a:r>
              <a:rPr lang="en-IE" sz="2000"/>
              <a:t>, which replace (indefinitely) long noun phrases understood in conversion such as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IE" sz="2000"/>
              <a:t>	</a:t>
            </a:r>
            <a:r>
              <a:rPr i="1" lang="en-IE" sz="2000"/>
              <a:t>the mice (that live in the house that Jack built) 🡪 they, them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i="1" lang="en-IE" sz="2000"/>
              <a:t>	the cat (that lives in the house that Jack built)  🡪  it</a:t>
            </a:r>
            <a:endParaRPr i="1" sz="2000"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53" name="Google Shape;153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</a:pPr>
            <a:r>
              <a:rPr lang="en-IE"/>
              <a:t>How can we determine the internal structure of sentences?</a:t>
            </a:r>
            <a:endParaRPr/>
          </a:p>
        </p:txBody>
      </p:sp>
      <p:sp>
        <p:nvSpPr>
          <p:cNvPr id="154" name="Google Shape;154;p9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IE" sz="2000"/>
              <a:t>Applying the Pro-form Replacement test to the group of words [</a:t>
            </a:r>
            <a:r>
              <a:rPr i="1" lang="en-IE" sz="2000"/>
              <a:t>the mice</a:t>
            </a:r>
            <a:r>
              <a:rPr lang="en-IE" sz="2000"/>
              <a:t>] in our target example: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IE" sz="2000"/>
              <a:t>	</a:t>
            </a:r>
            <a:r>
              <a:rPr i="1" lang="en-IE" sz="2000"/>
              <a:t>The cat will chase [the mice]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i="1" lang="en-IE" sz="2000"/>
              <a:t>            	The cat will chase </a:t>
            </a:r>
            <a:r>
              <a:rPr b="1" i="1" lang="en-IE" sz="2000"/>
              <a:t>them.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000"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 sz="2000"/>
              <a:t>As pronouns can only replace/stand in for Noun Phrases (NPs), it follows that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IE" sz="2000"/>
              <a:t>  		[</a:t>
            </a:r>
            <a:r>
              <a:rPr i="1" lang="en-IE" sz="2000"/>
              <a:t>the mice</a:t>
            </a:r>
            <a:r>
              <a:rPr lang="en-IE" sz="2000"/>
              <a:t>] = </a:t>
            </a:r>
            <a:r>
              <a:rPr b="1" lang="en-IE" sz="2000"/>
              <a:t>Noun Phrase (NP)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61" name="Google Shape;161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</a:pPr>
            <a:r>
              <a:rPr lang="en-IE"/>
              <a:t>Pro-form Replacement</a:t>
            </a:r>
            <a:endParaRPr/>
          </a:p>
        </p:txBody>
      </p:sp>
      <p:sp>
        <p:nvSpPr>
          <p:cNvPr id="162" name="Google Shape;162;p10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82562" lvl="1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IE" sz="2000"/>
              <a:t>Mapping the test result onto the developing structure of S (i.e. the internal structure we are working out):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0" lvl="1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IE" sz="2000"/>
              <a:t>	[</a:t>
            </a:r>
            <a:r>
              <a:rPr baseline="-25000" lang="en-IE" sz="2000"/>
              <a:t>S</a:t>
            </a:r>
            <a:r>
              <a:rPr lang="en-IE" sz="2000"/>
              <a:t> the cat will chase [</a:t>
            </a:r>
            <a:r>
              <a:rPr baseline="-25000" lang="en-IE" sz="2000">
                <a:solidFill>
                  <a:srgbClr val="ED174B"/>
                </a:solidFill>
              </a:rPr>
              <a:t>NP</a:t>
            </a:r>
            <a:r>
              <a:rPr lang="en-IE" sz="2000"/>
              <a:t> the mice]]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69" name="Google Shape;1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</a:pPr>
            <a:r>
              <a:rPr lang="en-IE"/>
              <a:t>Pro-form Replacement</a:t>
            </a:r>
            <a:endParaRPr/>
          </a:p>
        </p:txBody>
      </p:sp>
      <p:sp>
        <p:nvSpPr>
          <p:cNvPr id="170" name="Google Shape;170;p11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71" name="Google Shape;17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528" y="3254940"/>
            <a:ext cx="5651609" cy="2612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IE" sz="2000"/>
              <a:t>The reasoning above re [</a:t>
            </a:r>
            <a:r>
              <a:rPr i="1" lang="en-IE" sz="2000"/>
              <a:t>the mice</a:t>
            </a:r>
            <a:r>
              <a:rPr lang="en-IE" sz="2000"/>
              <a:t>] generalises to the similar group [</a:t>
            </a:r>
            <a:r>
              <a:rPr i="1" lang="en-IE" sz="2000"/>
              <a:t>the cat</a:t>
            </a:r>
            <a:r>
              <a:rPr lang="en-IE" sz="2000"/>
              <a:t>] in our target sentence.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IE" sz="2000"/>
              <a:t>	</a:t>
            </a:r>
            <a:r>
              <a:rPr i="1" lang="en-IE" sz="2000"/>
              <a:t>The cat will chase [</a:t>
            </a:r>
            <a:r>
              <a:rPr b="1" baseline="-25000" i="1" lang="en-IE" sz="2000"/>
              <a:t>NP</a:t>
            </a:r>
            <a:r>
              <a:rPr i="1" lang="en-IE" sz="2000"/>
              <a:t> the mice].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 sz="2000"/>
              <a:t>Apply the Proform Replacement test to [</a:t>
            </a:r>
            <a:r>
              <a:rPr i="1" lang="en-IE" sz="2000"/>
              <a:t>the cat</a:t>
            </a:r>
            <a:r>
              <a:rPr lang="en-IE" sz="2000"/>
              <a:t>]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IE" sz="2000"/>
              <a:t>	AND </a:t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 sz="2000"/>
              <a:t>Try to map the test result onto our embryonic </a:t>
            </a:r>
            <a:r>
              <a:rPr lang="en-IE" sz="20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structure</a:t>
            </a:r>
            <a:r>
              <a:rPr lang="en-IE" sz="2000"/>
              <a:t> of the sentence.</a:t>
            </a:r>
            <a:endParaRPr/>
          </a:p>
        </p:txBody>
      </p:sp>
      <p:sp>
        <p:nvSpPr>
          <p:cNvPr id="178" name="Google Shape;178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</a:pPr>
            <a:r>
              <a:rPr lang="en-IE"/>
              <a:t>Worksheet 8.1: Problem Set 1</a:t>
            </a:r>
            <a:endParaRPr/>
          </a:p>
        </p:txBody>
      </p:sp>
      <p:sp>
        <p:nvSpPr>
          <p:cNvPr id="179" name="Google Shape;179;p12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IE" sz="2000"/>
              <a:t>Applying the test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IE" sz="2000"/>
              <a:t>	[The cat (that lives in the house that…)] will chase the mice.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IE" sz="2000"/>
              <a:t>	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IE" sz="2000"/>
              <a:t>	</a:t>
            </a:r>
            <a:r>
              <a:rPr b="1" lang="en-IE" sz="2000"/>
              <a:t>It</a:t>
            </a:r>
            <a:r>
              <a:rPr lang="en-IE" sz="2000"/>
              <a:t> will chase the mice.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 sz="2000"/>
              <a:t>Therefore,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IE" sz="2000"/>
              <a:t>		[the cat] = </a:t>
            </a:r>
            <a:r>
              <a:rPr b="1" lang="en-IE" sz="2000"/>
              <a:t>NP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86" name="Google Shape;186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</a:pPr>
            <a:r>
              <a:rPr lang="en-IE"/>
              <a:t>Feedback Problem Set 1</a:t>
            </a:r>
            <a:endParaRPr/>
          </a:p>
        </p:txBody>
      </p:sp>
      <p:sp>
        <p:nvSpPr>
          <p:cNvPr id="187" name="Google Shape;187;p13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Mapping the test result onto the embryonic structure of the sentence: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i="1" lang="en-IE"/>
              <a:t>	[</a:t>
            </a:r>
            <a:r>
              <a:rPr b="1" baseline="-25000" i="1" lang="en-IE"/>
              <a:t>NP</a:t>
            </a:r>
            <a:r>
              <a:rPr i="1" lang="en-IE"/>
              <a:t> The cat] will chase [</a:t>
            </a:r>
            <a:r>
              <a:rPr b="1" baseline="-25000" i="1" lang="en-IE"/>
              <a:t>NP</a:t>
            </a:r>
            <a:r>
              <a:rPr i="1" lang="en-IE"/>
              <a:t> the mice]. 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94" name="Google Shape;194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</a:pPr>
            <a:r>
              <a:rPr lang="en-IE"/>
              <a:t>Feedback Problem Set 1</a:t>
            </a:r>
            <a:endParaRPr/>
          </a:p>
        </p:txBody>
      </p:sp>
      <p:sp>
        <p:nvSpPr>
          <p:cNvPr id="195" name="Google Shape;195;p14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96" name="Google Shape;1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047" y="2754159"/>
            <a:ext cx="6553200" cy="29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There are also pro-form words that replace/stand in for </a:t>
            </a:r>
            <a:r>
              <a:rPr b="1" lang="en-IE"/>
              <a:t>Verb Phrases</a:t>
            </a:r>
            <a:r>
              <a:rPr lang="en-IE"/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i="1" lang="en-IE" sz="2000"/>
              <a:t>	The cat will chase the mice and </a:t>
            </a:r>
            <a:r>
              <a:rPr b="1" i="1" lang="en-IE" sz="2000"/>
              <a:t>so </a:t>
            </a:r>
            <a:r>
              <a:rPr i="1" lang="en-IE" sz="2000"/>
              <a:t>will the dog. 	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b="1" i="1" lang="en-IE" sz="2000"/>
              <a:t>	so</a:t>
            </a:r>
            <a:r>
              <a:rPr i="1" lang="en-IE" sz="2000"/>
              <a:t> = [chase the mice] 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As </a:t>
            </a:r>
            <a:r>
              <a:rPr b="1" i="1" lang="en-IE"/>
              <a:t>so</a:t>
            </a:r>
            <a:r>
              <a:rPr lang="en-IE"/>
              <a:t> replaces verb phrases, it follows that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i="1" lang="en-IE"/>
              <a:t>	[chase the mice] = </a:t>
            </a:r>
            <a:r>
              <a:rPr b="1" i="1" lang="en-IE"/>
              <a:t>Verb Phrase (VP)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i="1"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It also follows that the VP has the internal structure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i="1" lang="en-IE" sz="2000"/>
              <a:t>[</a:t>
            </a:r>
            <a:r>
              <a:rPr b="1" baseline="-25000" i="1" lang="en-IE" sz="2000"/>
              <a:t>VP</a:t>
            </a:r>
            <a:r>
              <a:rPr i="1" lang="en-IE" sz="2000"/>
              <a:t> [</a:t>
            </a:r>
            <a:r>
              <a:rPr b="1" baseline="-25000" i="1" lang="en-IE" sz="2000"/>
              <a:t>V</a:t>
            </a:r>
            <a:r>
              <a:rPr baseline="-25000" i="1" lang="en-IE" sz="2000"/>
              <a:t> </a:t>
            </a:r>
            <a:r>
              <a:rPr i="1" lang="en-IE" sz="2000"/>
              <a:t>chase] [</a:t>
            </a:r>
            <a:r>
              <a:rPr b="1" baseline="-25000" i="1" lang="en-IE" sz="2000"/>
              <a:t>NP</a:t>
            </a:r>
            <a:r>
              <a:rPr i="1" lang="en-IE" sz="2000"/>
              <a:t> the mice]] = </a:t>
            </a:r>
            <a:r>
              <a:rPr b="1" lang="en-IE" sz="2000"/>
              <a:t>Verb Phrase (VP)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02" name="Google Shape;20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</a:pPr>
            <a:r>
              <a:rPr lang="en-IE"/>
              <a:t>Pro-form Replacement: Verb Phrases</a:t>
            </a:r>
            <a:endParaRPr/>
          </a:p>
        </p:txBody>
      </p:sp>
      <p:sp>
        <p:nvSpPr>
          <p:cNvPr id="203" name="Google Shape;203;p15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Mapping the test result of VP onto the tree-structure of the sentence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10" name="Google Shape;210;p16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211" name="Google Shape;2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7737" y="2236384"/>
            <a:ext cx="6609201" cy="3595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The test results applied above imply that </a:t>
            </a:r>
            <a:r>
              <a:rPr b="1" lang="en-IE"/>
              <a:t>Aux</a:t>
            </a:r>
            <a:r>
              <a:rPr lang="en-IE"/>
              <a:t> is an independent constituent of S. </a:t>
            </a:r>
            <a:r>
              <a:rPr b="1" lang="en-IE"/>
              <a:t>Aux</a:t>
            </a:r>
            <a:r>
              <a:rPr lang="en-IE"/>
              <a:t> specifies </a:t>
            </a:r>
            <a:r>
              <a:rPr b="1" lang="en-IE"/>
              <a:t>Tense</a:t>
            </a:r>
            <a:r>
              <a:rPr lang="en-IE"/>
              <a:t>. 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18" name="Google Shape;218;p17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219" name="Google Shape;21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4248" y="2381516"/>
            <a:ext cx="6406055" cy="3744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37b487b397_0_0"/>
          <p:cNvSpPr txBox="1"/>
          <p:nvPr>
            <p:ph idx="1" type="body"/>
          </p:nvPr>
        </p:nvSpPr>
        <p:spPr>
          <a:xfrm>
            <a:off x="457199" y="1600200"/>
            <a:ext cx="78315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Topic 1 Introduction to areas of linguistics and problem solving</a:t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Topic 2 Historical Linguistics</a:t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Topic 3 Phonetics</a:t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Topic 4 Sociolinguistics</a:t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Topic 5 Writing systems</a:t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Topic 6 Language Acquisition </a:t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Topic 7 Morphology</a:t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b="1" lang="en-IE"/>
              <a:t>Topic 8 Syntax</a:t>
            </a:r>
            <a:endParaRPr b="1"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Topic 9 Psycholinguistics / Neurolinguistics</a:t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Topic 10 Machine Translation</a:t>
            </a:r>
            <a:endParaRPr/>
          </a:p>
          <a:p>
            <a:pPr indent="0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86" name="Google Shape;86;g137b487b397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</a:pPr>
            <a:r>
              <a:rPr lang="en-IE"/>
              <a:t>Overview of this Linguistics Module</a:t>
            </a:r>
            <a:endParaRPr/>
          </a:p>
        </p:txBody>
      </p:sp>
      <p:sp>
        <p:nvSpPr>
          <p:cNvPr id="87" name="Google Shape;87;g137b487b397_0_0"/>
          <p:cNvSpPr txBox="1"/>
          <p:nvPr>
            <p:ph idx="12" type="sldNum"/>
          </p:nvPr>
        </p:nvSpPr>
        <p:spPr>
          <a:xfrm>
            <a:off x="6631200" y="628221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IE" sz="2000"/>
              <a:t>Assign a tree-structure to the example below.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IE" sz="2000"/>
              <a:t>		</a:t>
            </a:r>
            <a:r>
              <a:rPr i="1" lang="en-IE" sz="2000"/>
              <a:t>It will chase them.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 sz="2000"/>
              <a:t>Treat the pronouns </a:t>
            </a:r>
            <a:r>
              <a:rPr i="1" lang="en-IE" sz="2000"/>
              <a:t>it</a:t>
            </a:r>
            <a:r>
              <a:rPr lang="en-IE" sz="2000"/>
              <a:t> and </a:t>
            </a:r>
            <a:r>
              <a:rPr i="1" lang="en-IE" sz="2000"/>
              <a:t>them </a:t>
            </a:r>
            <a:r>
              <a:rPr lang="en-IE" sz="2000"/>
              <a:t>as </a:t>
            </a:r>
            <a:r>
              <a:rPr b="1" lang="en-IE" sz="2000"/>
              <a:t>N</a:t>
            </a:r>
            <a:r>
              <a:rPr lang="en-IE" sz="2000"/>
              <a:t>(ouns).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25" name="Google Shape;225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</a:pPr>
            <a:r>
              <a:rPr lang="en-IE"/>
              <a:t>Worksheet 8.1: Problem Set 2</a:t>
            </a:r>
            <a:endParaRPr/>
          </a:p>
        </p:txBody>
      </p:sp>
      <p:sp>
        <p:nvSpPr>
          <p:cNvPr id="226" name="Google Shape;226;p19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Same structure, except that both NPs have only one constituent each.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i="1"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i="1"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32" name="Google Shape;232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</a:pPr>
            <a:r>
              <a:rPr lang="en-IE"/>
              <a:t>Feedback Problem Set 2</a:t>
            </a:r>
            <a:endParaRPr/>
          </a:p>
        </p:txBody>
      </p:sp>
      <p:sp>
        <p:nvSpPr>
          <p:cNvPr id="233" name="Google Shape;233;p20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234" name="Google Shape;23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2401" y="2238702"/>
            <a:ext cx="5550165" cy="3669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/>
          <p:nvPr>
            <p:ph type="title"/>
          </p:nvPr>
        </p:nvSpPr>
        <p:spPr>
          <a:xfrm>
            <a:off x="626400" y="1890000"/>
            <a:ext cx="3760249" cy="28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</a:pPr>
            <a:r>
              <a:rPr lang="en-IE"/>
              <a:t>Task 8.2: Terminology</a:t>
            </a:r>
            <a:endParaRPr/>
          </a:p>
        </p:txBody>
      </p:sp>
      <p:sp>
        <p:nvSpPr>
          <p:cNvPr id="240" name="Google Shape;240;p21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A phrase is a family of (one or more) constituents with a </a:t>
            </a:r>
            <a:r>
              <a:rPr b="1" lang="en-IE"/>
              <a:t>head</a:t>
            </a:r>
            <a:r>
              <a:rPr lang="en-IE"/>
              <a:t>.</a:t>
            </a:r>
            <a:endParaRPr/>
          </a:p>
          <a:p>
            <a:pPr indent="-28575" lvl="0" marL="180975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82562" lvl="1" marL="635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lang="en-IE"/>
              <a:t>The head of </a:t>
            </a:r>
            <a:r>
              <a:rPr lang="en-IE">
                <a:solidFill>
                  <a:srgbClr val="ED174B"/>
                </a:solidFill>
              </a:rPr>
              <a:t>NP</a:t>
            </a:r>
            <a:r>
              <a:rPr lang="en-IE"/>
              <a:t> is </a:t>
            </a:r>
            <a:r>
              <a:rPr lang="en-IE">
                <a:solidFill>
                  <a:srgbClr val="ED174B"/>
                </a:solidFill>
              </a:rPr>
              <a:t>N</a:t>
            </a:r>
            <a:r>
              <a:rPr lang="en-IE"/>
              <a:t>.</a:t>
            </a:r>
            <a:endParaRPr/>
          </a:p>
          <a:p>
            <a:pPr indent="-182562" lvl="1" marL="635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lang="en-IE"/>
              <a:t>The head of </a:t>
            </a:r>
            <a:r>
              <a:rPr lang="en-IE">
                <a:solidFill>
                  <a:srgbClr val="ED174B"/>
                </a:solidFill>
              </a:rPr>
              <a:t>VP</a:t>
            </a:r>
            <a:r>
              <a:rPr lang="en-IE"/>
              <a:t> is </a:t>
            </a:r>
            <a:r>
              <a:rPr lang="en-IE">
                <a:solidFill>
                  <a:srgbClr val="ED174B"/>
                </a:solidFill>
              </a:rPr>
              <a:t>V</a:t>
            </a:r>
            <a:r>
              <a:rPr lang="en-IE"/>
              <a:t>.</a:t>
            </a:r>
            <a:endParaRPr/>
          </a:p>
          <a:p>
            <a:pPr indent="-182562" lvl="1" marL="635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lang="en-IE"/>
              <a:t>S counts as a phrase, the head of which is </a:t>
            </a:r>
            <a:r>
              <a:rPr lang="en-IE">
                <a:solidFill>
                  <a:srgbClr val="ED174B"/>
                </a:solidFill>
              </a:rPr>
              <a:t>Aux</a:t>
            </a:r>
            <a:r>
              <a:rPr lang="en-IE"/>
              <a:t>. </a:t>
            </a:r>
            <a:endParaRPr/>
          </a:p>
          <a:p>
            <a:pPr indent="-28575" lvl="0" marL="180975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A head implies a phrase such that N implies NP and V implies VP.</a:t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The reverse is equally true. A phrase implies a head such that NP implies N and VP implies V.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47" name="Google Shape;247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</a:pPr>
            <a:r>
              <a:rPr lang="en-IE"/>
              <a:t>Task 8.2: Terminology</a:t>
            </a:r>
            <a:endParaRPr/>
          </a:p>
        </p:txBody>
      </p:sp>
      <p:sp>
        <p:nvSpPr>
          <p:cNvPr id="248" name="Google Shape;248;p22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</a:pPr>
            <a:r>
              <a:rPr lang="en-IE"/>
              <a:t>Types of node in the structure</a:t>
            </a:r>
            <a:endParaRPr/>
          </a:p>
        </p:txBody>
      </p:sp>
      <p:sp>
        <p:nvSpPr>
          <p:cNvPr id="254" name="Google Shape;254;p23"/>
          <p:cNvSpPr txBox="1"/>
          <p:nvPr>
            <p:ph idx="1" type="body"/>
          </p:nvPr>
        </p:nvSpPr>
        <p:spPr>
          <a:xfrm>
            <a:off x="457200" y="1600201"/>
            <a:ext cx="3796193" cy="4348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-222250" lvl="1" marL="679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-IE" sz="2000"/>
              <a:t>Root node</a:t>
            </a:r>
            <a:r>
              <a:rPr lang="en-IE" sz="2000"/>
              <a:t>: Highest node (S in the sentence structure)</a:t>
            </a:r>
            <a:endParaRPr/>
          </a:p>
          <a:p>
            <a:pPr indent="-95250" lvl="1" marL="6794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 u="sng"/>
          </a:p>
          <a:p>
            <a:pPr indent="-222250" lvl="1" marL="6794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b="1" lang="en-IE" sz="2000"/>
              <a:t>Phrasal nodes </a:t>
            </a:r>
            <a:r>
              <a:rPr lang="en-IE" sz="2000"/>
              <a:t>(internal nodes): NP, VP (in the sentence structure). S(entence) counts as a phrasal node even though its label does not feature P. </a:t>
            </a:r>
            <a:endParaRPr/>
          </a:p>
          <a:p>
            <a:pPr indent="-95250" lvl="1" marL="6794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-222250" lvl="1" marL="6794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b="1" lang="en-IE" sz="2000"/>
              <a:t>Terminal nodes</a:t>
            </a:r>
            <a:r>
              <a:rPr lang="en-IE" sz="2000"/>
              <a:t>: Det, N and V (in the sentence structure).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55" name="Google Shape;255;p23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256" name="Google Shape;256;p2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3393" y="1840221"/>
            <a:ext cx="4525452" cy="2819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</a:pPr>
            <a:r>
              <a:rPr lang="en-IE"/>
              <a:t>Types of node in the structure</a:t>
            </a:r>
            <a:endParaRPr/>
          </a:p>
        </p:txBody>
      </p:sp>
      <p:sp>
        <p:nvSpPr>
          <p:cNvPr id="262" name="Google Shape;262;p24"/>
          <p:cNvSpPr txBox="1"/>
          <p:nvPr>
            <p:ph idx="1" type="body"/>
          </p:nvPr>
        </p:nvSpPr>
        <p:spPr>
          <a:xfrm>
            <a:off x="457200" y="1600201"/>
            <a:ext cx="3796193" cy="4348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IE" sz="2400"/>
              <a:t>In the structure of the sentence arrived at above,</a:t>
            </a:r>
            <a:endParaRPr/>
          </a:p>
          <a:p>
            <a:pPr indent="-28575" lvl="0" marL="180975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222250" lvl="1" marL="67945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lang="en-IE"/>
              <a:t>S is the mother of NP, Aux and VP.</a:t>
            </a:r>
            <a:endParaRPr/>
          </a:p>
          <a:p>
            <a:pPr indent="-222250" lvl="1" marL="67945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lang="en-IE"/>
              <a:t>NP, Aux and VP are therefore sisters.</a:t>
            </a:r>
            <a:endParaRPr/>
          </a:p>
          <a:p>
            <a:pPr indent="-222250" lvl="1" marL="67945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lang="en-IE"/>
              <a:t>NP has two daughters of its own: Det and N.</a:t>
            </a:r>
            <a:endParaRPr/>
          </a:p>
          <a:p>
            <a:pPr indent="-222250" lvl="1" marL="67945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lang="en-IE"/>
              <a:t>VP has two daughters of its own: V and NP (junior). 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63" name="Google Shape;263;p24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264" name="Google Shape;264;p2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3393" y="1840221"/>
            <a:ext cx="4525452" cy="2819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</a:pPr>
            <a:r>
              <a:rPr lang="en-IE"/>
              <a:t>Grammatical functions, relations are structurally based</a:t>
            </a:r>
            <a:endParaRPr/>
          </a:p>
        </p:txBody>
      </p:sp>
      <p:sp>
        <p:nvSpPr>
          <p:cNvPr id="270" name="Google Shape;270;p25"/>
          <p:cNvSpPr txBox="1"/>
          <p:nvPr>
            <p:ph idx="1" type="body"/>
          </p:nvPr>
        </p:nvSpPr>
        <p:spPr>
          <a:xfrm>
            <a:off x="457200" y="1600200"/>
            <a:ext cx="3816426" cy="4326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IE" sz="2000"/>
              <a:t>The subject of the sentence ‘the cat’ is the NP-daughter-of-S (and sister of Aux and VP).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222250" lvl="1" marL="67945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lang="en-IE"/>
              <a:t>The cat will chase the mice.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 sz="2000"/>
              <a:t>The direct object (of the verb) ‘the mice’ is the NP-sister-of-V and daughter-of-VP.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222250" lvl="1" marL="67945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lang="en-IE"/>
              <a:t>The cat will chase the mice.</a:t>
            </a:r>
            <a:endParaRPr/>
          </a:p>
        </p:txBody>
      </p:sp>
      <p:sp>
        <p:nvSpPr>
          <p:cNvPr id="271" name="Google Shape;271;p25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272" name="Google Shape;272;p2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3626" y="1417638"/>
            <a:ext cx="4867699" cy="3033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66675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53975" lvl="0" marL="180975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78" name="Google Shape;278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</a:pPr>
            <a:r>
              <a:rPr lang="en-IE"/>
              <a:t>Worksheet 8.2: Problem Set 3</a:t>
            </a:r>
            <a:endParaRPr/>
          </a:p>
        </p:txBody>
      </p:sp>
      <p:sp>
        <p:nvSpPr>
          <p:cNvPr id="279" name="Google Shape;279;p26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280" name="Google Shape;28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7438" y="1123720"/>
            <a:ext cx="4334710" cy="5080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8687" y="1134738"/>
            <a:ext cx="5675920" cy="499142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</a:pPr>
            <a:r>
              <a:rPr lang="en-IE"/>
              <a:t>Feedback Problem Set 3</a:t>
            </a:r>
            <a:endParaRPr/>
          </a:p>
        </p:txBody>
      </p:sp>
      <p:sp>
        <p:nvSpPr>
          <p:cNvPr id="287" name="Google Shape;287;p27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IE" u="sng">
                <a:solidFill>
                  <a:schemeClr val="hlink"/>
                </a:solidFill>
                <a:hlinkClick r:id="rId3"/>
              </a:rPr>
              <a:t>Dogs and Cats on Trees puzzle </a:t>
            </a:r>
            <a:r>
              <a:rPr lang="en-IE"/>
              <a:t>and solution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93" name="Google Shape;293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</a:pPr>
            <a:r>
              <a:rPr lang="en-IE"/>
              <a:t>Task 8.2: AILO Puzzle</a:t>
            </a:r>
            <a:endParaRPr/>
          </a:p>
        </p:txBody>
      </p:sp>
      <p:sp>
        <p:nvSpPr>
          <p:cNvPr id="294" name="Google Shape;294;p28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a4cd8913_0_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94" name="Google Shape;94;g13aa4cd8913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95" name="Google Shape;95;g13aa4cd8913_0_0"/>
          <p:cNvSpPr txBox="1"/>
          <p:nvPr>
            <p:ph idx="12" type="sldNum"/>
          </p:nvPr>
        </p:nvSpPr>
        <p:spPr>
          <a:xfrm>
            <a:off x="6631200" y="628221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96" name="Google Shape;96;g13aa4cd891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051" y="0"/>
            <a:ext cx="7007611" cy="62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9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300" name="Google Shape;300;p29"/>
          <p:cNvSpPr txBox="1"/>
          <p:nvPr>
            <p:ph type="title"/>
          </p:nvPr>
        </p:nvSpPr>
        <p:spPr>
          <a:xfrm>
            <a:off x="626400" y="1890000"/>
            <a:ext cx="3760249" cy="28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</a:pPr>
            <a:r>
              <a:rPr lang="en-IE"/>
              <a:t>Task 8.3: Phrase Structure (PS) Rules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The tree-diagrams above are visual representations of structures generated by rules known as </a:t>
            </a:r>
            <a:r>
              <a:rPr b="1" lang="en-IE"/>
              <a:t>Phrase Structure (PS)</a:t>
            </a:r>
            <a:r>
              <a:rPr lang="en-IE">
                <a:solidFill>
                  <a:srgbClr val="FF0000"/>
                </a:solidFill>
              </a:rPr>
              <a:t> </a:t>
            </a:r>
            <a:r>
              <a:rPr lang="en-IE"/>
              <a:t>rules.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82562" lvl="1" marL="635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lang="en-IE" sz="2000"/>
              <a:t>PS rules are rewrite rules that rewrite symbols as a sequence of other symbols (think of rewriting code as natural language sentences).</a:t>
            </a:r>
            <a:endParaRPr sz="2000"/>
          </a:p>
          <a:p>
            <a:pPr indent="0" lvl="1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182562" lvl="1" marL="635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lang="en-IE" sz="2000"/>
              <a:t>The set of PS rules that generates the structures arrived at above is provided in the next slide.</a:t>
            </a:r>
            <a:endParaRPr sz="2000"/>
          </a:p>
          <a:p>
            <a:pPr indent="0" lvl="1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182562" lvl="1" marL="635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lang="en-IE" sz="2000"/>
              <a:t>The arrow in the middle is read as </a:t>
            </a:r>
            <a:r>
              <a:rPr b="1" lang="en-IE" sz="2000"/>
              <a:t>‘goes to’ </a:t>
            </a:r>
            <a:endParaRPr sz="2000"/>
          </a:p>
        </p:txBody>
      </p:sp>
      <p:sp>
        <p:nvSpPr>
          <p:cNvPr id="306" name="Google Shape;306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</a:pPr>
            <a:r>
              <a:rPr lang="en-IE"/>
              <a:t>Task 8.3: Phrase Structure (PS) rules</a:t>
            </a:r>
            <a:endParaRPr/>
          </a:p>
        </p:txBody>
      </p:sp>
      <p:sp>
        <p:nvSpPr>
          <p:cNvPr id="307" name="Google Shape;307;p30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IE" sz="2000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IE" sz="2000"/>
              <a:t>	</a:t>
            </a:r>
            <a:endParaRPr/>
          </a:p>
        </p:txBody>
      </p:sp>
      <p:sp>
        <p:nvSpPr>
          <p:cNvPr id="313" name="Google Shape;313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</a:pPr>
            <a:r>
              <a:rPr lang="en-IE"/>
              <a:t>Phrase Structure (PS) rules</a:t>
            </a:r>
            <a:endParaRPr/>
          </a:p>
        </p:txBody>
      </p:sp>
      <p:sp>
        <p:nvSpPr>
          <p:cNvPr id="314" name="Google Shape;314;p31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315" name="Google Shape;31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576" y="2300287"/>
            <a:ext cx="5991225" cy="22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IE" sz="2000"/>
              <a:t>The set of PS rules in the previous slide includes two instances that generate the same phrase, namely NP.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 sz="2000"/>
              <a:t>Try to think of a standard notation that makes it possible to reduce the two rules repeated below to one rule that generates both patterns.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IE" sz="2000"/>
              <a:t>	</a:t>
            </a:r>
            <a:endParaRPr/>
          </a:p>
        </p:txBody>
      </p:sp>
      <p:sp>
        <p:nvSpPr>
          <p:cNvPr id="321" name="Google Shape;321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</a:pPr>
            <a:r>
              <a:rPr lang="en-IE"/>
              <a:t>Worksheet 8.3: Problem Set 4</a:t>
            </a:r>
            <a:endParaRPr/>
          </a:p>
        </p:txBody>
      </p:sp>
      <p:sp>
        <p:nvSpPr>
          <p:cNvPr id="322" name="Google Shape;322;p32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323" name="Google Shape;32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3208" y="3863181"/>
            <a:ext cx="2219325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IE" sz="2000"/>
              <a:t>The required notation is one that encodes </a:t>
            </a:r>
            <a:r>
              <a:rPr b="1" lang="en-IE" sz="2000"/>
              <a:t>optionality</a:t>
            </a:r>
            <a:r>
              <a:rPr lang="en-IE" sz="2000"/>
              <a:t> of occurrence. 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IE" sz="2000"/>
              <a:t> 	</a:t>
            </a:r>
            <a:endParaRPr sz="2000"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 sz="2000"/>
              <a:t>The single rule above generates NPs that consist of Det and N as well as NPs that consist of N alone.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329" name="Google Shape;329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</a:pPr>
            <a:r>
              <a:rPr lang="en-IE"/>
              <a:t>Feedback Problem Set 4</a:t>
            </a:r>
            <a:endParaRPr/>
          </a:p>
        </p:txBody>
      </p:sp>
      <p:sp>
        <p:nvSpPr>
          <p:cNvPr id="330" name="Google Shape;330;p33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331" name="Google Shape;33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921" y="4015094"/>
            <a:ext cx="6257925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8921" y="1942819"/>
            <a:ext cx="1981200" cy="69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0975" lvl="0" marL="180975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IE">
                <a:latin typeface="Helvetica Neue"/>
                <a:ea typeface="Helvetica Neue"/>
                <a:cs typeface="Helvetica Neue"/>
                <a:sym typeface="Helvetica Neue"/>
              </a:rPr>
              <a:t>Make up simple sentences generated by the PS rules. Use </a:t>
            </a:r>
            <a:r>
              <a:rPr b="1" lang="en-IE">
                <a:latin typeface="Helvetica Neue"/>
                <a:ea typeface="Helvetica Neue"/>
                <a:cs typeface="Helvetica Neue"/>
                <a:sym typeface="Helvetica Neue"/>
              </a:rPr>
              <a:t>only</a:t>
            </a:r>
            <a:r>
              <a:rPr lang="en-IE">
                <a:latin typeface="Helvetica Neue"/>
                <a:ea typeface="Helvetica Neue"/>
                <a:cs typeface="Helvetica Neue"/>
                <a:sym typeface="Helvetica Neue"/>
              </a:rPr>
              <a:t> the PS rules below and the words given below. Don’t use any other words that are not listed for each example. </a:t>
            </a:r>
            <a:endParaRPr/>
          </a:p>
          <a:p>
            <a:pPr indent="-66675" lvl="0" marL="180975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6675" lvl="0" marL="180975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76225" rtl="0" algn="l">
              <a:lnSpc>
                <a:spcPct val="107000"/>
              </a:lnSpc>
              <a:spcBef>
                <a:spcPts val="333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89547" lvl="0" marL="457200" rtl="0" algn="l">
              <a:lnSpc>
                <a:spcPct val="107000"/>
              </a:lnSpc>
              <a:spcBef>
                <a:spcPts val="333"/>
              </a:spcBef>
              <a:spcAft>
                <a:spcPts val="0"/>
              </a:spcAft>
              <a:buSzPts val="1800"/>
              <a:buChar char="•"/>
            </a:pPr>
            <a:r>
              <a:rPr lang="en-IE">
                <a:latin typeface="Helvetica Neue"/>
                <a:ea typeface="Helvetica Neue"/>
                <a:cs typeface="Helvetica Neue"/>
                <a:sym typeface="Helvetica Neue"/>
              </a:rPr>
              <a:t>Give three sentences which can be generated by the rules and words above: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333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IE">
                <a:latin typeface="Helvetica Neue"/>
                <a:ea typeface="Helvetica Neue"/>
                <a:cs typeface="Helvetica Neue"/>
                <a:sym typeface="Helvetica Neue"/>
              </a:rPr>
              <a:t>________________________________________________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333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IE">
                <a:latin typeface="Helvetica Neue"/>
                <a:ea typeface="Helvetica Neue"/>
                <a:cs typeface="Helvetica Neue"/>
                <a:sym typeface="Helvetica Neue"/>
              </a:rPr>
              <a:t>________________________________________________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333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IE">
                <a:latin typeface="Helvetica Neue"/>
                <a:ea typeface="Helvetica Neue"/>
                <a:cs typeface="Helvetica Neue"/>
                <a:sym typeface="Helvetica Neue"/>
              </a:rPr>
              <a:t>________________________________________________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63500" lvl="0" marL="180975" rtl="0" algn="l">
              <a:lnSpc>
                <a:spcPct val="100000"/>
              </a:lnSpc>
              <a:spcBef>
                <a:spcPts val="117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8" name="Google Shape;338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</a:pPr>
            <a:r>
              <a:rPr lang="en-IE"/>
              <a:t>Worksheet 8.3: Problem Set 5</a:t>
            </a:r>
            <a:endParaRPr/>
          </a:p>
        </p:txBody>
      </p:sp>
      <p:sp>
        <p:nvSpPr>
          <p:cNvPr id="339" name="Google Shape;339;p34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340" name="Google Shape;34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0382" y="2707902"/>
            <a:ext cx="5657689" cy="849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E" sz="1800"/>
              <a:t>Any adjective – Noun – Verb combination allowed from a syntax point of view:</a:t>
            </a:r>
            <a:endParaRPr sz="1800"/>
          </a:p>
          <a:p>
            <a:pPr indent="-180975" lvl="0" marL="180975" rtl="0" algn="l">
              <a:lnSpc>
                <a:spcPct val="107000"/>
              </a:lnSpc>
              <a:spcBef>
                <a:spcPts val="1160"/>
              </a:spcBef>
              <a:spcAft>
                <a:spcPts val="0"/>
              </a:spcAft>
              <a:buSzPts val="1800"/>
              <a:buFont typeface="Helvetica Neue"/>
              <a:buChar char="•"/>
            </a:pPr>
            <a:r>
              <a:rPr lang="en-IE" sz="1800"/>
              <a:t>Some examples:</a:t>
            </a:r>
            <a:endParaRPr sz="1800"/>
          </a:p>
          <a:p>
            <a:pPr indent="-180975" lvl="0" marL="180975" rtl="0" algn="l">
              <a:lnSpc>
                <a:spcPct val="107000"/>
              </a:lnSpc>
              <a:spcBef>
                <a:spcPts val="1160"/>
              </a:spcBef>
              <a:spcAft>
                <a:spcPts val="0"/>
              </a:spcAft>
              <a:buSzPts val="1800"/>
              <a:buFont typeface="Helvetica Neue"/>
              <a:buChar char="•"/>
            </a:pPr>
            <a:r>
              <a:rPr lang="en-IE" sz="1800"/>
              <a:t>Nervous dogs bark.</a:t>
            </a:r>
            <a:endParaRPr sz="1800"/>
          </a:p>
          <a:p>
            <a:pPr indent="-180975" lvl="0" marL="180975" rtl="0" algn="l">
              <a:lnSpc>
                <a:spcPct val="107000"/>
              </a:lnSpc>
              <a:spcBef>
                <a:spcPts val="1160"/>
              </a:spcBef>
              <a:spcAft>
                <a:spcPts val="0"/>
              </a:spcAft>
              <a:buSzPts val="1800"/>
              <a:buFont typeface="Helvetica Neue"/>
              <a:buChar char="•"/>
            </a:pPr>
            <a:r>
              <a:rPr lang="en-IE" sz="1800"/>
              <a:t>Cute cows sleep.</a:t>
            </a:r>
            <a:endParaRPr sz="1800"/>
          </a:p>
          <a:p>
            <a:pPr indent="-180975" lvl="0" marL="180975" rtl="0" algn="l">
              <a:lnSpc>
                <a:spcPct val="107000"/>
              </a:lnSpc>
              <a:spcBef>
                <a:spcPts val="1160"/>
              </a:spcBef>
              <a:spcAft>
                <a:spcPts val="0"/>
              </a:spcAft>
              <a:buSzPts val="1800"/>
              <a:buFont typeface="Helvetica Neue"/>
              <a:buChar char="•"/>
            </a:pPr>
            <a:r>
              <a:rPr lang="en-IE" sz="1800"/>
              <a:t>Curious birds fly.</a:t>
            </a:r>
            <a:endParaRPr sz="1800"/>
          </a:p>
          <a:p>
            <a:pPr indent="-53975" lvl="0" marL="180975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346" name="Google Shape;346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</a:pPr>
            <a:r>
              <a:rPr lang="en-IE"/>
              <a:t>Feedback Problem Set 5</a:t>
            </a:r>
            <a:endParaRPr/>
          </a:p>
        </p:txBody>
      </p:sp>
      <p:sp>
        <p:nvSpPr>
          <p:cNvPr id="347" name="Google Shape;347;p35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53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353" name="Google Shape;353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</a:pPr>
            <a:r>
              <a:rPr lang="en-IE"/>
              <a:t>Worksheet 8.3: Problem Set 6</a:t>
            </a:r>
            <a:endParaRPr/>
          </a:p>
        </p:txBody>
      </p:sp>
      <p:sp>
        <p:nvSpPr>
          <p:cNvPr id="354" name="Google Shape;354;p36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355" name="Google Shape;35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32358"/>
            <a:ext cx="9144000" cy="3193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</a:pPr>
            <a:r>
              <a:rPr lang="en-IE"/>
              <a:t>Feedback Problem Set 6</a:t>
            </a:r>
            <a:endParaRPr/>
          </a:p>
        </p:txBody>
      </p:sp>
      <p:sp>
        <p:nvSpPr>
          <p:cNvPr id="361" name="Google Shape;361;p37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362" name="Google Shape;362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487943"/>
            <a:ext cx="8229600" cy="224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Grammar Rules!</a:t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 u="sng">
                <a:solidFill>
                  <a:schemeClr val="hlink"/>
                </a:solidFill>
                <a:hlinkClick r:id="rId3"/>
              </a:rPr>
              <a:t>https://www.nacloweb.org/resources/problems/2013/N2013-F.pdf</a:t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Solution:</a:t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 u="sng">
                <a:solidFill>
                  <a:schemeClr val="hlink"/>
                </a:solidFill>
                <a:hlinkClick r:id="rId4"/>
              </a:rPr>
              <a:t>https://www.nacloweb.org/resources/problems/2013/N2013-FS.pdf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368" name="Google Shape;368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</a:pPr>
            <a:r>
              <a:rPr lang="en-IE"/>
              <a:t>Puzzle: Grammar Rules!</a:t>
            </a:r>
            <a:endParaRPr/>
          </a:p>
        </p:txBody>
      </p:sp>
      <p:sp>
        <p:nvSpPr>
          <p:cNvPr id="369" name="Google Shape;369;p38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53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Does this linear representation show all the family relations?</a:t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Can you think of another way to show the internal structure of the Simpson Family?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02" name="Google Shape;102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</a:pPr>
            <a:r>
              <a:rPr lang="en-IE"/>
              <a:t>How do we represent family relations?</a:t>
            </a:r>
            <a:endParaRPr/>
          </a:p>
        </p:txBody>
      </p:sp>
      <p:sp>
        <p:nvSpPr>
          <p:cNvPr id="103" name="Google Shape;103;p2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389" y="1783994"/>
            <a:ext cx="8687222" cy="2488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A Matter of Horn Clauses:</a:t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 u="sng">
                <a:solidFill>
                  <a:schemeClr val="hlink"/>
                </a:solidFill>
                <a:hlinkClick r:id="rId3"/>
              </a:rPr>
              <a:t>https://nacloweb.org/resources/problems/2016/N2016-P.pdf</a:t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Solution:</a:t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 u="sng">
                <a:solidFill>
                  <a:schemeClr val="hlink"/>
                </a:solidFill>
                <a:hlinkClick r:id="rId4"/>
              </a:rPr>
              <a:t>https://nacloweb.org/resources/problems/2016/N2016-PS.pdf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Intergalactic Grammars:</a:t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 u="sng">
                <a:solidFill>
                  <a:schemeClr val="hlink"/>
                </a:solidFill>
                <a:hlinkClick r:id="rId5"/>
              </a:rPr>
              <a:t>https://nacloweb.org/resources/problems/2018/N2018-D.pdf</a:t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Solution:</a:t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 u="sng">
                <a:solidFill>
                  <a:schemeClr val="hlink"/>
                </a:solidFill>
                <a:hlinkClick r:id="rId6"/>
              </a:rPr>
              <a:t>https://nacloweb.org/resources/problems/2018/N2018-DS.pdf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375" name="Google Shape;375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</a:pPr>
            <a:r>
              <a:rPr lang="en-IE"/>
              <a:t>More Puzzles</a:t>
            </a:r>
            <a:endParaRPr/>
          </a:p>
        </p:txBody>
      </p:sp>
      <p:sp>
        <p:nvSpPr>
          <p:cNvPr id="376" name="Google Shape;376;p39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Peeled Potato Act with Annie:</a:t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 u="sng">
                <a:solidFill>
                  <a:schemeClr val="hlink"/>
                </a:solidFill>
                <a:hlinkClick r:id="rId3"/>
              </a:rPr>
              <a:t>https://nacloweb.org/resources/problems/2018/N2018-L.pdf</a:t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Solution:</a:t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 u="sng">
                <a:solidFill>
                  <a:schemeClr val="hlink"/>
                </a:solidFill>
                <a:hlinkClick r:id="rId4"/>
              </a:rPr>
              <a:t>https://nacloweb.org/resources/problems/2018/N2018-LS.pdf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A Makeshift Code:</a:t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 u="sng">
                <a:solidFill>
                  <a:schemeClr val="hlink"/>
                </a:solidFill>
                <a:hlinkClick r:id="rId5"/>
              </a:rPr>
              <a:t>https://nacloweb.org/resources/problems/2018/N2018-R.pdf</a:t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Solution:</a:t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 u="sng">
                <a:solidFill>
                  <a:schemeClr val="hlink"/>
                </a:solidFill>
                <a:hlinkClick r:id="rId6"/>
              </a:rPr>
              <a:t>https://nacloweb.org/resources/problems/2018/N2018-RS.pdf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382" name="Google Shape;382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</a:pPr>
            <a:r>
              <a:rPr lang="en-IE"/>
              <a:t>More Puzzles</a:t>
            </a:r>
            <a:endParaRPr/>
          </a:p>
        </p:txBody>
      </p:sp>
      <p:sp>
        <p:nvSpPr>
          <p:cNvPr id="383" name="Google Shape;383;p40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0975" lvl="0" marL="18097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IE" sz="1600"/>
              <a:t>Orwellspeak:</a:t>
            </a:r>
            <a:endParaRPr sz="1600"/>
          </a:p>
          <a:p>
            <a:pPr indent="0" lvl="0" marL="180975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770"/>
              <a:buNone/>
            </a:pPr>
            <a:r>
              <a:rPr lang="en-IE" sz="1600" u="sng">
                <a:solidFill>
                  <a:schemeClr val="hlink"/>
                </a:solidFill>
                <a:hlinkClick r:id="rId3"/>
              </a:rPr>
              <a:t>https://www.nacloweb.org/resources/problems/2009/N2009-M.pdf</a:t>
            </a:r>
            <a:endParaRPr sz="1600"/>
          </a:p>
          <a:p>
            <a:pPr indent="-180975" lvl="0" marL="180975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1600"/>
              <a:buChar char="•"/>
            </a:pPr>
            <a:r>
              <a:rPr lang="en-IE" sz="1600"/>
              <a:t>Solution:</a:t>
            </a:r>
            <a:endParaRPr sz="1600"/>
          </a:p>
          <a:p>
            <a:pPr indent="0" lvl="0" marL="180975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770"/>
              <a:buNone/>
            </a:pPr>
            <a:r>
              <a:rPr lang="en-IE" sz="1600" u="sng">
                <a:solidFill>
                  <a:schemeClr val="hlink"/>
                </a:solidFill>
                <a:hlinkClick r:id="rId4"/>
              </a:rPr>
              <a:t>https://www.nacloweb.org/resources/problems/2009/N2009-MS.pdf</a:t>
            </a:r>
            <a:endParaRPr sz="1600"/>
          </a:p>
          <a:p>
            <a:pPr indent="-82550" lvl="0" marL="180975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  <a:p>
            <a:pPr indent="-180975" lvl="0" marL="180975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1600"/>
              <a:buChar char="•"/>
            </a:pPr>
            <a:r>
              <a:rPr lang="en-IE" sz="1600"/>
              <a:t>Use the Force:</a:t>
            </a:r>
            <a:endParaRPr sz="1600"/>
          </a:p>
          <a:p>
            <a:pPr indent="0" lvl="0" marL="180975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770"/>
              <a:buNone/>
            </a:pPr>
            <a:r>
              <a:rPr lang="en-IE" sz="1600" u="sng">
                <a:solidFill>
                  <a:schemeClr val="hlink"/>
                </a:solidFill>
                <a:hlinkClick r:id="rId5"/>
              </a:rPr>
              <a:t>https://nacloweb.org/resources/problems/2015/N2015-E.pdf</a:t>
            </a:r>
            <a:endParaRPr sz="1600"/>
          </a:p>
          <a:p>
            <a:pPr indent="-180975" lvl="0" marL="180975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1600"/>
              <a:buChar char="•"/>
            </a:pPr>
            <a:r>
              <a:rPr lang="en-IE" sz="1600"/>
              <a:t>Solution:</a:t>
            </a:r>
            <a:endParaRPr sz="1600"/>
          </a:p>
          <a:p>
            <a:pPr indent="0" lvl="0" marL="180975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770"/>
              <a:buNone/>
            </a:pPr>
            <a:r>
              <a:rPr lang="en-IE" sz="1600" u="sng">
                <a:solidFill>
                  <a:schemeClr val="hlink"/>
                </a:solidFill>
                <a:hlinkClick r:id="rId6"/>
              </a:rPr>
              <a:t>https://nacloweb.org/resources/problems/2015/N2015-ES.pdf</a:t>
            </a:r>
            <a:endParaRPr sz="1600"/>
          </a:p>
          <a:p>
            <a:pPr indent="-82550" lvl="0" marL="180975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  <a:p>
            <a:pPr indent="-180975" lvl="0" marL="180975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1600"/>
              <a:buChar char="•"/>
            </a:pPr>
            <a:r>
              <a:rPr lang="en-IE" sz="1600"/>
              <a:t>CCG:</a:t>
            </a:r>
            <a:endParaRPr sz="1600"/>
          </a:p>
          <a:p>
            <a:pPr indent="0" lvl="0" marL="180975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770"/>
              <a:buNone/>
            </a:pPr>
            <a:r>
              <a:rPr lang="en-IE" sz="1600" u="sng">
                <a:solidFill>
                  <a:schemeClr val="hlink"/>
                </a:solidFill>
                <a:hlinkClick r:id="rId7"/>
              </a:rPr>
              <a:t>https://nacloweb.org/resources/problems/2014/N2014-O.pdf</a:t>
            </a:r>
            <a:endParaRPr sz="1600"/>
          </a:p>
          <a:p>
            <a:pPr indent="-180975" lvl="0" marL="180975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1600"/>
              <a:buChar char="•"/>
            </a:pPr>
            <a:r>
              <a:rPr lang="en-IE" sz="1600"/>
              <a:t>Solution:</a:t>
            </a:r>
            <a:endParaRPr sz="1600"/>
          </a:p>
          <a:p>
            <a:pPr indent="0" lvl="0" marL="180975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770"/>
              <a:buNone/>
            </a:pPr>
            <a:r>
              <a:rPr lang="en-IE" sz="1600" u="sng">
                <a:solidFill>
                  <a:schemeClr val="hlink"/>
                </a:solidFill>
                <a:hlinkClick r:id="rId8"/>
              </a:rPr>
              <a:t>https://nacloweb.org/resources/problems/2014/N2014-OS.pdf</a:t>
            </a:r>
            <a:endParaRPr sz="1600"/>
          </a:p>
          <a:p>
            <a:pPr indent="0" lvl="0" marL="180975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600"/>
          </a:p>
          <a:p>
            <a:pPr indent="-180975" lvl="0" marL="180975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1600"/>
              <a:buChar char="•"/>
            </a:pPr>
            <a:r>
              <a:rPr lang="en-IE" sz="1600"/>
              <a:t>Combining Categories in Tok Pisin:</a:t>
            </a:r>
            <a:endParaRPr sz="1600"/>
          </a:p>
          <a:p>
            <a:pPr indent="0" lvl="0" marL="180975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770"/>
              <a:buNone/>
            </a:pPr>
            <a:r>
              <a:rPr lang="en-IE" sz="1600" u="sng">
                <a:solidFill>
                  <a:schemeClr val="hlink"/>
                </a:solidFill>
                <a:hlinkClick r:id="rId9"/>
              </a:rPr>
              <a:t>https://nacloweb.org/resources/problems/2014/N2014-P.pdf</a:t>
            </a:r>
            <a:endParaRPr sz="1600"/>
          </a:p>
          <a:p>
            <a:pPr indent="-180975" lvl="0" marL="180975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1600"/>
              <a:buChar char="•"/>
            </a:pPr>
            <a:r>
              <a:rPr lang="en-IE" sz="1600"/>
              <a:t>Solution:</a:t>
            </a:r>
            <a:endParaRPr sz="1600"/>
          </a:p>
          <a:p>
            <a:pPr indent="0" lvl="0" marL="180975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770"/>
              <a:buNone/>
            </a:pPr>
            <a:r>
              <a:rPr lang="en-IE" sz="1600" u="sng">
                <a:solidFill>
                  <a:schemeClr val="hlink"/>
                </a:solidFill>
                <a:hlinkClick r:id="rId10"/>
              </a:rPr>
              <a:t>https://nacloweb.org/resources/problems/2014/N2014-PS.pdf</a:t>
            </a:r>
            <a:endParaRPr sz="1600"/>
          </a:p>
          <a:p>
            <a:pPr indent="-82550" lvl="0" marL="180975" rtl="0" algn="l">
              <a:lnSpc>
                <a:spcPct val="80000"/>
              </a:lnSpc>
              <a:spcBef>
                <a:spcPts val="31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389" name="Google Shape;389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</a:pPr>
            <a:r>
              <a:rPr lang="en-IE"/>
              <a:t>More Puzzles</a:t>
            </a:r>
            <a:endParaRPr/>
          </a:p>
        </p:txBody>
      </p:sp>
      <p:sp>
        <p:nvSpPr>
          <p:cNvPr id="390" name="Google Shape;390;p41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3ad0d20e48_0_14"/>
          <p:cNvSpPr txBox="1"/>
          <p:nvPr>
            <p:ph idx="12" type="sldNum"/>
          </p:nvPr>
        </p:nvSpPr>
        <p:spPr>
          <a:xfrm>
            <a:off x="7975600" y="6282210"/>
            <a:ext cx="711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</a:pPr>
            <a:r>
              <a:rPr lang="en-IE"/>
              <a:t>How do we represent family relations?</a:t>
            </a:r>
            <a:endParaRPr/>
          </a:p>
        </p:txBody>
      </p:sp>
      <p:sp>
        <p:nvSpPr>
          <p:cNvPr id="110" name="Google Shape;110;p3"/>
          <p:cNvSpPr txBox="1"/>
          <p:nvPr>
            <p:ph idx="1" type="body"/>
          </p:nvPr>
        </p:nvSpPr>
        <p:spPr>
          <a:xfrm>
            <a:off x="457200" y="1600200"/>
            <a:ext cx="2892175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We use a tree structure to show how the members of a family are related. </a:t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The family tree shows who is higher in the hierarchy and who is lower. </a:t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It also shows relationships (e.g. daughter/sister/mother)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11" name="Google Shape;111;p3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12" name="Google Shape;112;p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3120" y="1600200"/>
            <a:ext cx="4781927" cy="3467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18" name="Google Shape;118;p4"/>
          <p:cNvSpPr txBox="1"/>
          <p:nvPr>
            <p:ph type="title"/>
          </p:nvPr>
        </p:nvSpPr>
        <p:spPr>
          <a:xfrm>
            <a:off x="626400" y="1890000"/>
            <a:ext cx="3760249" cy="28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</a:pPr>
            <a:r>
              <a:rPr lang="en-IE"/>
              <a:t>Task 8.1: Constituents and diagnostic tests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85000" lnSpcReduction="20000"/>
          </a:bodyPr>
          <a:lstStyle/>
          <a:p>
            <a:pPr indent="-16811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IE" sz="2350"/>
              <a:t>Just as families, sentences can also be represented in form of trees in order to show their internal structure.</a:t>
            </a:r>
            <a:endParaRPr sz="2350"/>
          </a:p>
          <a:p>
            <a:pPr indent="-51752" lvl="0" marL="180975" rtl="0" algn="l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SzPct val="93617"/>
              <a:buNone/>
            </a:pPr>
            <a:r>
              <a:t/>
            </a:r>
            <a:endParaRPr sz="2350"/>
          </a:p>
          <a:p>
            <a:pPr indent="-168115" lvl="0" marL="180975" rtl="0" algn="l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SzPct val="100000"/>
              <a:buChar char="•"/>
            </a:pPr>
            <a:r>
              <a:rPr lang="en-IE" sz="2350"/>
              <a:t>In this section, we are going to work out the structure of the following sentence:</a:t>
            </a:r>
            <a:endParaRPr sz="2350"/>
          </a:p>
          <a:p>
            <a:pPr indent="-51752" lvl="0" marL="180975" rtl="0" algn="l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SzPct val="93617"/>
              <a:buNone/>
            </a:pPr>
            <a:r>
              <a:t/>
            </a:r>
            <a:endParaRPr sz="2350"/>
          </a:p>
          <a:p>
            <a:pPr indent="0" lvl="0" marL="0" rtl="0" algn="l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SzPct val="93617"/>
              <a:buNone/>
            </a:pPr>
            <a:r>
              <a:rPr i="1" lang="en-IE" sz="2350"/>
              <a:t>	</a:t>
            </a:r>
            <a:r>
              <a:rPr b="1" i="1" lang="en-IE" sz="2350"/>
              <a:t>The cat will chase the mice.</a:t>
            </a:r>
            <a:endParaRPr sz="2350"/>
          </a:p>
          <a:p>
            <a:pPr indent="0" lvl="0" marL="0" rtl="0" algn="l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SzPct val="93617"/>
              <a:buNone/>
            </a:pPr>
            <a:r>
              <a:t/>
            </a:r>
            <a:endParaRPr i="1" sz="2350"/>
          </a:p>
          <a:p>
            <a:pPr indent="-168115" lvl="0" marL="180975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IE" sz="2350"/>
              <a:t>The sentence contains the following words:</a:t>
            </a:r>
            <a:endParaRPr sz="2350"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93617"/>
              <a:buNone/>
            </a:pPr>
            <a:r>
              <a:t/>
            </a:r>
            <a:endParaRPr sz="2350"/>
          </a:p>
          <a:p>
            <a:pPr indent="0" lvl="1" marL="457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ct val="93617"/>
              <a:buNone/>
            </a:pPr>
            <a:r>
              <a:rPr i="1" lang="en-IE" sz="2350"/>
              <a:t>	the</a:t>
            </a:r>
            <a:r>
              <a:rPr lang="en-IE" sz="2350"/>
              <a:t>: </a:t>
            </a:r>
            <a:r>
              <a:rPr b="1" lang="en-IE" sz="2350"/>
              <a:t>Det(</a:t>
            </a:r>
            <a:r>
              <a:rPr lang="en-IE" sz="2350"/>
              <a:t>erminer) – definite article)</a:t>
            </a:r>
            <a:endParaRPr sz="2350"/>
          </a:p>
          <a:p>
            <a:pPr indent="0" lvl="1" marL="457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ct val="93617"/>
              <a:buNone/>
            </a:pPr>
            <a:r>
              <a:rPr i="1" lang="en-IE" sz="2350"/>
              <a:t>	cat</a:t>
            </a:r>
            <a:r>
              <a:rPr lang="en-IE" sz="2350"/>
              <a:t>: </a:t>
            </a:r>
            <a:r>
              <a:rPr b="1" lang="en-IE" sz="2350"/>
              <a:t>N</a:t>
            </a:r>
            <a:r>
              <a:rPr lang="en-IE" sz="2350"/>
              <a:t>(oun)</a:t>
            </a:r>
            <a:endParaRPr sz="2350"/>
          </a:p>
          <a:p>
            <a:pPr indent="0" lvl="1" marL="457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ct val="93617"/>
              <a:buNone/>
            </a:pPr>
            <a:r>
              <a:rPr i="1" lang="en-IE" sz="2350"/>
              <a:t>	will</a:t>
            </a:r>
            <a:r>
              <a:rPr lang="en-IE" sz="2350"/>
              <a:t>: </a:t>
            </a:r>
            <a:r>
              <a:rPr b="1" lang="en-IE" sz="2350"/>
              <a:t>Aux/T</a:t>
            </a:r>
            <a:r>
              <a:rPr lang="en-IE" sz="2350"/>
              <a:t>(ense): [Future]</a:t>
            </a:r>
            <a:endParaRPr sz="2350"/>
          </a:p>
          <a:p>
            <a:pPr indent="0" lvl="1" marL="457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ct val="93617"/>
              <a:buNone/>
            </a:pPr>
            <a:r>
              <a:rPr i="1" lang="en-IE" sz="2350"/>
              <a:t>	chase</a:t>
            </a:r>
            <a:r>
              <a:rPr lang="en-IE" sz="2350"/>
              <a:t>: </a:t>
            </a:r>
            <a:r>
              <a:rPr b="1" lang="en-IE" sz="2350"/>
              <a:t>V</a:t>
            </a:r>
            <a:r>
              <a:rPr lang="en-IE" sz="2350"/>
              <a:t>(erb)</a:t>
            </a:r>
            <a:endParaRPr sz="2350"/>
          </a:p>
          <a:p>
            <a:pPr indent="0" lvl="1" marL="457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ct val="93617"/>
              <a:buNone/>
            </a:pPr>
            <a:r>
              <a:rPr i="1" lang="en-IE" sz="2350"/>
              <a:t>	the</a:t>
            </a:r>
            <a:r>
              <a:rPr lang="en-IE" sz="2350"/>
              <a:t>: </a:t>
            </a:r>
            <a:r>
              <a:rPr b="1" lang="en-IE" sz="2350"/>
              <a:t>Det</a:t>
            </a:r>
            <a:r>
              <a:rPr lang="en-IE" sz="2350"/>
              <a:t>(erminer – definite article) </a:t>
            </a:r>
            <a:endParaRPr sz="2350"/>
          </a:p>
          <a:p>
            <a:pPr indent="0" lvl="1" marL="457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ct val="93617"/>
              <a:buNone/>
            </a:pPr>
            <a:r>
              <a:rPr i="1" lang="en-IE" sz="2350"/>
              <a:t>	mice</a:t>
            </a:r>
            <a:r>
              <a:rPr lang="en-IE" sz="2350"/>
              <a:t>: </a:t>
            </a:r>
            <a:r>
              <a:rPr b="1" lang="en-IE" sz="2350"/>
              <a:t>N</a:t>
            </a:r>
            <a:r>
              <a:rPr lang="en-IE" sz="2350"/>
              <a:t>(noun) </a:t>
            </a:r>
            <a:endParaRPr sz="2350"/>
          </a:p>
          <a:p>
            <a:pPr indent="-63500" lvl="0" marL="180975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/>
          </a:p>
        </p:txBody>
      </p:sp>
      <p:sp>
        <p:nvSpPr>
          <p:cNvPr id="124" name="Google Shape;12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3000"/>
              <a:buFont typeface="Helvetica Neue"/>
              <a:buNone/>
            </a:pPr>
            <a:r>
              <a:rPr lang="en-IE"/>
              <a:t>Task 8.1: Constituents and diagnostic tests</a:t>
            </a:r>
            <a:endParaRPr/>
          </a:p>
        </p:txBody>
      </p:sp>
      <p:sp>
        <p:nvSpPr>
          <p:cNvPr id="125" name="Google Shape;125;p5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IE" sz="2000">
                <a:solidFill>
                  <a:srgbClr val="FF0000"/>
                </a:solidFill>
              </a:rPr>
              <a:t>S</a:t>
            </a:r>
            <a:r>
              <a:rPr lang="en-IE" sz="2000"/>
              <a:t>entence: 	[</a:t>
            </a:r>
            <a:r>
              <a:rPr baseline="-25000" lang="en-IE" sz="2000">
                <a:solidFill>
                  <a:srgbClr val="FF0000"/>
                </a:solidFill>
              </a:rPr>
              <a:t>S</a:t>
            </a:r>
            <a:r>
              <a:rPr lang="en-IE" sz="2000"/>
              <a:t> </a:t>
            </a:r>
            <a:r>
              <a:rPr i="1" lang="en-IE" sz="2000"/>
              <a:t>the cat will chase the mice</a:t>
            </a:r>
            <a:r>
              <a:rPr lang="en-IE" sz="2000"/>
              <a:t>]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 sz="2000"/>
              <a:t>What is the internal structure of </a:t>
            </a:r>
            <a:r>
              <a:rPr lang="en-IE" sz="2000">
                <a:solidFill>
                  <a:srgbClr val="ED174B"/>
                </a:solidFill>
              </a:rPr>
              <a:t>S</a:t>
            </a:r>
            <a:r>
              <a:rPr lang="en-IE" sz="2000"/>
              <a:t> and how do we go about finding out?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i="1" sz="2000"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32" name="Google Shape;132;p6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33" name="Google Shape;13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67" y="2194246"/>
            <a:ext cx="5589809" cy="28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80975" lvl="0" marL="180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IE" sz="2000"/>
              <a:t>The flat structure (theory)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 sz="2000"/>
              <a:t>Remember the Simpsons Family tree!</a:t>
            </a:r>
            <a:endParaRPr/>
          </a:p>
          <a:p>
            <a:pPr indent="-180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IE" sz="2000"/>
              <a:t>The flat structure above does not indicate the hierarchical relations. </a:t>
            </a:r>
            <a:endParaRPr/>
          </a:p>
          <a:p>
            <a:pPr indent="-53975" lvl="0" marL="1809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39" name="Google Shape;139;p7"/>
          <p:cNvSpPr txBox="1"/>
          <p:nvPr>
            <p:ph idx="12" type="sldNum"/>
          </p:nvPr>
        </p:nvSpPr>
        <p:spPr>
          <a:xfrm>
            <a:off x="6631200" y="628221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40" name="Google Shape;14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0126" y="2198377"/>
            <a:ext cx="5012738" cy="2461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PPLI Brand Theme Colours_2021">
      <a:dk1>
        <a:srgbClr val="000000"/>
      </a:dk1>
      <a:lt1>
        <a:srgbClr val="FFFFFF"/>
      </a:lt1>
      <a:dk2>
        <a:srgbClr val="009CDE"/>
      </a:dk2>
      <a:lt2>
        <a:srgbClr val="97999B"/>
      </a:lt2>
      <a:accent1>
        <a:srgbClr val="009CDE"/>
      </a:accent1>
      <a:accent2>
        <a:srgbClr val="97999B"/>
      </a:accent2>
      <a:accent3>
        <a:srgbClr val="AAC5DE"/>
      </a:accent3>
      <a:accent4>
        <a:srgbClr val="C8C9CA"/>
      </a:accent4>
      <a:accent5>
        <a:srgbClr val="4478AB"/>
      </a:accent5>
      <a:accent6>
        <a:srgbClr val="757678"/>
      </a:accent6>
      <a:hlink>
        <a:srgbClr val="C8C9CA"/>
      </a:hlink>
      <a:folHlink>
        <a:srgbClr val="4478A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2018-09-06T13:39:44Z</dcterms:created>
  <dc:creator>Office 2004 Test Drive User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0x0101007E4C8BBF7FBD724A836FFA047F16560C</vt:lpwstr>
  </property>
  <property fmtid="{D5CDD505-2E9C-101B-9397-08002B2CF9AE}" pid="3" name="_Level">
    <vt:i4>1</vt:i4>
  </property>
</Properties>
</file>