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69" r:id="rId2"/>
    <p:sldId id="256" r:id="rId3"/>
    <p:sldId id="257" r:id="rId4"/>
    <p:sldId id="261" r:id="rId5"/>
    <p:sldId id="259" r:id="rId6"/>
    <p:sldId id="260" r:id="rId7"/>
    <p:sldId id="284" r:id="rId8"/>
    <p:sldId id="258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70" r:id="rId17"/>
    <p:sldId id="273" r:id="rId18"/>
    <p:sldId id="276" r:id="rId19"/>
    <p:sldId id="277" r:id="rId20"/>
    <p:sldId id="278" r:id="rId21"/>
    <p:sldId id="282" r:id="rId22"/>
    <p:sldId id="279" r:id="rId23"/>
    <p:sldId id="280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2C257-0721-4772-ADC1-AD727787FBFE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9CBD4-6B17-4EE5-804E-133A1F7C556B}" type="slidenum">
              <a:rPr lang="en-AU" smtClean="0"/>
              <a:pPr/>
              <a:t>&lt;#&gt;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8094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9CBD4-6B17-4EE5-804E-133A1F7C556B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05D0F2-A2F9-44A2-9AE4-544BC13EC415}" type="datetimeFigureOut">
              <a:rPr lang="en-AU" smtClean="0"/>
              <a:pPr/>
              <a:t>13/01/2012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E3245B-D5C4-4A4D-9F92-BC2C4942DF63}" type="slidenum">
              <a:rPr lang="en-AU" smtClean="0"/>
              <a:pPr/>
              <a:t>&lt;#&gt;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19.jpeg"/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12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2.gif"/><Relationship Id="rId5" Type="http://schemas.openxmlformats.org/officeDocument/2006/relationships/image" Target="../media/image5.png"/><Relationship Id="rId15" Type="http://schemas.openxmlformats.org/officeDocument/2006/relationships/image" Target="../media/image7.png"/><Relationship Id="rId10" Type="http://schemas.openxmlformats.org/officeDocument/2006/relationships/image" Target="../media/image11.jpeg"/><Relationship Id="rId4" Type="http://schemas.openxmlformats.org/officeDocument/2006/relationships/image" Target="../media/image16.jpeg"/><Relationship Id="rId9" Type="http://schemas.openxmlformats.org/officeDocument/2006/relationships/image" Target="../media/image10.png"/><Relationship Id="rId1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19.jpeg"/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12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2.gif"/><Relationship Id="rId5" Type="http://schemas.openxmlformats.org/officeDocument/2006/relationships/image" Target="../media/image5.png"/><Relationship Id="rId15" Type="http://schemas.openxmlformats.org/officeDocument/2006/relationships/image" Target="../media/image7.png"/><Relationship Id="rId10" Type="http://schemas.openxmlformats.org/officeDocument/2006/relationships/image" Target="../media/image11.jpeg"/><Relationship Id="rId4" Type="http://schemas.openxmlformats.org/officeDocument/2006/relationships/image" Target="../media/image16.jpeg"/><Relationship Id="rId9" Type="http://schemas.openxmlformats.org/officeDocument/2006/relationships/image" Target="../media/image10.png"/><Relationship Id="rId1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12.gif"/><Relationship Id="rId3" Type="http://schemas.openxmlformats.org/officeDocument/2006/relationships/image" Target="../media/image5.png"/><Relationship Id="rId7" Type="http://schemas.openxmlformats.org/officeDocument/2006/relationships/image" Target="../media/image11.jpeg"/><Relationship Id="rId12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3.jpeg"/><Relationship Id="rId5" Type="http://schemas.openxmlformats.org/officeDocument/2006/relationships/image" Target="../media/image17.jpeg"/><Relationship Id="rId15" Type="http://schemas.openxmlformats.org/officeDocument/2006/relationships/image" Target="../media/image21.png"/><Relationship Id="rId10" Type="http://schemas.openxmlformats.org/officeDocument/2006/relationships/image" Target="../media/image18.jpeg"/><Relationship Id="rId4" Type="http://schemas.openxmlformats.org/officeDocument/2006/relationships/image" Target="../media/image4.png"/><Relationship Id="rId9" Type="http://schemas.openxmlformats.org/officeDocument/2006/relationships/image" Target="../media/image16.jpeg"/><Relationship Id="rId1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sz="8800" dirty="0"/>
              <a:t>どう</a:t>
            </a:r>
            <a:r>
              <a:rPr lang="ja-JP" altLang="en-US" sz="8800" dirty="0" smtClean="0"/>
              <a:t>し</a:t>
            </a:r>
            <a:r>
              <a:rPr lang="en-US" altLang="ja-JP" sz="8800" dirty="0" smtClean="0"/>
              <a:t/>
            </a:r>
            <a:br>
              <a:rPr lang="en-US" altLang="ja-JP" sz="8800" dirty="0" smtClean="0"/>
            </a:br>
            <a:r>
              <a:rPr lang="ja-JP" altLang="en-US" sz="8800" dirty="0"/>
              <a:t>動詞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Basic Verbs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3439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テニス　を　します</a:t>
            </a:r>
            <a:endParaRPr lang="en-US" sz="6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3354487" cy="384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/>
              <a:t>かいも</a:t>
            </a:r>
            <a:r>
              <a:rPr lang="ja-JP" altLang="en-US" sz="6000" dirty="0" smtClean="0"/>
              <a:t>の　を　します</a:t>
            </a:r>
            <a:endParaRPr lang="en-US" sz="6000" dirty="0"/>
          </a:p>
        </p:txBody>
      </p:sp>
      <p:pic>
        <p:nvPicPr>
          <p:cNvPr id="3078" name="Picture 6" descr="http://blog-imgs-37.fc2.com/t/a/m/tamuramegumi/shopping_gree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88840"/>
            <a:ext cx="2448272" cy="406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/>
              <a:t>しご</a:t>
            </a:r>
            <a:r>
              <a:rPr lang="ja-JP" altLang="en-US" sz="6000" dirty="0" smtClean="0"/>
              <a:t>と　を　します</a:t>
            </a:r>
            <a:endParaRPr lang="en-US" sz="6000" dirty="0"/>
          </a:p>
        </p:txBody>
      </p:sp>
      <p:pic>
        <p:nvPicPr>
          <p:cNvPr id="4100" name="Picture 4" descr="http://www.takeuchi-reform.com/blog/img/%E3%81%8A%E8%8C%B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3108" y="2204864"/>
            <a:ext cx="3384376" cy="347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いきます</a:t>
            </a:r>
            <a:endParaRPr lang="en-US" sz="6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44824"/>
            <a:ext cx="3714558" cy="391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 rot="219838">
            <a:off x="1701584" y="3107833"/>
            <a:ext cx="1748338" cy="1369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きます</a:t>
            </a:r>
            <a:endParaRPr lang="en-US" sz="6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9199" y="2852936"/>
            <a:ext cx="4045641" cy="2736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Arrow 4"/>
          <p:cNvSpPr/>
          <p:nvPr/>
        </p:nvSpPr>
        <p:spPr>
          <a:xfrm rot="219838">
            <a:off x="4461037" y="4728874"/>
            <a:ext cx="1331740" cy="8184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/>
              <a:t>か</a:t>
            </a:r>
            <a:r>
              <a:rPr lang="ja-JP" altLang="en-US" sz="6000" dirty="0" smtClean="0"/>
              <a:t>えります</a:t>
            </a:r>
            <a:endParaRPr lang="en-US" sz="6000" dirty="0"/>
          </a:p>
        </p:txBody>
      </p:sp>
      <p:pic>
        <p:nvPicPr>
          <p:cNvPr id="13314" name="Picture 2" descr="http://awarz.jp/refom_1/img_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60848"/>
            <a:ext cx="2376264" cy="272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ircular Arrow 3"/>
          <p:cNvSpPr/>
          <p:nvPr/>
        </p:nvSpPr>
        <p:spPr>
          <a:xfrm rot="10800000">
            <a:off x="3203848" y="2852936"/>
            <a:ext cx="2578282" cy="27794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77157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98664" y="513546"/>
            <a:ext cx="1494320" cy="646331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/>
              <a:t>～ます</a:t>
            </a:r>
            <a:endParaRPr lang="en-US" altLang="ja-JP" sz="3600" b="1" dirty="0" smtClean="0"/>
          </a:p>
        </p:txBody>
      </p:sp>
      <p:pic>
        <p:nvPicPr>
          <p:cNvPr id="16" name="Picture 6" descr="男の子（晩ごはん）　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68960"/>
            <a:ext cx="1385781" cy="13857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i.quizlet.net/i/v66xVkvwBU02BFNfyCGLIw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581" y="4869160"/>
            <a:ext cx="1302083" cy="15943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pds.exblog.jp/pds/1/200602/05/60/f0060760_2026407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1709611" cy="11646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5947" y="4686379"/>
            <a:ext cx="1486173" cy="14990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 descr="http://www.cafetronik.com/img/lis_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6644"/>
            <a:ext cx="1171150" cy="17484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8877" y="4879038"/>
            <a:ext cx="1677243" cy="1384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 descr="小学生（男の子）　イラスト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5950" y="2983705"/>
            <a:ext cx="1258816" cy="12588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1358" y="2922196"/>
            <a:ext cx="1289262" cy="147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 descr="http://blog-imgs-37.fc2.com/t/a/m/tamuramegumi/shopping_green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4664"/>
            <a:ext cx="1320651" cy="21949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www.takeuchi-reform.com/blog/img/%E3%81%8A%E8%8C%B6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722" y="2683815"/>
            <a:ext cx="1558974" cy="15989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048" y="582806"/>
            <a:ext cx="1426797" cy="10670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960" y="5035153"/>
            <a:ext cx="1709006" cy="12624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320" y="980728"/>
            <a:ext cx="1479036" cy="14790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Picture 4" descr="http://i.quizlet.net/i/v66xVkvwBU02BFNfyCGLIw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581" y="4867509"/>
            <a:ext cx="1302083" cy="15943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afetronik.com/img/lis_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8990" y="2784993"/>
            <a:ext cx="1171150" cy="17484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www.takeuchi-reform.com/blog/img/%E3%81%8A%E8%8C%B6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960" y="2682164"/>
            <a:ext cx="1558974" cy="15989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960" y="5033502"/>
            <a:ext cx="1709006" cy="12624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3635897" y="1398006"/>
            <a:ext cx="2160240" cy="1503597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20541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b="1" dirty="0" smtClean="0">
                <a:solidFill>
                  <a:schemeClr val="tx1"/>
                </a:solidFill>
                <a:latin typeface="Comic Sans MS" pitchFamily="66" charset="0"/>
              </a:rPr>
              <a:t>Present or Future tense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660" y="198884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Present </a:t>
            </a:r>
            <a:r>
              <a:rPr lang="en-US" altLang="ja-JP" sz="2000" i="1" dirty="0" smtClean="0"/>
              <a:t>(routines, everyday activities – I do something) </a:t>
            </a:r>
          </a:p>
          <a:p>
            <a:r>
              <a:rPr lang="en-US" altLang="ja-JP" sz="2800" dirty="0" smtClean="0"/>
              <a:t>and/or future tense </a:t>
            </a:r>
            <a:r>
              <a:rPr lang="en-US" altLang="ja-JP" sz="2000" i="1" dirty="0" smtClean="0"/>
              <a:t>(I will do something)</a:t>
            </a:r>
          </a:p>
          <a:p>
            <a:endParaRPr lang="en-US" altLang="ja-JP" sz="2800" dirty="0" smtClean="0"/>
          </a:p>
          <a:p>
            <a:pPr algn="ctr"/>
            <a:r>
              <a:rPr lang="en-US" altLang="ja-JP" sz="2800" dirty="0" smtClean="0"/>
              <a:t>OBJECT</a:t>
            </a:r>
            <a:r>
              <a:rPr lang="ja-JP" altLang="en-US" sz="2800" dirty="0" smtClean="0"/>
              <a:t>　＋　</a:t>
            </a:r>
            <a:r>
              <a:rPr lang="en-US" altLang="ja-JP" sz="2800" dirty="0" smtClean="0"/>
              <a:t>particle  </a:t>
            </a:r>
            <a:r>
              <a:rPr lang="ja-JP" altLang="en-US" sz="2800" dirty="0" smtClean="0"/>
              <a:t>を　＋　</a:t>
            </a:r>
            <a:r>
              <a:rPr lang="en-US" altLang="ja-JP" sz="2800" dirty="0" smtClean="0"/>
              <a:t>VERB</a:t>
            </a:r>
            <a:r>
              <a:rPr lang="ja-JP" altLang="en-US" sz="2800" dirty="0" smtClean="0"/>
              <a:t>ます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619672" y="4509120"/>
            <a:ext cx="5256584" cy="1452705"/>
          </a:xfrm>
          <a:prstGeom prst="rect">
            <a:avLst/>
          </a:prstGeom>
          <a:solidFill>
            <a:schemeClr val="bg2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/>
              <a:t>バナナ　</a:t>
            </a:r>
            <a:r>
              <a:rPr lang="ja-JP" altLang="en-US" sz="2600" dirty="0" smtClean="0">
                <a:solidFill>
                  <a:srgbClr val="FF0000"/>
                </a:solidFill>
              </a:rPr>
              <a:t>を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 smtClean="0">
                <a:solidFill>
                  <a:prstClr val="black"/>
                </a:solidFill>
              </a:rPr>
              <a:t>たべます。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smtClean="0">
                <a:solidFill>
                  <a:prstClr val="black"/>
                </a:solidFill>
              </a:rPr>
              <a:t>Banana  </a:t>
            </a:r>
            <a:r>
              <a:rPr lang="en-US" altLang="ja-JP" sz="2600" b="1" dirty="0" smtClean="0">
                <a:solidFill>
                  <a:srgbClr val="FF0000"/>
                </a:solidFill>
              </a:rPr>
              <a:t>o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  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tabemasu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I eat (will eat) a banana. </a:t>
            </a:r>
            <a:endParaRPr lang="en-US" sz="2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0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Movement verbs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988840"/>
            <a:ext cx="813690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Verbs of movement don’t use particle </a:t>
            </a:r>
            <a:r>
              <a:rPr lang="ja-JP" altLang="en-US" sz="2800" dirty="0" smtClean="0">
                <a:latin typeface="Arial" pitchFamily="34" charset="0"/>
                <a:ea typeface="ＪＳゴシック" pitchFamily="49" charset="-128"/>
                <a:cs typeface="Arial" pitchFamily="34" charset="0"/>
              </a:rPr>
              <a:t>を</a:t>
            </a:r>
            <a:endParaRPr lang="en-US" altLang="ja-JP" sz="2800" dirty="0" smtClean="0">
              <a:latin typeface="Arial" pitchFamily="34" charset="0"/>
              <a:ea typeface="ＪＳゴシック" pitchFamily="49" charset="-128"/>
              <a:cs typeface="Arial" pitchFamily="34" charset="0"/>
            </a:endParaRPr>
          </a:p>
          <a:p>
            <a:pPr algn="ctr"/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but need a particle </a:t>
            </a:r>
            <a:r>
              <a:rPr lang="en-US" altLang="ja-JP" sz="2800" dirty="0" smtClean="0">
                <a:latin typeface="Arial" pitchFamily="34" charset="0"/>
                <a:ea typeface="ＪＳゴシック" pitchFamily="49" charset="-128"/>
                <a:cs typeface="Arial" pitchFamily="34" charset="0"/>
              </a:rPr>
              <a:t> </a:t>
            </a:r>
            <a:r>
              <a:rPr lang="ja-JP" altLang="en-US" sz="2800" dirty="0" smtClean="0">
                <a:latin typeface="Arial" pitchFamily="34" charset="0"/>
                <a:ea typeface="ＪＳゴシック" pitchFamily="49" charset="-128"/>
                <a:cs typeface="Arial" pitchFamily="34" charset="0"/>
              </a:rPr>
              <a:t>へ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(in English meaning ‘to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’)</a:t>
            </a:r>
          </a:p>
          <a:p>
            <a:pPr algn="ctr"/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Arial" pitchFamily="34" charset="0"/>
                <a:ea typeface="ＪＳゴシック" pitchFamily="49" charset="-128"/>
                <a:cs typeface="Arial" pitchFamily="34" charset="0"/>
              </a:rPr>
              <a:t>「へ」</a:t>
            </a:r>
            <a:r>
              <a:rPr lang="ja-JP" alt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pronounced “e” (as in elephant)</a:t>
            </a:r>
            <a:endParaRPr lang="en-US" altLang="ja-JP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altLang="ja-JP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OBJECT</a:t>
            </a:r>
            <a:r>
              <a:rPr lang="ja-JP" altLang="en-US" sz="2400" dirty="0">
                <a:latin typeface="Arial" pitchFamily="34" charset="0"/>
                <a:cs typeface="Arial" pitchFamily="34" charset="0"/>
              </a:rPr>
              <a:t>　＋　</a:t>
            </a:r>
            <a:r>
              <a:rPr lang="en-US" altLang="ja-JP" sz="2400" dirty="0">
                <a:latin typeface="Arial" pitchFamily="34" charset="0"/>
                <a:cs typeface="Arial" pitchFamily="34" charset="0"/>
              </a:rPr>
              <a:t>particle 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へ</a:t>
            </a:r>
            <a:r>
              <a:rPr lang="ja-JP" altLang="en-US" sz="2400" dirty="0">
                <a:latin typeface="Arial" pitchFamily="34" charset="0"/>
                <a:cs typeface="Arial" pitchFamily="34" charset="0"/>
              </a:rPr>
              <a:t>　＋　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MOVEMENT </a:t>
            </a:r>
            <a:r>
              <a:rPr lang="ja-JP" alt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VERB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ます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4" y="4869160"/>
            <a:ext cx="5256584" cy="1452705"/>
          </a:xfrm>
          <a:prstGeom prst="rect">
            <a:avLst/>
          </a:prstGeom>
          <a:solidFill>
            <a:schemeClr val="bg2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/>
              <a:t>がっこう</a:t>
            </a:r>
            <a:r>
              <a:rPr lang="ja-JP" altLang="en-US" sz="2600" dirty="0">
                <a:solidFill>
                  <a:srgbClr val="FF0000"/>
                </a:solidFill>
              </a:rPr>
              <a:t>　</a:t>
            </a:r>
            <a:r>
              <a:rPr lang="ja-JP" altLang="en-US" sz="2600" dirty="0" smtClean="0">
                <a:solidFill>
                  <a:srgbClr val="FF0000"/>
                </a:solidFill>
              </a:rPr>
              <a:t>　</a:t>
            </a:r>
            <a:r>
              <a:rPr lang="ja-JP" altLang="en-US" sz="2600" dirty="0" smtClean="0">
                <a:solidFill>
                  <a:srgbClr val="FF0000"/>
                </a:solidFill>
              </a:rPr>
              <a:t>へ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 smtClean="0">
                <a:solidFill>
                  <a:prstClr val="black"/>
                </a:solidFill>
              </a:rPr>
              <a:t>　いきます。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b="1" dirty="0" smtClean="0">
                <a:solidFill>
                  <a:prstClr val="black"/>
                </a:solidFill>
              </a:rPr>
              <a:t>　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Gakkou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</a:t>
            </a:r>
            <a:r>
              <a:rPr lang="ja-JP" altLang="en-US" sz="2600" b="1" dirty="0" smtClean="0">
                <a:solidFill>
                  <a:prstClr val="black"/>
                </a:solidFill>
              </a:rPr>
              <a:t>　</a:t>
            </a:r>
            <a:r>
              <a:rPr lang="en-US" altLang="ja-JP" sz="2600" b="1" dirty="0" smtClean="0">
                <a:solidFill>
                  <a:srgbClr val="FF0000"/>
                </a:solidFill>
              </a:rPr>
              <a:t>e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 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ikimasu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I go (will go) </a:t>
            </a:r>
            <a:r>
              <a:rPr lang="en-US" altLang="ja-JP" sz="2600" i="1" dirty="0" smtClean="0">
                <a:solidFill>
                  <a:srgbClr val="FF0000"/>
                </a:solidFill>
              </a:rPr>
              <a:t>to </a:t>
            </a:r>
            <a:r>
              <a:rPr lang="en-US" altLang="ja-JP" sz="2600" i="1" dirty="0" smtClean="0">
                <a:solidFill>
                  <a:prstClr val="black"/>
                </a:solidFill>
              </a:rPr>
              <a:t>school. </a:t>
            </a:r>
            <a:endParaRPr lang="en-US" sz="2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39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Negatives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98884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Negatives are formed by changing the </a:t>
            </a:r>
          </a:p>
          <a:p>
            <a:r>
              <a:rPr lang="en-US" altLang="ja-JP" sz="2800" dirty="0" err="1" smtClean="0"/>
              <a:t>Masu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ます</a:t>
            </a:r>
            <a:r>
              <a:rPr lang="en-US" altLang="ja-JP" sz="2800" dirty="0" smtClean="0"/>
              <a:t> to </a:t>
            </a:r>
            <a:r>
              <a:rPr lang="en-US" altLang="ja-JP" sz="2800" dirty="0" err="1" smtClean="0"/>
              <a:t>masen</a:t>
            </a:r>
            <a:r>
              <a:rPr lang="ja-JP" altLang="en-US" sz="2800" dirty="0" smtClean="0"/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ません</a:t>
            </a:r>
            <a:r>
              <a:rPr lang="en-US" altLang="ja-JP" sz="2800" dirty="0" smtClean="0">
                <a:solidFill>
                  <a:srgbClr val="FF0000"/>
                </a:solidFill>
              </a:rPr>
              <a:t>.</a:t>
            </a:r>
            <a:endParaRPr lang="en-US" altLang="ja-JP" sz="2400" i="1" dirty="0" smtClean="0">
              <a:solidFill>
                <a:srgbClr val="FF0000"/>
              </a:solidFill>
            </a:endParaRPr>
          </a:p>
          <a:p>
            <a:endParaRPr lang="en-US" altLang="ja-JP" sz="2800" dirty="0" smtClean="0"/>
          </a:p>
          <a:p>
            <a:pPr algn="ctr"/>
            <a:r>
              <a:rPr lang="en-US" altLang="ja-JP" sz="2800" dirty="0" smtClean="0"/>
              <a:t>OBJECT</a:t>
            </a:r>
            <a:r>
              <a:rPr lang="ja-JP" altLang="en-US" sz="2800" dirty="0" smtClean="0"/>
              <a:t>　＋　</a:t>
            </a:r>
            <a:r>
              <a:rPr lang="en-US" altLang="ja-JP" sz="2800" dirty="0" smtClean="0"/>
              <a:t>particle </a:t>
            </a:r>
            <a:r>
              <a:rPr lang="ja-JP" altLang="en-US" sz="2800" dirty="0" smtClean="0"/>
              <a:t>を　＋　</a:t>
            </a:r>
            <a:r>
              <a:rPr lang="en-US" altLang="ja-JP" sz="2800" dirty="0" smtClean="0"/>
              <a:t>VERB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ません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509120"/>
            <a:ext cx="5904656" cy="1452705"/>
          </a:xfrm>
          <a:prstGeom prst="rect">
            <a:avLst/>
          </a:prstGeom>
          <a:solidFill>
            <a:schemeClr val="bg2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/>
              <a:t>バナナ　</a:t>
            </a:r>
            <a:r>
              <a:rPr lang="ja-JP" altLang="en-US" sz="2600" dirty="0" smtClean="0">
                <a:solidFill>
                  <a:srgbClr val="FF0000"/>
                </a:solidFill>
              </a:rPr>
              <a:t>を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 smtClean="0">
                <a:solidFill>
                  <a:prstClr val="black"/>
                </a:solidFill>
              </a:rPr>
              <a:t>たべま</a:t>
            </a:r>
            <a:r>
              <a:rPr lang="ja-JP" altLang="en-US" sz="2600" u="sng" dirty="0" smtClean="0">
                <a:solidFill>
                  <a:srgbClr val="FF0000"/>
                </a:solidFill>
              </a:rPr>
              <a:t>せん</a:t>
            </a:r>
            <a:r>
              <a:rPr lang="ja-JP" altLang="en-US" sz="2600" dirty="0" smtClean="0">
                <a:solidFill>
                  <a:prstClr val="black"/>
                </a:solidFill>
              </a:rPr>
              <a:t>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smtClean="0">
                <a:solidFill>
                  <a:prstClr val="black"/>
                </a:solidFill>
              </a:rPr>
              <a:t>Banana  </a:t>
            </a:r>
            <a:r>
              <a:rPr lang="en-US" altLang="ja-JP" sz="2600" b="1" dirty="0" smtClean="0">
                <a:solidFill>
                  <a:srgbClr val="FF0000"/>
                </a:solidFill>
              </a:rPr>
              <a:t>o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tabema</a:t>
            </a:r>
            <a:r>
              <a:rPr lang="en-US" altLang="ja-JP" sz="2600" b="1" u="sng" dirty="0" err="1" smtClean="0">
                <a:solidFill>
                  <a:srgbClr val="FF0000"/>
                </a:solidFill>
              </a:rPr>
              <a:t>sen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I don’t eat (won’t eat) banana. </a:t>
            </a:r>
          </a:p>
        </p:txBody>
      </p:sp>
    </p:spTree>
    <p:extLst>
      <p:ext uri="{BB962C8B-B14F-4D97-AF65-F5344CB8AC3E}">
        <p14:creationId xmlns:p14="http://schemas.microsoft.com/office/powerpoint/2010/main" xmlns="" val="332727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たべます</a:t>
            </a:r>
            <a:endParaRPr lang="en-US" sz="6000" dirty="0"/>
          </a:p>
        </p:txBody>
      </p:sp>
      <p:pic>
        <p:nvPicPr>
          <p:cNvPr id="2054" name="Picture 6" descr="男の子（晩ごはん）　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4383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672" y="4509120"/>
            <a:ext cx="5256584" cy="1852815"/>
          </a:xfrm>
          <a:prstGeom prst="rect">
            <a:avLst/>
          </a:prstGeom>
          <a:solidFill>
            <a:schemeClr val="bg2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/>
              <a:t>がっこう</a:t>
            </a:r>
            <a:r>
              <a:rPr lang="ja-JP" altLang="en-US" sz="2600" dirty="0">
                <a:solidFill>
                  <a:srgbClr val="FF0000"/>
                </a:solidFill>
              </a:rPr>
              <a:t>　</a:t>
            </a:r>
            <a:r>
              <a:rPr lang="ja-JP" altLang="en-US" sz="2600" dirty="0" smtClean="0">
                <a:solidFill>
                  <a:srgbClr val="FF0000"/>
                </a:solidFill>
              </a:rPr>
              <a:t>へ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 smtClean="0">
                <a:solidFill>
                  <a:prstClr val="black"/>
                </a:solidFill>
              </a:rPr>
              <a:t>いきま</a:t>
            </a:r>
            <a:r>
              <a:rPr lang="ja-JP" altLang="en-US" sz="2600" u="sng" dirty="0" smtClean="0">
                <a:solidFill>
                  <a:srgbClr val="FF0000"/>
                </a:solidFill>
              </a:rPr>
              <a:t>せん</a:t>
            </a:r>
            <a:r>
              <a:rPr lang="ja-JP" altLang="en-US" sz="2600" dirty="0" smtClean="0">
                <a:solidFill>
                  <a:prstClr val="black"/>
                </a:solidFill>
              </a:rPr>
              <a:t>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err="1" smtClean="0">
                <a:solidFill>
                  <a:prstClr val="black"/>
                </a:solidFill>
              </a:rPr>
              <a:t>Gakkou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</a:t>
            </a:r>
            <a:r>
              <a:rPr lang="en-US" altLang="ja-JP" sz="2600" b="1" dirty="0" smtClean="0">
                <a:solidFill>
                  <a:srgbClr val="FF0000"/>
                </a:solidFill>
              </a:rPr>
              <a:t>e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ikima</a:t>
            </a:r>
            <a:r>
              <a:rPr lang="en-US" altLang="ja-JP" sz="2600" b="1" u="sng" dirty="0" err="1" smtClean="0">
                <a:solidFill>
                  <a:srgbClr val="FF0000"/>
                </a:solidFill>
              </a:rPr>
              <a:t>sen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I don’t go (won’t go) </a:t>
            </a:r>
            <a:r>
              <a:rPr lang="en-US" altLang="ja-JP" sz="2600" i="1" dirty="0" smtClean="0">
                <a:solidFill>
                  <a:srgbClr val="FF0000"/>
                </a:solidFill>
              </a:rPr>
              <a:t>to </a:t>
            </a:r>
            <a:r>
              <a:rPr lang="en-US" altLang="ja-JP" sz="2600" i="1" dirty="0" smtClean="0">
                <a:solidFill>
                  <a:prstClr val="black"/>
                </a:solidFill>
              </a:rPr>
              <a:t>school. </a:t>
            </a:r>
            <a:endParaRPr lang="en-US" sz="2600" i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988840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Also in movement verbs, negatives are formed by changing the </a:t>
            </a:r>
            <a:r>
              <a:rPr lang="en-US" altLang="ja-JP" sz="2800" dirty="0" err="1" smtClean="0"/>
              <a:t>masu</a:t>
            </a:r>
            <a:r>
              <a:rPr lang="ja-JP" altLang="en-US" sz="2800" dirty="0" smtClean="0"/>
              <a:t>　ます</a:t>
            </a:r>
            <a:r>
              <a:rPr lang="en-US" altLang="ja-JP" sz="2800" dirty="0" smtClean="0"/>
              <a:t> to </a:t>
            </a:r>
            <a:r>
              <a:rPr lang="en-US" altLang="ja-JP" sz="2800" dirty="0" err="1" smtClean="0"/>
              <a:t>masen</a:t>
            </a:r>
            <a:r>
              <a:rPr lang="ja-JP" altLang="en-US" sz="2800" dirty="0" smtClean="0"/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ません</a:t>
            </a:r>
            <a:r>
              <a:rPr lang="en-US" altLang="ja-JP" sz="2800" dirty="0" smtClean="0"/>
              <a:t>.</a:t>
            </a:r>
          </a:p>
          <a:p>
            <a:endParaRPr lang="en-US" altLang="ja-JP" sz="2800" dirty="0" smtClean="0"/>
          </a:p>
          <a:p>
            <a:pPr algn="ctr"/>
            <a:r>
              <a:rPr lang="en-US" altLang="ja-JP" sz="2800" dirty="0" smtClean="0"/>
              <a:t>OBJECT</a:t>
            </a:r>
            <a:r>
              <a:rPr lang="ja-JP" altLang="en-US" sz="2800" dirty="0" smtClean="0"/>
              <a:t>　＋　</a:t>
            </a:r>
            <a:r>
              <a:rPr lang="en-US" altLang="ja-JP" sz="2800" dirty="0" smtClean="0"/>
              <a:t>particle </a:t>
            </a:r>
            <a:r>
              <a:rPr lang="ja-JP" altLang="en-US" sz="2800" dirty="0" smtClean="0"/>
              <a:t>へ</a:t>
            </a:r>
            <a:r>
              <a:rPr lang="ja-JP" altLang="en-US" sz="2800" dirty="0" smtClean="0"/>
              <a:t>　＋　</a:t>
            </a:r>
            <a:r>
              <a:rPr lang="en-US" altLang="ja-JP" sz="2800" dirty="0" smtClean="0"/>
              <a:t>VERB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ません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09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6" descr="男の子（晩ごはん）　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8746" y="2950646"/>
            <a:ext cx="1385781" cy="13857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i.quizlet.net/i/v66xVkvwBU02BFNfyCGLIw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581" y="4869160"/>
            <a:ext cx="1302083" cy="15943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pds.exblog.jp/pds/1/200602/05/60/f0060760_2026407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1709611" cy="11646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5947" y="4686379"/>
            <a:ext cx="1486173" cy="14990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 descr="http://www.cafetronik.com/img/lis_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1171150" cy="17484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8877" y="4879038"/>
            <a:ext cx="1677243" cy="1384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 descr="小学生（男の子）　イラスト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712" y="2983705"/>
            <a:ext cx="1258816" cy="12588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22196"/>
            <a:ext cx="1289262" cy="147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6" descr="http://blog-imgs-37.fc2.com/t/a/m/tamuramegumi/shopping_green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1270488" cy="21115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http://www.takeuchi-reform.com/blog/img/%E3%81%8A%E8%8C%B6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203" y="2683897"/>
            <a:ext cx="1409513" cy="144565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810" y="582806"/>
            <a:ext cx="1426797" cy="10670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960" y="5035153"/>
            <a:ext cx="1709006" cy="12624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7210" y="667728"/>
            <a:ext cx="1479036" cy="147903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6" name="Straight Connector 15"/>
          <p:cNvCxnSpPr/>
          <p:nvPr/>
        </p:nvCxnSpPr>
        <p:spPr>
          <a:xfrm flipH="1">
            <a:off x="569610" y="409393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7574" y="433392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51720" y="1412776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07704" y="1412776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389956" y="687695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97920" y="711694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269981" y="669316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77945" y="693315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95536" y="2620945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3500" y="2644944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355644" y="2934869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63608" y="2958868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117620" y="2942419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25584" y="2966418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770978" y="2972828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78942" y="2996827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7472470" y="2919314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80434" y="2943313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72589" y="4979875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0553" y="5003874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538603" y="4964178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46567" y="4988177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267330" y="4827056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75294" y="4851055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555541" y="4897033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63505" y="4921032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951504" y="433392"/>
            <a:ext cx="1931939" cy="646331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/>
              <a:t>～ま</a:t>
            </a:r>
            <a:r>
              <a:rPr lang="ja-JP" altLang="en-US" sz="3600" b="1" dirty="0"/>
              <a:t>せん</a:t>
            </a:r>
            <a:endParaRPr lang="en-US" altLang="ja-JP" sz="3600" b="1" dirty="0" smtClean="0"/>
          </a:p>
        </p:txBody>
      </p:sp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3491880" y="1268760"/>
            <a:ext cx="2160240" cy="1503597"/>
          </a:xfrm>
          <a:prstGeom prst="rect">
            <a:avLst/>
          </a:prstGeom>
          <a:noFill/>
          <a:ln/>
        </p:spPr>
      </p:pic>
      <p:cxnSp>
        <p:nvCxnSpPr>
          <p:cNvPr id="63" name="Straight Connector 20"/>
          <p:cNvCxnSpPr/>
          <p:nvPr/>
        </p:nvCxnSpPr>
        <p:spPr>
          <a:xfrm>
            <a:off x="2060104" y="1565176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20"/>
          <p:cNvCxnSpPr/>
          <p:nvPr/>
        </p:nvCxnSpPr>
        <p:spPr>
          <a:xfrm>
            <a:off x="3923928" y="1412776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19"/>
          <p:cNvCxnSpPr/>
          <p:nvPr/>
        </p:nvCxnSpPr>
        <p:spPr>
          <a:xfrm flipH="1">
            <a:off x="3995936" y="1412776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22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b="1" dirty="0" smtClean="0">
                <a:solidFill>
                  <a:schemeClr val="tx1"/>
                </a:solidFill>
                <a:latin typeface="Comic Sans MS" pitchFamily="66" charset="0"/>
              </a:rPr>
              <a:t>Past tense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1936284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Past tense </a:t>
            </a:r>
            <a:r>
              <a:rPr lang="en-US" altLang="ja-JP" sz="2000" i="1" dirty="0" smtClean="0">
                <a:solidFill>
                  <a:prstClr val="black"/>
                </a:solidFill>
              </a:rPr>
              <a:t>(I did </a:t>
            </a:r>
            <a:r>
              <a:rPr lang="en-US" altLang="ja-JP" sz="2000" i="1" dirty="0">
                <a:solidFill>
                  <a:prstClr val="black"/>
                </a:solidFill>
              </a:rPr>
              <a:t>something) </a:t>
            </a:r>
            <a:r>
              <a:rPr lang="ja-JP" altLang="en-US" sz="2000" i="1" dirty="0">
                <a:solidFill>
                  <a:prstClr val="black"/>
                </a:solidFill>
              </a:rPr>
              <a:t> </a:t>
            </a:r>
            <a:r>
              <a:rPr lang="ja-JP" altLang="en-US" sz="2000" i="1" dirty="0" smtClean="0">
                <a:solidFill>
                  <a:prstClr val="black"/>
                </a:solidFill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</a:rPr>
              <a:t>ます </a:t>
            </a:r>
            <a:r>
              <a:rPr lang="en-US" altLang="ja-JP" sz="2400" dirty="0" smtClean="0">
                <a:solidFill>
                  <a:prstClr val="black"/>
                </a:solidFill>
              </a:rPr>
              <a:t>changes to </a:t>
            </a:r>
            <a:r>
              <a:rPr lang="ja-JP" altLang="en-US" sz="2400" dirty="0" smtClean="0">
                <a:solidFill>
                  <a:srgbClr val="FF0000"/>
                </a:solidFill>
              </a:rPr>
              <a:t>ました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lvl="0"/>
            <a:endParaRPr lang="en-US" altLang="ja-JP" sz="2800" dirty="0">
              <a:solidFill>
                <a:prstClr val="white"/>
              </a:solidFill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</a:rPr>
              <a:t>OBJECT</a:t>
            </a:r>
            <a:r>
              <a:rPr lang="ja-JP" altLang="en-US" sz="2800" dirty="0">
                <a:solidFill>
                  <a:prstClr val="black"/>
                </a:solidFill>
              </a:rPr>
              <a:t>　＋　</a:t>
            </a:r>
            <a:r>
              <a:rPr lang="en-US" altLang="ja-JP" sz="2800" dirty="0" smtClean="0">
                <a:solidFill>
                  <a:prstClr val="black"/>
                </a:solidFill>
              </a:rPr>
              <a:t>particle </a:t>
            </a:r>
            <a:r>
              <a:rPr lang="ja-JP" altLang="en-US" sz="2800" dirty="0">
                <a:solidFill>
                  <a:prstClr val="black"/>
                </a:solidFill>
              </a:rPr>
              <a:t>を　＋　</a:t>
            </a:r>
            <a:r>
              <a:rPr lang="en-US" altLang="ja-JP" sz="2800" dirty="0" smtClean="0">
                <a:solidFill>
                  <a:prstClr val="black"/>
                </a:solidFill>
              </a:rPr>
              <a:t>VERB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ました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4149080"/>
            <a:ext cx="5256584" cy="1452705"/>
          </a:xfrm>
          <a:prstGeom prst="rect">
            <a:avLst/>
          </a:prstGeom>
          <a:solidFill>
            <a:schemeClr val="bg2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/>
              <a:t>バナナ　</a:t>
            </a:r>
            <a:r>
              <a:rPr lang="ja-JP" altLang="en-US" sz="2600" dirty="0" smtClean="0"/>
              <a:t>を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 smtClean="0">
                <a:solidFill>
                  <a:prstClr val="black"/>
                </a:solidFill>
              </a:rPr>
              <a:t>たべ</a:t>
            </a:r>
            <a:r>
              <a:rPr lang="ja-JP" altLang="en-US" sz="2600" dirty="0" smtClean="0">
                <a:solidFill>
                  <a:srgbClr val="FF0000"/>
                </a:solidFill>
              </a:rPr>
              <a:t>ま</a:t>
            </a:r>
            <a:r>
              <a:rPr lang="ja-JP" altLang="en-US" sz="2600" dirty="0">
                <a:solidFill>
                  <a:srgbClr val="FF0000"/>
                </a:solidFill>
              </a:rPr>
              <a:t>した</a:t>
            </a:r>
            <a:r>
              <a:rPr lang="ja-JP" altLang="en-US" sz="2600" dirty="0" smtClean="0">
                <a:solidFill>
                  <a:prstClr val="black"/>
                </a:solidFill>
              </a:rPr>
              <a:t>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smtClean="0">
                <a:solidFill>
                  <a:prstClr val="black"/>
                </a:solidFill>
              </a:rPr>
              <a:t>Banana </a:t>
            </a:r>
            <a:r>
              <a:rPr lang="en-US" altLang="ja-JP" sz="2600" b="1" dirty="0" smtClean="0"/>
              <a:t> o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tabe</a:t>
            </a:r>
            <a:r>
              <a:rPr lang="en-US" altLang="ja-JP" sz="2600" b="1" dirty="0" err="1" smtClean="0">
                <a:solidFill>
                  <a:srgbClr val="FF0000"/>
                </a:solidFill>
              </a:rPr>
              <a:t>mashita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I ate a banana. </a:t>
            </a:r>
            <a:endParaRPr lang="en-US" sz="2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94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solidFill>
                  <a:schemeClr val="tx1"/>
                </a:solidFill>
                <a:latin typeface="Comic Sans MS" pitchFamily="66" charset="0"/>
              </a:rPr>
              <a:t>Past Tense Negative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936284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Past tense </a:t>
            </a:r>
            <a:r>
              <a:rPr lang="en-US" altLang="ja-JP" sz="2000" i="1" dirty="0" smtClean="0">
                <a:solidFill>
                  <a:prstClr val="black"/>
                </a:solidFill>
              </a:rPr>
              <a:t>(I didn’t do </a:t>
            </a:r>
            <a:r>
              <a:rPr lang="en-US" altLang="ja-JP" sz="2000" i="1" dirty="0">
                <a:solidFill>
                  <a:prstClr val="black"/>
                </a:solidFill>
              </a:rPr>
              <a:t>something) </a:t>
            </a:r>
            <a:r>
              <a:rPr lang="ja-JP" altLang="en-US" sz="2000" i="1" dirty="0">
                <a:solidFill>
                  <a:prstClr val="black"/>
                </a:solidFill>
              </a:rPr>
              <a:t> </a:t>
            </a:r>
            <a:r>
              <a:rPr lang="ja-JP" altLang="en-US" sz="2000" i="1" dirty="0" smtClean="0">
                <a:solidFill>
                  <a:prstClr val="black"/>
                </a:solidFill>
              </a:rPr>
              <a:t> </a:t>
            </a:r>
            <a:endParaRPr lang="en-US" altLang="ja-JP" sz="2000" i="1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</a:rPr>
              <a:t>ま</a:t>
            </a:r>
            <a:r>
              <a:rPr lang="ja-JP" altLang="en-US" sz="2800" dirty="0">
                <a:solidFill>
                  <a:prstClr val="black"/>
                </a:solidFill>
              </a:rPr>
              <a:t>せん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changes to 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ませんでした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0"/>
            <a:endParaRPr lang="en-US" altLang="ja-JP" sz="2800" dirty="0">
              <a:solidFill>
                <a:prstClr val="white"/>
              </a:solidFill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</a:rPr>
              <a:t>OBJECT</a:t>
            </a:r>
            <a:r>
              <a:rPr lang="ja-JP" altLang="en-US" sz="2800" dirty="0">
                <a:solidFill>
                  <a:prstClr val="black"/>
                </a:solidFill>
              </a:rPr>
              <a:t>　＋　</a:t>
            </a:r>
            <a:r>
              <a:rPr lang="en-US" altLang="ja-JP" sz="2800" dirty="0">
                <a:solidFill>
                  <a:prstClr val="black"/>
                </a:solidFill>
              </a:rPr>
              <a:t>particle </a:t>
            </a:r>
            <a:r>
              <a:rPr lang="ja-JP" altLang="en-US" sz="2800" dirty="0" smtClean="0">
                <a:solidFill>
                  <a:prstClr val="black"/>
                </a:solidFill>
              </a:rPr>
              <a:t>を</a:t>
            </a:r>
            <a:r>
              <a:rPr lang="ja-JP" altLang="en-US" sz="2800" dirty="0">
                <a:solidFill>
                  <a:prstClr val="black"/>
                </a:solidFill>
              </a:rPr>
              <a:t>　＋　</a:t>
            </a:r>
            <a:r>
              <a:rPr lang="en-US" altLang="ja-JP" sz="2800" dirty="0" smtClean="0">
                <a:solidFill>
                  <a:prstClr val="black"/>
                </a:solidFill>
              </a:rPr>
              <a:t>VERB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ませんでした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149080"/>
            <a:ext cx="5256584" cy="1452705"/>
          </a:xfrm>
          <a:prstGeom prst="rect">
            <a:avLst/>
          </a:prstGeom>
          <a:solidFill>
            <a:schemeClr val="bg2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/>
              <a:t>バナナ　</a:t>
            </a:r>
            <a:r>
              <a:rPr lang="ja-JP" altLang="en-US" sz="2600" dirty="0" smtClean="0"/>
              <a:t>を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 smtClean="0">
                <a:solidFill>
                  <a:prstClr val="black"/>
                </a:solidFill>
              </a:rPr>
              <a:t>たべ</a:t>
            </a:r>
            <a:r>
              <a:rPr lang="ja-JP" altLang="en-US" sz="2600" dirty="0" smtClean="0">
                <a:solidFill>
                  <a:srgbClr val="FF0000"/>
                </a:solidFill>
              </a:rPr>
              <a:t>ませんでし</a:t>
            </a:r>
            <a:r>
              <a:rPr lang="ja-JP" altLang="en-US" sz="2600" dirty="0">
                <a:solidFill>
                  <a:srgbClr val="FF0000"/>
                </a:solidFill>
              </a:rPr>
              <a:t>た</a:t>
            </a:r>
            <a:r>
              <a:rPr lang="ja-JP" altLang="en-US" sz="2600" dirty="0" smtClean="0">
                <a:solidFill>
                  <a:prstClr val="black"/>
                </a:solidFill>
              </a:rPr>
              <a:t>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smtClean="0">
                <a:solidFill>
                  <a:prstClr val="black"/>
                </a:solidFill>
              </a:rPr>
              <a:t>Banana </a:t>
            </a:r>
            <a:r>
              <a:rPr lang="en-US" altLang="ja-JP" sz="2600" b="1" dirty="0" smtClean="0"/>
              <a:t> o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tabe</a:t>
            </a:r>
            <a:r>
              <a:rPr lang="en-US" altLang="ja-JP" sz="2600" b="1" dirty="0" err="1" smtClean="0">
                <a:solidFill>
                  <a:srgbClr val="FF0000"/>
                </a:solidFill>
              </a:rPr>
              <a:t>masendeshita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I didn’t eat a banana. </a:t>
            </a:r>
            <a:endParaRPr lang="en-US" sz="2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16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6" descr="男の子（晩ごはん）　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9293" y="3099801"/>
            <a:ext cx="1385781" cy="13857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6200" y="4862298"/>
            <a:ext cx="1486173" cy="14990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4394" y="5092131"/>
            <a:ext cx="1677243" cy="1384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 descr="小学生（男の子）　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0559" y="3286569"/>
            <a:ext cx="1258816" cy="12588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8814" y="3465369"/>
            <a:ext cx="1289262" cy="147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6" descr="http://blog-imgs-37.fc2.com/t/a/m/tamuramegumi/shopping_green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9327" y="1301522"/>
            <a:ext cx="1270488" cy="21115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4250" y="1573033"/>
            <a:ext cx="1479036" cy="147903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Straight Connector 14"/>
          <p:cNvCxnSpPr/>
          <p:nvPr/>
        </p:nvCxnSpPr>
        <p:spPr>
          <a:xfrm flipH="1">
            <a:off x="5397495" y="1661111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05459" y="1685110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66286" y="1561462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74250" y="1585461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916120" y="3052069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24084" y="3076068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954571" y="3510258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2535" y="3534257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503903" y="3124077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11867" y="3148076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267330" y="4827056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75294" y="4851055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388787" y="5068132"/>
            <a:ext cx="1152128" cy="1387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96751" y="5092131"/>
            <a:ext cx="1227986" cy="133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63853" y="655191"/>
            <a:ext cx="1811714" cy="646331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/>
              <a:t>～ました</a:t>
            </a:r>
            <a:endParaRPr lang="en-US" altLang="ja-JP" sz="3600" b="1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5045300" y="547214"/>
            <a:ext cx="3148619" cy="646331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600" b="1" dirty="0" smtClean="0"/>
              <a:t>～ま</a:t>
            </a:r>
            <a:r>
              <a:rPr lang="ja-JP" altLang="en-US" sz="3600" b="1" dirty="0"/>
              <a:t>せ</a:t>
            </a:r>
            <a:r>
              <a:rPr lang="ja-JP" altLang="en-US" sz="3600" b="1" dirty="0" smtClean="0"/>
              <a:t>んでした</a:t>
            </a:r>
            <a:endParaRPr lang="en-US" altLang="ja-JP" sz="3600" b="1" dirty="0" smtClean="0"/>
          </a:p>
        </p:txBody>
      </p:sp>
      <p:pic>
        <p:nvPicPr>
          <p:cNvPr id="32" name="Picture 4" descr="http://pds.exblog.jp/pds/1/200602/05/60/f0060760_2026407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1709611" cy="11646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44824"/>
            <a:ext cx="1426797" cy="10670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Picture 4" descr="http://i.quizlet.net/i/v66xVkvwBU02BFNfyCGLIw_m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69160"/>
            <a:ext cx="1302083" cy="15943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www.cafetronik.com/img/lis_1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1171150" cy="17484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www.takeuchi-reform.com/blog/img/%E3%81%8A%E8%8C%B6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722" y="3052069"/>
            <a:ext cx="1558974" cy="15989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960" y="5033502"/>
            <a:ext cx="1709006" cy="12624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3491880" y="1700808"/>
            <a:ext cx="1656184" cy="1152758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36765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のみます</a:t>
            </a:r>
            <a:endParaRPr lang="en-US" sz="6000" dirty="0"/>
          </a:p>
        </p:txBody>
      </p:sp>
      <p:pic>
        <p:nvPicPr>
          <p:cNvPr id="1028" name="Picture 4" descr="http://i.quizlet.net/i/v66xVkvwBU02BFNfyCGLIw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2952328" cy="361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みます</a:t>
            </a:r>
            <a:endParaRPr lang="en-US" sz="60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6765" y="2420888"/>
            <a:ext cx="3570510" cy="294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/>
              <a:t>よみ</a:t>
            </a:r>
            <a:r>
              <a:rPr lang="ja-JP" altLang="en-US" sz="6000" dirty="0" smtClean="0"/>
              <a:t>ます</a:t>
            </a:r>
            <a:endParaRPr lang="en-US" sz="6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92896"/>
            <a:ext cx="2972346" cy="2998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ききます</a:t>
            </a:r>
            <a:endParaRPr lang="en-US" sz="6000" dirty="0"/>
          </a:p>
        </p:txBody>
      </p:sp>
      <p:pic>
        <p:nvPicPr>
          <p:cNvPr id="7170" name="Picture 2" descr="http://www.cafetronik.com/img/lis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04864"/>
            <a:ext cx="2232248" cy="333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か</a:t>
            </a:r>
            <a:r>
              <a:rPr lang="ja-JP" altLang="en-US" sz="6000" dirty="0" smtClean="0"/>
              <a:t>きます</a:t>
            </a:r>
            <a:endParaRPr lang="en-US" sz="60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08150" y="1905000"/>
            <a:ext cx="5802313" cy="40386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/>
              <a:t>かい</a:t>
            </a:r>
            <a:r>
              <a:rPr lang="ja-JP" altLang="en-US" sz="6000" dirty="0" smtClean="0"/>
              <a:t>ます</a:t>
            </a:r>
            <a:endParaRPr lang="en-US" sz="6000" dirty="0"/>
          </a:p>
        </p:txBody>
      </p:sp>
      <p:pic>
        <p:nvPicPr>
          <p:cNvPr id="5124" name="Picture 4" descr="http://pds.exblog.jp/pds/1/200602/05/60/f0060760_202640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331371" cy="363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/>
              <a:t>べんきょうし</a:t>
            </a:r>
            <a:r>
              <a:rPr lang="ja-JP" altLang="en-US" sz="6000" dirty="0" smtClean="0"/>
              <a:t>ます</a:t>
            </a:r>
            <a:endParaRPr lang="en-US" sz="6000" dirty="0"/>
          </a:p>
        </p:txBody>
      </p:sp>
      <p:pic>
        <p:nvPicPr>
          <p:cNvPr id="8194" name="Picture 2" descr="小学生（男の子）　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153</Words>
  <Application>Microsoft Office PowerPoint</Application>
  <PresentationFormat>画面に合わせる (4:3)</PresentationFormat>
  <Paragraphs>68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Oriel</vt:lpstr>
      <vt:lpstr>どうし 動詞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Present or Future tense</vt:lpstr>
      <vt:lpstr>Movement verbs</vt:lpstr>
      <vt:lpstr>Negatives</vt:lpstr>
      <vt:lpstr>スライド 20</vt:lpstr>
      <vt:lpstr>スライド 21</vt:lpstr>
      <vt:lpstr>Past tense</vt:lpstr>
      <vt:lpstr>Past Tense Negative</vt:lpstr>
      <vt:lpstr>スライド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billinge</dc:creator>
  <cp:lastModifiedBy>mariko</cp:lastModifiedBy>
  <cp:revision>20</cp:revision>
  <dcterms:created xsi:type="dcterms:W3CDTF">2010-10-13T07:48:30Z</dcterms:created>
  <dcterms:modified xsi:type="dcterms:W3CDTF">2012-01-13T17:22:44Z</dcterms:modified>
</cp:coreProperties>
</file>